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6" r:id="rId5"/>
    <p:sldMasterId id="2147483667" r:id="rId6"/>
  </p:sldMasterIdLst>
  <p:notesMasterIdLst>
    <p:notesMasterId r:id="rId30"/>
  </p:notesMasterIdLst>
  <p:sldIdLst>
    <p:sldId id="256" r:id="rId7"/>
    <p:sldId id="257" r:id="rId8"/>
    <p:sldId id="285" r:id="rId9"/>
    <p:sldId id="282" r:id="rId10"/>
    <p:sldId id="258" r:id="rId11"/>
    <p:sldId id="259" r:id="rId12"/>
    <p:sldId id="260" r:id="rId13"/>
    <p:sldId id="286" r:id="rId14"/>
    <p:sldId id="287" r:id="rId15"/>
    <p:sldId id="279" r:id="rId16"/>
    <p:sldId id="280" r:id="rId17"/>
    <p:sldId id="301" r:id="rId18"/>
    <p:sldId id="289" r:id="rId19"/>
    <p:sldId id="290" r:id="rId20"/>
    <p:sldId id="291" r:id="rId21"/>
    <p:sldId id="292" r:id="rId22"/>
    <p:sldId id="293" r:id="rId23"/>
    <p:sldId id="294" r:id="rId24"/>
    <p:sldId id="295" r:id="rId25"/>
    <p:sldId id="300" r:id="rId26"/>
    <p:sldId id="297" r:id="rId27"/>
    <p:sldId id="298" r:id="rId28"/>
    <p:sldId id="299" r:id="rId29"/>
  </p:sldIdLst>
  <p:sldSz cx="18288000" cy="10287000"/>
  <p:notesSz cx="6797675" cy="9926638"/>
  <p:embeddedFontLst>
    <p:embeddedFont>
      <p:font typeface="Arial 1"/>
      <p:regular r:id="rId31"/>
    </p:embeddedFont>
    <p:embeddedFont>
      <p:font typeface="Arial 2"/>
      <p:regular r:id="rId32"/>
    </p:embeddedFont>
    <p:embeddedFont>
      <p:font typeface="Arial 3"/>
      <p:regular r:id="rId33"/>
    </p:embeddedFont>
    <p:embeddedFont>
      <p:font typeface="Calibri" panose="020F0502020204030204" pitchFamily="34" charset="0"/>
      <p:regular r:id="rId34"/>
      <p:bold r:id="rId35"/>
      <p:italic r:id="rId36"/>
      <p:boldItalic r:id="rId37"/>
    </p:embeddedFont>
    <p:embeddedFont>
      <p:font typeface="Segoe UI" panose="020B0502040204020203"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9A2A00-00A5-4566-87F2-CECE4C1C87D0}" v="3" dt="2023-03-23T00:24:16.311"/>
    <p1510:client id="{AA5ACC66-F4BB-4871-A3B1-BB863C81B77E}" v="127" dt="2023-03-21T01:38:15.8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594"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9.fntdata"/><Relationship Id="rId21" Type="http://schemas.openxmlformats.org/officeDocument/2006/relationships/slide" Target="slides/slide15.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927545" cy="372249"/>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34450" y="2"/>
            <a:ext cx="3927545" cy="372249"/>
          </a:xfrm>
          <a:prstGeom prst="rect">
            <a:avLst/>
          </a:prstGeom>
        </p:spPr>
        <p:txBody>
          <a:bodyPr vert="horz" lIns="91440" tIns="45720" rIns="91440" bIns="45720" rtlCol="0"/>
          <a:lstStyle>
            <a:lvl1pPr algn="r">
              <a:defRPr sz="1200"/>
            </a:lvl1pPr>
          </a:lstStyle>
          <a:p>
            <a:fld id="{B7268E1E-0E44-426D-905E-8AD9B19D2182}" type="datetimeFigureOut">
              <a:rPr lang="cs-CZ" smtClean="0"/>
              <a:t>23.03.2023</a:t>
            </a:fld>
            <a:endParaRPr lang="cs-CZ"/>
          </a:p>
        </p:txBody>
      </p:sp>
      <p:sp>
        <p:nvSpPr>
          <p:cNvPr id="4" name="Slide Image Placeholder 3"/>
          <p:cNvSpPr>
            <a:spLocks noGrp="1" noRot="1" noChangeAspect="1"/>
          </p:cNvSpPr>
          <p:nvPr>
            <p:ph type="sldImg" idx="2"/>
          </p:nvPr>
        </p:nvSpPr>
        <p:spPr>
          <a:xfrm>
            <a:off x="2054225" y="555625"/>
            <a:ext cx="4954588" cy="278765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06358" y="3529474"/>
            <a:ext cx="7250853" cy="334507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1" y="7058944"/>
            <a:ext cx="3927545" cy="370526"/>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34450" y="7058944"/>
            <a:ext cx="3927545" cy="370526"/>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4225" y="555625"/>
            <a:ext cx="4954588" cy="278765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304269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4225" y="555625"/>
            <a:ext cx="4954588" cy="278765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1549871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4225" y="555625"/>
            <a:ext cx="4954588" cy="278765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780164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4225" y="555625"/>
            <a:ext cx="4954588" cy="278765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651752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4225" y="555625"/>
            <a:ext cx="4954588" cy="278765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659853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tabLst>
                <a:tab pos="457200" algn="l"/>
              </a:tabLst>
            </a:pPr>
            <a:r>
              <a:rPr lang="en-NZ" sz="1200">
                <a:effectLst/>
                <a:latin typeface="Calibri" panose="020F0502020204030204" pitchFamily="34" charset="0"/>
                <a:ea typeface="Times New Roman" panose="02020603050405020304" pitchFamily="18" charset="0"/>
              </a:rPr>
              <a:t>In August 2022 the Coroner conducted a hearing relating to the death of Rory Nairn. The Coroner has now published her initial findings i.e. that the cause of Rory’s death was myocarditis, due to vaccination with the Comirnaty Pfizer CVOID-19 vaccine. The Coroners inquiry into Rory’s death has not yet concluded – she has yet to establish the circumstances of his death and this information may not be available for some months</a:t>
            </a:r>
            <a:endParaRPr lang="en-NZ" sz="1200">
              <a:effectLst/>
              <a:latin typeface="Calibri" panose="020F0502020204030204" pitchFamily="34" charset="0"/>
              <a:ea typeface="Calibri" panose="020F0502020204030204" pitchFamily="34" charset="0"/>
            </a:endParaRPr>
          </a:p>
          <a:p>
            <a:pPr marL="0" lvl="0" indent="0">
              <a:buFont typeface="+mj-lt"/>
              <a:buNone/>
              <a:tabLst>
                <a:tab pos="457200" algn="l"/>
              </a:tabLst>
            </a:pPr>
            <a:r>
              <a:rPr lang="en-NZ" sz="1200">
                <a:effectLst/>
                <a:latin typeface="Calibri" panose="020F0502020204030204" pitchFamily="34" charset="0"/>
                <a:ea typeface="Times New Roman" panose="02020603050405020304" pitchFamily="18" charset="0"/>
              </a:rPr>
              <a:t>However the hearing process did highlight the importance of…</a:t>
            </a:r>
            <a:endParaRPr lang="en-NZ" sz="1200">
              <a:effectLst/>
              <a:latin typeface="Calibri" panose="020F0502020204030204" pitchFamily="34" charset="0"/>
              <a:ea typeface="Calibri" panose="020F0502020204030204" pitchFamily="34" charset="0"/>
            </a:endParaRPr>
          </a:p>
          <a:p>
            <a:endParaRPr lang="en-NZ"/>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685657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454261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4225" y="555625"/>
            <a:ext cx="4954588" cy="278765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016721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4225" y="555625"/>
            <a:ext cx="4954588" cy="278765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4166855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4225" y="555625"/>
            <a:ext cx="4954588" cy="278765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695637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4225" y="555625"/>
            <a:ext cx="4954588" cy="278765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799990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4225" y="555625"/>
            <a:ext cx="4954588" cy="278765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673316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28212B"/>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2202753" y="1"/>
            <a:ext cx="6085247" cy="7358465"/>
          </a:xfrm>
          <a:prstGeom prst="rect">
            <a:avLst/>
          </a:prstGeom>
        </p:spPr>
      </p:pic>
      <p:sp>
        <p:nvSpPr>
          <p:cNvPr id="2" name="Holder 2"/>
          <p:cNvSpPr>
            <a:spLocks noGrp="1"/>
          </p:cNvSpPr>
          <p:nvPr>
            <p:ph type="title"/>
          </p:nvPr>
        </p:nvSpPr>
        <p:spPr/>
        <p:txBody>
          <a:bodyPr lIns="0" tIns="0" rIns="0" bIns="0"/>
          <a:lstStyle>
            <a:lvl1pPr>
              <a:defRPr sz="3000" b="1" i="0">
                <a:solidFill>
                  <a:srgbClr val="28212B"/>
                </a:solidFill>
                <a:latin typeface="Calibri"/>
                <a:cs typeface="Calibri"/>
              </a:defRPr>
            </a:lvl1pPr>
          </a:lstStyle>
          <a:p>
            <a:endParaRPr/>
          </a:p>
        </p:txBody>
      </p:sp>
      <p:sp>
        <p:nvSpPr>
          <p:cNvPr id="3" name="Holder 3"/>
          <p:cNvSpPr>
            <a:spLocks noGrp="1"/>
          </p:cNvSpPr>
          <p:nvPr>
            <p:ph sz="half" idx="2"/>
          </p:nvPr>
        </p:nvSpPr>
        <p:spPr>
          <a:xfrm>
            <a:off x="1339750" y="3068497"/>
            <a:ext cx="7238048" cy="5511165"/>
          </a:xfrm>
          <a:prstGeom prst="rect">
            <a:avLst/>
          </a:prstGeom>
        </p:spPr>
        <p:txBody>
          <a:bodyPr wrap="square" lIns="0" tIns="0" rIns="0" bIns="0">
            <a:spAutoFit/>
          </a:bodyPr>
          <a:lstStyle>
            <a:lvl1pPr>
              <a:defRPr sz="3600" b="1" i="0">
                <a:solidFill>
                  <a:srgbClr val="00AEB8"/>
                </a:solidFill>
                <a:latin typeface="Arial"/>
                <a:cs typeface="Arial"/>
              </a:defRPr>
            </a:lvl1pPr>
          </a:lstStyle>
          <a:p>
            <a:endParaRPr/>
          </a:p>
        </p:txBody>
      </p:sp>
      <p:sp>
        <p:nvSpPr>
          <p:cNvPr id="4" name="Holder 4"/>
          <p:cNvSpPr>
            <a:spLocks noGrp="1"/>
          </p:cNvSpPr>
          <p:nvPr>
            <p:ph sz="half" idx="3"/>
          </p:nvPr>
        </p:nvSpPr>
        <p:spPr>
          <a:xfrm>
            <a:off x="9317355" y="3164510"/>
            <a:ext cx="7098030" cy="5374005"/>
          </a:xfrm>
          <a:prstGeom prst="rect">
            <a:avLst/>
          </a:prstGeom>
        </p:spPr>
        <p:txBody>
          <a:bodyPr wrap="square" lIns="0" tIns="0" rIns="0" bIns="0">
            <a:spAutoFit/>
          </a:bodyPr>
          <a:lstStyle>
            <a:lvl1pPr>
              <a:defRPr sz="3900" b="1" i="0">
                <a:solidFill>
                  <a:srgbClr val="00AEB8"/>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28212B"/>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8288000" cy="10287000"/>
          </a:xfrm>
          <a:prstGeom prst="rect">
            <a:avLst/>
          </a:prstGeom>
        </p:spPr>
      </p:pic>
      <p:pic>
        <p:nvPicPr>
          <p:cNvPr id="17" name="bg object 17"/>
          <p:cNvPicPr/>
          <p:nvPr/>
        </p:nvPicPr>
        <p:blipFill>
          <a:blip r:embed="rId3" cstate="print"/>
          <a:stretch>
            <a:fillRect/>
          </a:stretch>
        </p:blipFill>
        <p:spPr>
          <a:xfrm>
            <a:off x="9672067" y="1"/>
            <a:ext cx="8615933" cy="10286999"/>
          </a:xfrm>
          <a:prstGeom prst="rect">
            <a:avLst/>
          </a:prstGeom>
        </p:spPr>
      </p:pic>
      <p:sp>
        <p:nvSpPr>
          <p:cNvPr id="2" name="Holder 2"/>
          <p:cNvSpPr>
            <a:spLocks noGrp="1"/>
          </p:cNvSpPr>
          <p:nvPr>
            <p:ph type="title"/>
          </p:nvPr>
        </p:nvSpPr>
        <p:spPr/>
        <p:txBody>
          <a:bodyPr lIns="0" tIns="0" rIns="0" bIns="0"/>
          <a:lstStyle>
            <a:lvl1pPr>
              <a:defRPr sz="96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600" b="1" i="0">
                <a:solidFill>
                  <a:schemeClr val="bg1"/>
                </a:solidFill>
                <a:latin typeface="Arial"/>
                <a:cs typeface="Arial"/>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8288000" cy="10287000"/>
          </a:xfrm>
          <a:prstGeom prst="rect">
            <a:avLst/>
          </a:prstGeom>
        </p:spPr>
      </p:pic>
      <p:sp>
        <p:nvSpPr>
          <p:cNvPr id="2" name="Holder 2"/>
          <p:cNvSpPr>
            <a:spLocks noGrp="1"/>
          </p:cNvSpPr>
          <p:nvPr>
            <p:ph type="title"/>
          </p:nvPr>
        </p:nvSpPr>
        <p:spPr/>
        <p:txBody>
          <a:bodyPr lIns="0" tIns="0" rIns="0" bIns="0"/>
          <a:lstStyle>
            <a:lvl1pPr>
              <a:defRPr sz="96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8288000" cy="10287000"/>
          </a:xfrm>
          <a:prstGeom prst="rect">
            <a:avLst/>
          </a:prstGeom>
        </p:spPr>
      </p:pic>
      <p:pic>
        <p:nvPicPr>
          <p:cNvPr id="17" name="bg object 17"/>
          <p:cNvPicPr/>
          <p:nvPr/>
        </p:nvPicPr>
        <p:blipFill>
          <a:blip r:embed="rId3" cstate="print"/>
          <a:stretch>
            <a:fillRect/>
          </a:stretch>
        </p:blipFill>
        <p:spPr>
          <a:xfrm>
            <a:off x="299466" y="1"/>
            <a:ext cx="17988531" cy="1028699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1942330" y="0"/>
            <a:ext cx="6345669" cy="9772305"/>
          </a:xfrm>
          <a:prstGeom prst="rect">
            <a:avLst/>
          </a:prstGeom>
        </p:spPr>
      </p:pic>
      <p:sp>
        <p:nvSpPr>
          <p:cNvPr id="2" name="Holder 2"/>
          <p:cNvSpPr>
            <a:spLocks noGrp="1"/>
          </p:cNvSpPr>
          <p:nvPr>
            <p:ph type="title"/>
          </p:nvPr>
        </p:nvSpPr>
        <p:spPr>
          <a:xfrm>
            <a:off x="11331891" y="286436"/>
            <a:ext cx="4639626" cy="494348"/>
          </a:xfrm>
          <a:prstGeom prst="rect">
            <a:avLst/>
          </a:prstGeom>
        </p:spPr>
        <p:txBody>
          <a:bodyPr wrap="square" lIns="0" tIns="0" rIns="0" bIns="0">
            <a:spAutoFit/>
          </a:bodyPr>
          <a:lstStyle>
            <a:lvl1pPr>
              <a:defRPr sz="2000" b="1" i="0">
                <a:solidFill>
                  <a:srgbClr val="28212B"/>
                </a:solidFill>
                <a:latin typeface="Calibri"/>
                <a:cs typeface="Calibri"/>
              </a:defRPr>
            </a:lvl1pPr>
          </a:lstStyle>
          <a:p>
            <a:endParaRPr/>
          </a:p>
        </p:txBody>
      </p:sp>
      <p:sp>
        <p:nvSpPr>
          <p:cNvPr id="3" name="Holder 3"/>
          <p:cNvSpPr>
            <a:spLocks noGrp="1"/>
          </p:cNvSpPr>
          <p:nvPr>
            <p:ph type="body" idx="1"/>
          </p:nvPr>
        </p:nvSpPr>
        <p:spPr>
          <a:xfrm>
            <a:off x="1511195" y="2384482"/>
            <a:ext cx="15265610" cy="6803708"/>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3/23/2023</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8288000" cy="10287000"/>
          </a:xfrm>
          <a:prstGeom prst="rect">
            <a:avLst/>
          </a:prstGeom>
        </p:spPr>
      </p:pic>
      <p:sp>
        <p:nvSpPr>
          <p:cNvPr id="2" name="Holder 2"/>
          <p:cNvSpPr>
            <a:spLocks noGrp="1"/>
          </p:cNvSpPr>
          <p:nvPr>
            <p:ph type="title"/>
          </p:nvPr>
        </p:nvSpPr>
        <p:spPr>
          <a:xfrm>
            <a:off x="552904" y="6717335"/>
            <a:ext cx="17182193" cy="1501140"/>
          </a:xfrm>
          <a:prstGeom prst="rect">
            <a:avLst/>
          </a:prstGeom>
        </p:spPr>
        <p:txBody>
          <a:bodyPr wrap="square" lIns="0" tIns="0" rIns="0" bIns="0">
            <a:spAutoFit/>
          </a:bodyPr>
          <a:lstStyle>
            <a:lvl1pPr>
              <a:defRPr sz="6400" b="1" i="0">
                <a:solidFill>
                  <a:schemeClr val="bg1"/>
                </a:solidFill>
                <a:latin typeface="Arial"/>
                <a:cs typeface="Arial"/>
              </a:defRPr>
            </a:lvl1pPr>
          </a:lstStyle>
          <a:p>
            <a:endParaRPr/>
          </a:p>
        </p:txBody>
      </p:sp>
      <p:sp>
        <p:nvSpPr>
          <p:cNvPr id="3" name="Holder 3"/>
          <p:cNvSpPr>
            <a:spLocks noGrp="1"/>
          </p:cNvSpPr>
          <p:nvPr>
            <p:ph type="body" idx="1"/>
          </p:nvPr>
        </p:nvSpPr>
        <p:spPr>
          <a:xfrm>
            <a:off x="579878" y="2916555"/>
            <a:ext cx="17128244" cy="662368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3/23/2023</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hyperlink" Target="https://www.nursingcouncil.org.nz/Public/Nursing/Standards_and_guidelines/NCNZ/nursing-section/Standards_and_guidelines_for_nurses.aspx" TargetMode="Externa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mailto:vaccinatorauthorisations@health.govt.nz" TargetMode="External"/><Relationship Id="rId2" Type="http://schemas.openxmlformats.org/officeDocument/2006/relationships/image" Target="../media/image2.jpg"/><Relationship Id="rId1" Type="http://schemas.openxmlformats.org/officeDocument/2006/relationships/slideLayout" Target="../slideLayouts/slideLayout13.xml"/><Relationship Id="rId4" Type="http://schemas.openxmlformats.org/officeDocument/2006/relationships/hyperlink" Target="https://www.immune.org.nz/education/overvie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s://www.southernhealth.nz/file/comirnaty-grey-cap-factsheet-v1" TargetMode="External"/><Relationship Id="rId13" Type="http://schemas.openxmlformats.org/officeDocument/2006/relationships/hyperlink" Target="https://www.southernhealth.nz/file/comirnaty-grey-cap-vaccine-record" TargetMode="External"/><Relationship Id="rId3" Type="http://schemas.openxmlformats.org/officeDocument/2006/relationships/image" Target="../media/image9.png"/><Relationship Id="rId7" Type="http://schemas.openxmlformats.org/officeDocument/2006/relationships/hyperlink" Target="https://covid.immune.org.nz/news-insights/comirnaty-grey-caps-x2-webinar" TargetMode="External"/><Relationship Id="rId12" Type="http://schemas.openxmlformats.org/officeDocument/2006/relationships/hyperlink" Target="https://www.southernhealth.nz/file/comirnaty-expiry-poster-march-2023"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dropbox.com/sh/vllk5cpjzfzt6yc/AACzl4_jNm6bmQOzMj0mpxXca/NIP%20%E2%80%93%20Vaccine%20promotional%20material/COVID-19/COVID%20Consent%20Form%20and%20Privacy%20Statement/HP7565%20COVID-19%20vaccine%20consent%20form_7%20Mar%202023_WEB.pdf?dl=0" TargetMode="External"/><Relationship Id="rId11" Type="http://schemas.openxmlformats.org/officeDocument/2006/relationships/hyperlink" Target="https://www.southernhealth.nz/file/stop-what-top-a3-five-covid-19-vaccines" TargetMode="External"/><Relationship Id="rId5" Type="http://schemas.openxmlformats.org/officeDocument/2006/relationships/hyperlink" Target="https://www.southernhealth.nz/file/nip-operating-guidelines-v510" TargetMode="External"/><Relationship Id="rId10" Type="http://schemas.openxmlformats.org/officeDocument/2006/relationships/hyperlink" Target="https://www.southernhealth.nz/file/comirnaty-grey-cap-quick-reference-v1" TargetMode="External"/><Relationship Id="rId4" Type="http://schemas.openxmlformats.org/officeDocument/2006/relationships/hyperlink" Target="https://www.health.govt.nz/system/files/documents/pages/covid-19_immunisation_policy_statement_v4_.pdf" TargetMode="External"/><Relationship Id="rId9" Type="http://schemas.openxmlformats.org/officeDocument/2006/relationships/hyperlink" Target="https://www.southernhealth.nz/file/comirnaty-screening-and-guidance-form-v18" TargetMode="External"/><Relationship Id="rId14" Type="http://schemas.openxmlformats.org/officeDocument/2006/relationships/hyperlink" Target="mailto:romilly.smith@southerndhb.govt.nz"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health.govt.nz/covid-19-novel-coronavirus/covid-19-vaccines/covid-19-vaccine-boosters/clinical-criteria-support-second-booster-eligibility"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sp>
        <p:nvSpPr>
          <p:cNvPr id="3" name="TextBox 3"/>
          <p:cNvSpPr txBox="1"/>
          <p:nvPr/>
        </p:nvSpPr>
        <p:spPr>
          <a:xfrm>
            <a:off x="1028700" y="4953000"/>
            <a:ext cx="9206012" cy="2747034"/>
          </a:xfrm>
          <a:prstGeom prst="rect">
            <a:avLst/>
          </a:prstGeom>
        </p:spPr>
        <p:txBody>
          <a:bodyPr lIns="0" tIns="0" rIns="0" bIns="0" rtlCol="0" anchor="t">
            <a:spAutoFit/>
          </a:bodyPr>
          <a:lstStyle/>
          <a:p>
            <a:pPr>
              <a:lnSpc>
                <a:spcPts val="11200"/>
              </a:lnSpc>
            </a:pPr>
            <a:r>
              <a:rPr lang="en-US" sz="8000">
                <a:solidFill>
                  <a:srgbClr val="FFFFFF"/>
                </a:solidFill>
                <a:latin typeface="Arial 1"/>
              </a:rPr>
              <a:t>Provider Webinar</a:t>
            </a:r>
          </a:p>
          <a:p>
            <a:pPr>
              <a:lnSpc>
                <a:spcPts val="11200"/>
              </a:lnSpc>
            </a:pPr>
            <a:r>
              <a:rPr lang="en-US" sz="8000">
                <a:solidFill>
                  <a:srgbClr val="FFFFFF"/>
                </a:solidFill>
                <a:latin typeface="Arial 1"/>
              </a:rPr>
              <a:t>17 March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1105388" y="0"/>
            <a:ext cx="7182612" cy="10287000"/>
          </a:xfrm>
          <a:prstGeom prst="rect">
            <a:avLst/>
          </a:prstGeom>
        </p:spPr>
      </p:pic>
      <p:sp>
        <p:nvSpPr>
          <p:cNvPr id="3" name="TextBox 3"/>
          <p:cNvSpPr txBox="1"/>
          <p:nvPr/>
        </p:nvSpPr>
        <p:spPr>
          <a:xfrm>
            <a:off x="1028700" y="479424"/>
            <a:ext cx="4657229" cy="901144"/>
          </a:xfrm>
          <a:prstGeom prst="rect">
            <a:avLst/>
          </a:prstGeom>
        </p:spPr>
        <p:txBody>
          <a:bodyPr lIns="0" tIns="0" rIns="0" bIns="0" rtlCol="0" anchor="t">
            <a:spAutoFit/>
          </a:bodyPr>
          <a:lstStyle/>
          <a:p>
            <a:pPr>
              <a:lnSpc>
                <a:spcPts val="7699"/>
              </a:lnSpc>
            </a:pPr>
            <a:r>
              <a:rPr lang="en-US" sz="5499" b="1">
                <a:solidFill>
                  <a:srgbClr val="000000"/>
                </a:solidFill>
                <a:latin typeface="Arial 1"/>
              </a:rPr>
              <a:t>Stay informed</a:t>
            </a:r>
          </a:p>
        </p:txBody>
      </p:sp>
      <p:sp>
        <p:nvSpPr>
          <p:cNvPr id="4" name="TextBox 4"/>
          <p:cNvSpPr txBox="1"/>
          <p:nvPr/>
        </p:nvSpPr>
        <p:spPr>
          <a:xfrm>
            <a:off x="1028700" y="1850389"/>
            <a:ext cx="16273286" cy="7073902"/>
          </a:xfrm>
          <a:prstGeom prst="rect">
            <a:avLst/>
          </a:prstGeom>
        </p:spPr>
        <p:txBody>
          <a:bodyPr lIns="0" tIns="0" rIns="0" bIns="0" rtlCol="0" anchor="t">
            <a:spAutoFit/>
          </a:bodyPr>
          <a:lstStyle/>
          <a:p>
            <a:pPr>
              <a:lnSpc>
                <a:spcPts val="6999"/>
              </a:lnSpc>
            </a:pPr>
            <a:r>
              <a:rPr lang="en-US" sz="4999">
                <a:solidFill>
                  <a:srgbClr val="000000"/>
                </a:solidFill>
                <a:latin typeface="Arial 3"/>
              </a:rPr>
              <a:t>A reminder to all site leads to stay up to date with clinical and operational guidance and to pass this on to your team. This includes updates from:</a:t>
            </a:r>
          </a:p>
          <a:p>
            <a:pPr>
              <a:lnSpc>
                <a:spcPts val="6999"/>
              </a:lnSpc>
            </a:pPr>
            <a:endParaRPr lang="en-US" sz="4999">
              <a:solidFill>
                <a:srgbClr val="000000"/>
              </a:solidFill>
              <a:latin typeface="Arial 3"/>
            </a:endParaRPr>
          </a:p>
          <a:p>
            <a:pPr marL="1078865" lvl="1" indent="-539115">
              <a:lnSpc>
                <a:spcPts val="6999"/>
              </a:lnSpc>
              <a:buFont typeface="Arial"/>
              <a:buChar char="•"/>
            </a:pPr>
            <a:r>
              <a:rPr lang="en-US" sz="4999">
                <a:solidFill>
                  <a:srgbClr val="000000"/>
                </a:solidFill>
                <a:latin typeface="Arial 3"/>
              </a:rPr>
              <a:t>Southern Vaccine Clinic Hub</a:t>
            </a:r>
            <a:endParaRPr lang="en-US" sz="4999">
              <a:solidFill>
                <a:srgbClr val="000000"/>
              </a:solidFill>
              <a:latin typeface="Arial 3"/>
              <a:cs typeface="Arial 3"/>
            </a:endParaRPr>
          </a:p>
          <a:p>
            <a:pPr marL="1078865" lvl="1" indent="-539115">
              <a:lnSpc>
                <a:spcPts val="6999"/>
              </a:lnSpc>
              <a:buFont typeface="Arial"/>
              <a:buChar char="•"/>
            </a:pPr>
            <a:r>
              <a:rPr lang="en-US" sz="4999" err="1">
                <a:solidFill>
                  <a:srgbClr val="000000"/>
                </a:solidFill>
                <a:latin typeface="Arial 3"/>
              </a:rPr>
              <a:t>Medsafe</a:t>
            </a:r>
            <a:endParaRPr lang="en-US" sz="4999">
              <a:solidFill>
                <a:srgbClr val="000000"/>
              </a:solidFill>
              <a:latin typeface="Arial 3"/>
              <a:cs typeface="Arial 3"/>
            </a:endParaRPr>
          </a:p>
          <a:p>
            <a:pPr marL="1078865" lvl="1" indent="-539115">
              <a:lnSpc>
                <a:spcPts val="6999"/>
              </a:lnSpc>
              <a:buFont typeface="Arial"/>
              <a:buChar char="•"/>
            </a:pPr>
            <a:r>
              <a:rPr lang="en-US" sz="4950" err="1">
                <a:solidFill>
                  <a:srgbClr val="000000"/>
                </a:solidFill>
                <a:latin typeface="Arial 3"/>
              </a:rPr>
              <a:t>Immunisation</a:t>
            </a:r>
            <a:r>
              <a:rPr lang="en-US" sz="4950">
                <a:solidFill>
                  <a:srgbClr val="000000"/>
                </a:solidFill>
                <a:latin typeface="Arial 3"/>
              </a:rPr>
              <a:t> Advisory Centre (IMAC)</a:t>
            </a:r>
            <a:endParaRPr lang="en-US" sz="4950">
              <a:solidFill>
                <a:srgbClr val="000000"/>
              </a:solidFill>
              <a:latin typeface="Arial 3"/>
              <a:cs typeface="Arial 3"/>
            </a:endParaRPr>
          </a:p>
          <a:p>
            <a:pPr marL="1078865" lvl="1" indent="-539115">
              <a:lnSpc>
                <a:spcPts val="6999"/>
              </a:lnSpc>
              <a:buFont typeface="Arial"/>
              <a:buChar char="•"/>
            </a:pPr>
            <a:r>
              <a:rPr lang="en-US" sz="4999">
                <a:solidFill>
                  <a:srgbClr val="000000"/>
                </a:solidFill>
                <a:latin typeface="Arial 3"/>
              </a:rPr>
              <a:t>Ministry of Health</a:t>
            </a:r>
            <a:endParaRPr lang="en-US" sz="4999">
              <a:solidFill>
                <a:srgbClr val="000000"/>
              </a:solidFill>
              <a:latin typeface="Arial 3"/>
              <a:cs typeface="Arial 3"/>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sp>
        <p:nvSpPr>
          <p:cNvPr id="3" name="TextBox 3"/>
          <p:cNvSpPr txBox="1"/>
          <p:nvPr/>
        </p:nvSpPr>
        <p:spPr>
          <a:xfrm>
            <a:off x="1028700" y="4962525"/>
            <a:ext cx="5406926" cy="1355968"/>
          </a:xfrm>
          <a:prstGeom prst="rect">
            <a:avLst/>
          </a:prstGeom>
        </p:spPr>
        <p:txBody>
          <a:bodyPr lIns="0" tIns="0" rIns="0" bIns="0" rtlCol="0" anchor="t">
            <a:spAutoFit/>
          </a:bodyPr>
          <a:lstStyle/>
          <a:p>
            <a:pPr algn="l">
              <a:lnSpc>
                <a:spcPts val="10836"/>
              </a:lnSpc>
            </a:pPr>
            <a:r>
              <a:rPr lang="en-US" sz="7740">
                <a:solidFill>
                  <a:srgbClr val="FFFFFF"/>
                </a:solidFill>
                <a:latin typeface="Arial 1"/>
              </a:rPr>
              <a:t>Questions?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sp>
        <p:nvSpPr>
          <p:cNvPr id="4" name="object 2">
            <a:extLst>
              <a:ext uri="{FF2B5EF4-FFF2-40B4-BE49-F238E27FC236}">
                <a16:creationId xmlns:a16="http://schemas.microsoft.com/office/drawing/2014/main" id="{56C28FC6-EABC-F76C-EC1C-DEF333A60D2D}"/>
              </a:ext>
            </a:extLst>
          </p:cNvPr>
          <p:cNvSpPr txBox="1"/>
          <p:nvPr/>
        </p:nvSpPr>
        <p:spPr>
          <a:xfrm>
            <a:off x="529136" y="5005958"/>
            <a:ext cx="9646920" cy="769763"/>
          </a:xfrm>
          <a:prstGeom prst="rect">
            <a:avLst/>
          </a:prstGeom>
        </p:spPr>
        <p:txBody>
          <a:bodyPr vert="horz" wrap="square" lIns="0" tIns="101918" rIns="0" bIns="0" rtlCol="0">
            <a:spAutoFit/>
          </a:bodyPr>
          <a:lstStyle/>
          <a:p>
            <a:pPr marL="19050" marR="7620">
              <a:lnSpc>
                <a:spcPts val="5190"/>
              </a:lnSpc>
              <a:spcBef>
                <a:spcPts val="803"/>
              </a:spcBef>
            </a:pPr>
            <a:r>
              <a:rPr lang="mi-NZ" sz="4800" b="1">
                <a:solidFill>
                  <a:srgbClr val="CCEAEE"/>
                </a:solidFill>
                <a:latin typeface="Arial"/>
                <a:cs typeface="Arial"/>
              </a:rPr>
              <a:t>Vaccinating Health Workers</a:t>
            </a:r>
            <a:endParaRPr sz="4800">
              <a:latin typeface="Arial"/>
              <a:cs typeface="Arial"/>
            </a:endParaRPr>
          </a:p>
        </p:txBody>
      </p:sp>
    </p:spTree>
    <p:extLst>
      <p:ext uri="{BB962C8B-B14F-4D97-AF65-F5344CB8AC3E}">
        <p14:creationId xmlns:p14="http://schemas.microsoft.com/office/powerpoint/2010/main" val="1924999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39289" y="1081011"/>
            <a:ext cx="13855065" cy="2211705"/>
          </a:xfrm>
          <a:prstGeom prst="rect">
            <a:avLst/>
          </a:prstGeom>
        </p:spPr>
        <p:txBody>
          <a:bodyPr vert="horz" wrap="square" lIns="0" tIns="149543" rIns="0" bIns="0" rtlCol="0">
            <a:spAutoFit/>
          </a:bodyPr>
          <a:lstStyle/>
          <a:p>
            <a:pPr marL="19050" marR="7620">
              <a:lnSpc>
                <a:spcPts val="8100"/>
              </a:lnSpc>
              <a:spcBef>
                <a:spcPts val="1178"/>
              </a:spcBef>
            </a:pPr>
            <a:r>
              <a:rPr sz="7500">
                <a:solidFill>
                  <a:srgbClr val="090409"/>
                </a:solidFill>
                <a:latin typeface="Arial"/>
                <a:cs typeface="Arial"/>
              </a:rPr>
              <a:t>The</a:t>
            </a:r>
            <a:r>
              <a:rPr sz="7500" spc="-38">
                <a:solidFill>
                  <a:srgbClr val="090409"/>
                </a:solidFill>
                <a:latin typeface="Arial"/>
                <a:cs typeface="Arial"/>
              </a:rPr>
              <a:t> </a:t>
            </a:r>
            <a:r>
              <a:rPr sz="7500">
                <a:solidFill>
                  <a:srgbClr val="090409"/>
                </a:solidFill>
                <a:latin typeface="Arial"/>
                <a:cs typeface="Arial"/>
              </a:rPr>
              <a:t>journey</a:t>
            </a:r>
            <a:r>
              <a:rPr sz="7500" spc="-45">
                <a:solidFill>
                  <a:srgbClr val="090409"/>
                </a:solidFill>
                <a:latin typeface="Arial"/>
                <a:cs typeface="Arial"/>
              </a:rPr>
              <a:t> </a:t>
            </a:r>
            <a:r>
              <a:rPr sz="7500">
                <a:solidFill>
                  <a:srgbClr val="090409"/>
                </a:solidFill>
                <a:latin typeface="Arial"/>
                <a:cs typeface="Arial"/>
              </a:rPr>
              <a:t>of the</a:t>
            </a:r>
            <a:r>
              <a:rPr sz="7500" spc="-38">
                <a:solidFill>
                  <a:srgbClr val="090409"/>
                </a:solidFill>
                <a:latin typeface="Arial"/>
                <a:cs typeface="Arial"/>
              </a:rPr>
              <a:t> Vaccinating </a:t>
            </a:r>
            <a:r>
              <a:rPr sz="7500">
                <a:solidFill>
                  <a:srgbClr val="090409"/>
                </a:solidFill>
                <a:latin typeface="Arial"/>
                <a:cs typeface="Arial"/>
              </a:rPr>
              <a:t>Health</a:t>
            </a:r>
            <a:r>
              <a:rPr sz="7500" spc="-45">
                <a:solidFill>
                  <a:srgbClr val="090409"/>
                </a:solidFill>
                <a:latin typeface="Arial"/>
                <a:cs typeface="Arial"/>
              </a:rPr>
              <a:t> </a:t>
            </a:r>
            <a:r>
              <a:rPr sz="7500" spc="-15">
                <a:solidFill>
                  <a:srgbClr val="090409"/>
                </a:solidFill>
                <a:latin typeface="Arial"/>
                <a:cs typeface="Arial"/>
              </a:rPr>
              <a:t>Worker</a:t>
            </a:r>
            <a:endParaRPr sz="7500">
              <a:latin typeface="Arial"/>
              <a:cs typeface="Arial"/>
            </a:endParaRPr>
          </a:p>
        </p:txBody>
      </p:sp>
      <p:sp>
        <p:nvSpPr>
          <p:cNvPr id="3" name="object 3"/>
          <p:cNvSpPr/>
          <p:nvPr/>
        </p:nvSpPr>
        <p:spPr>
          <a:xfrm>
            <a:off x="329186" y="5282947"/>
            <a:ext cx="3170873" cy="1268729"/>
          </a:xfrm>
          <a:custGeom>
            <a:avLst/>
            <a:gdLst/>
            <a:ahLst/>
            <a:cxnLst/>
            <a:rect l="l" t="t" r="r" b="b"/>
            <a:pathLst>
              <a:path w="2113915" h="845820">
                <a:moveTo>
                  <a:pt x="1690876" y="0"/>
                </a:moveTo>
                <a:lnTo>
                  <a:pt x="0" y="0"/>
                </a:lnTo>
                <a:lnTo>
                  <a:pt x="422910" y="422910"/>
                </a:lnTo>
                <a:lnTo>
                  <a:pt x="0" y="845820"/>
                </a:lnTo>
                <a:lnTo>
                  <a:pt x="1690876" y="845820"/>
                </a:lnTo>
                <a:lnTo>
                  <a:pt x="2113786" y="422910"/>
                </a:lnTo>
                <a:lnTo>
                  <a:pt x="1690876" y="0"/>
                </a:lnTo>
                <a:close/>
              </a:path>
            </a:pathLst>
          </a:custGeom>
          <a:solidFill>
            <a:srgbClr val="CCEAEE"/>
          </a:solidFill>
        </p:spPr>
        <p:txBody>
          <a:bodyPr wrap="square" lIns="0" tIns="0" rIns="0" bIns="0" rtlCol="0"/>
          <a:lstStyle/>
          <a:p>
            <a:endParaRPr/>
          </a:p>
        </p:txBody>
      </p:sp>
      <p:sp>
        <p:nvSpPr>
          <p:cNvPr id="4" name="object 4"/>
          <p:cNvSpPr txBox="1"/>
          <p:nvPr/>
        </p:nvSpPr>
        <p:spPr>
          <a:xfrm>
            <a:off x="1116633" y="5315374"/>
            <a:ext cx="1647825" cy="1065848"/>
          </a:xfrm>
          <a:prstGeom prst="rect">
            <a:avLst/>
          </a:prstGeom>
        </p:spPr>
        <p:txBody>
          <a:bodyPr vert="horz" wrap="square" lIns="0" tIns="99060" rIns="0" bIns="0" rtlCol="0">
            <a:spAutoFit/>
          </a:bodyPr>
          <a:lstStyle/>
          <a:p>
            <a:pPr algn="ctr">
              <a:lnSpc>
                <a:spcPct val="100000"/>
              </a:lnSpc>
              <a:spcBef>
                <a:spcPts val="780"/>
              </a:spcBef>
            </a:pPr>
            <a:r>
              <a:rPr sz="1950" b="1">
                <a:solidFill>
                  <a:srgbClr val="090409"/>
                </a:solidFill>
                <a:latin typeface="Calibri"/>
                <a:cs typeface="Calibri"/>
              </a:rPr>
              <a:t>June</a:t>
            </a:r>
            <a:r>
              <a:rPr sz="1950" spc="-105">
                <a:solidFill>
                  <a:srgbClr val="090409"/>
                </a:solidFill>
                <a:latin typeface="Times New Roman"/>
                <a:cs typeface="Times New Roman"/>
              </a:rPr>
              <a:t> </a:t>
            </a:r>
            <a:r>
              <a:rPr sz="1950" b="1" spc="-30">
                <a:solidFill>
                  <a:srgbClr val="090409"/>
                </a:solidFill>
                <a:latin typeface="Calibri"/>
                <a:cs typeface="Calibri"/>
              </a:rPr>
              <a:t>2021</a:t>
            </a:r>
            <a:endParaRPr sz="1950">
              <a:latin typeface="Calibri"/>
              <a:cs typeface="Calibri"/>
            </a:endParaRPr>
          </a:p>
          <a:p>
            <a:pPr algn="ctr">
              <a:lnSpc>
                <a:spcPts val="2243"/>
              </a:lnSpc>
              <a:spcBef>
                <a:spcPts val="638"/>
              </a:spcBef>
            </a:pPr>
            <a:r>
              <a:rPr sz="1950" spc="-15">
                <a:solidFill>
                  <a:srgbClr val="090409"/>
                </a:solidFill>
                <a:latin typeface="Calibri"/>
                <a:cs typeface="Calibri"/>
              </a:rPr>
              <a:t>CVWUS</a:t>
            </a:r>
            <a:endParaRPr sz="1950">
              <a:latin typeface="Calibri"/>
              <a:cs typeface="Calibri"/>
            </a:endParaRPr>
          </a:p>
          <a:p>
            <a:pPr algn="ctr">
              <a:lnSpc>
                <a:spcPts val="2243"/>
              </a:lnSpc>
            </a:pPr>
            <a:r>
              <a:rPr sz="1950" spc="-15">
                <a:solidFill>
                  <a:srgbClr val="090409"/>
                </a:solidFill>
                <a:latin typeface="Calibri"/>
                <a:cs typeface="Calibri"/>
              </a:rPr>
              <a:t>implementation</a:t>
            </a:r>
            <a:endParaRPr sz="1950">
              <a:latin typeface="Calibri"/>
              <a:cs typeface="Calibri"/>
            </a:endParaRPr>
          </a:p>
        </p:txBody>
      </p:sp>
      <p:grpSp>
        <p:nvGrpSpPr>
          <p:cNvPr id="5" name="object 5"/>
          <p:cNvGrpSpPr/>
          <p:nvPr/>
        </p:nvGrpSpPr>
        <p:grpSpPr>
          <a:xfrm>
            <a:off x="3172588" y="5273422"/>
            <a:ext cx="3189923" cy="1287779"/>
            <a:chOff x="2115058" y="3515614"/>
            <a:chExt cx="2126615" cy="858519"/>
          </a:xfrm>
        </p:grpSpPr>
        <p:sp>
          <p:nvSpPr>
            <p:cNvPr id="6" name="object 6"/>
            <p:cNvSpPr/>
            <p:nvPr/>
          </p:nvSpPr>
          <p:spPr>
            <a:xfrm>
              <a:off x="2121408" y="3521964"/>
              <a:ext cx="2113915" cy="845819"/>
            </a:xfrm>
            <a:custGeom>
              <a:avLst/>
              <a:gdLst/>
              <a:ahLst/>
              <a:cxnLst/>
              <a:rect l="l" t="t" r="r" b="b"/>
              <a:pathLst>
                <a:path w="2113915" h="845820">
                  <a:moveTo>
                    <a:pt x="1690878" y="0"/>
                  </a:moveTo>
                  <a:lnTo>
                    <a:pt x="0" y="0"/>
                  </a:lnTo>
                  <a:lnTo>
                    <a:pt x="422910" y="422910"/>
                  </a:lnTo>
                  <a:lnTo>
                    <a:pt x="0" y="845820"/>
                  </a:lnTo>
                  <a:lnTo>
                    <a:pt x="1690878" y="845820"/>
                  </a:lnTo>
                  <a:lnTo>
                    <a:pt x="2113788" y="422910"/>
                  </a:lnTo>
                  <a:lnTo>
                    <a:pt x="1690878" y="0"/>
                  </a:lnTo>
                  <a:close/>
                </a:path>
              </a:pathLst>
            </a:custGeom>
            <a:solidFill>
              <a:srgbClr val="CCEAEE"/>
            </a:solidFill>
          </p:spPr>
          <p:txBody>
            <a:bodyPr wrap="square" lIns="0" tIns="0" rIns="0" bIns="0" rtlCol="0"/>
            <a:lstStyle/>
            <a:p>
              <a:endParaRPr/>
            </a:p>
          </p:txBody>
        </p:sp>
        <p:sp>
          <p:nvSpPr>
            <p:cNvPr id="7" name="object 7"/>
            <p:cNvSpPr/>
            <p:nvPr/>
          </p:nvSpPr>
          <p:spPr>
            <a:xfrm>
              <a:off x="2121408" y="3521964"/>
              <a:ext cx="2113915" cy="845819"/>
            </a:xfrm>
            <a:custGeom>
              <a:avLst/>
              <a:gdLst/>
              <a:ahLst/>
              <a:cxnLst/>
              <a:rect l="l" t="t" r="r" b="b"/>
              <a:pathLst>
                <a:path w="2113915" h="845820">
                  <a:moveTo>
                    <a:pt x="0" y="0"/>
                  </a:moveTo>
                  <a:lnTo>
                    <a:pt x="1690878" y="0"/>
                  </a:lnTo>
                  <a:lnTo>
                    <a:pt x="2113788" y="422910"/>
                  </a:lnTo>
                  <a:lnTo>
                    <a:pt x="1690878" y="845820"/>
                  </a:lnTo>
                  <a:lnTo>
                    <a:pt x="0" y="845820"/>
                  </a:lnTo>
                  <a:lnTo>
                    <a:pt x="422910" y="422910"/>
                  </a:lnTo>
                  <a:lnTo>
                    <a:pt x="0" y="0"/>
                  </a:lnTo>
                  <a:close/>
                </a:path>
              </a:pathLst>
            </a:custGeom>
            <a:ln w="12700">
              <a:solidFill>
                <a:srgbClr val="FFFFFF"/>
              </a:solidFill>
            </a:ln>
          </p:spPr>
          <p:txBody>
            <a:bodyPr wrap="square" lIns="0" tIns="0" rIns="0" bIns="0" rtlCol="0"/>
            <a:lstStyle/>
            <a:p>
              <a:endParaRPr/>
            </a:p>
          </p:txBody>
        </p:sp>
      </p:grpSp>
      <p:sp>
        <p:nvSpPr>
          <p:cNvPr id="8" name="object 8"/>
          <p:cNvSpPr txBox="1"/>
          <p:nvPr/>
        </p:nvSpPr>
        <p:spPr>
          <a:xfrm>
            <a:off x="3880867" y="5450014"/>
            <a:ext cx="1824038" cy="879158"/>
          </a:xfrm>
          <a:prstGeom prst="rect">
            <a:avLst/>
          </a:prstGeom>
        </p:spPr>
        <p:txBody>
          <a:bodyPr vert="horz" wrap="square" lIns="0" tIns="47625" rIns="0" bIns="0" rtlCol="0">
            <a:spAutoFit/>
          </a:bodyPr>
          <a:lstStyle/>
          <a:p>
            <a:pPr marL="19050" marR="7620" indent="-2858" algn="ctr">
              <a:lnSpc>
                <a:spcPts val="2145"/>
              </a:lnSpc>
              <a:spcBef>
                <a:spcPts val="375"/>
              </a:spcBef>
            </a:pPr>
            <a:r>
              <a:rPr sz="1950" b="1">
                <a:solidFill>
                  <a:srgbClr val="090409"/>
                </a:solidFill>
                <a:latin typeface="Calibri"/>
                <a:cs typeface="Calibri"/>
              </a:rPr>
              <a:t>June</a:t>
            </a:r>
            <a:r>
              <a:rPr sz="1950" spc="-105">
                <a:solidFill>
                  <a:srgbClr val="090409"/>
                </a:solidFill>
                <a:latin typeface="Times New Roman"/>
                <a:cs typeface="Times New Roman"/>
              </a:rPr>
              <a:t> </a:t>
            </a:r>
            <a:r>
              <a:rPr sz="1950" b="1" spc="-30">
                <a:solidFill>
                  <a:srgbClr val="090409"/>
                </a:solidFill>
                <a:latin typeface="Calibri"/>
                <a:cs typeface="Calibri"/>
              </a:rPr>
              <a:t>2022</a:t>
            </a:r>
            <a:r>
              <a:rPr sz="1950" spc="-30">
                <a:solidFill>
                  <a:srgbClr val="090409"/>
                </a:solidFill>
                <a:latin typeface="Times New Roman"/>
                <a:cs typeface="Times New Roman"/>
              </a:rPr>
              <a:t> </a:t>
            </a:r>
            <a:r>
              <a:rPr sz="1950">
                <a:solidFill>
                  <a:srgbClr val="090409"/>
                </a:solidFill>
                <a:latin typeface="Calibri"/>
                <a:cs typeface="Calibri"/>
              </a:rPr>
              <a:t>CVWUS</a:t>
            </a:r>
            <a:r>
              <a:rPr sz="1950" spc="-127">
                <a:solidFill>
                  <a:srgbClr val="090409"/>
                </a:solidFill>
                <a:latin typeface="Times New Roman"/>
                <a:cs typeface="Times New Roman"/>
              </a:rPr>
              <a:t> </a:t>
            </a:r>
            <a:r>
              <a:rPr sz="1950" spc="-15">
                <a:solidFill>
                  <a:srgbClr val="090409"/>
                </a:solidFill>
                <a:latin typeface="Calibri"/>
                <a:cs typeface="Calibri"/>
              </a:rPr>
              <a:t>transition</a:t>
            </a:r>
            <a:r>
              <a:rPr sz="1950" spc="-15">
                <a:solidFill>
                  <a:srgbClr val="090409"/>
                </a:solidFill>
                <a:latin typeface="Times New Roman"/>
                <a:cs typeface="Times New Roman"/>
              </a:rPr>
              <a:t> </a:t>
            </a:r>
            <a:r>
              <a:rPr sz="1950">
                <a:solidFill>
                  <a:srgbClr val="090409"/>
                </a:solidFill>
                <a:latin typeface="Calibri"/>
                <a:cs typeface="Calibri"/>
              </a:rPr>
              <a:t>to</a:t>
            </a:r>
            <a:r>
              <a:rPr sz="1950" spc="-83">
                <a:solidFill>
                  <a:srgbClr val="090409"/>
                </a:solidFill>
                <a:latin typeface="Times New Roman"/>
                <a:cs typeface="Times New Roman"/>
              </a:rPr>
              <a:t> </a:t>
            </a:r>
            <a:r>
              <a:rPr sz="1950">
                <a:solidFill>
                  <a:srgbClr val="090409"/>
                </a:solidFill>
                <a:latin typeface="Calibri"/>
                <a:cs typeface="Calibri"/>
              </a:rPr>
              <a:t>VHW</a:t>
            </a:r>
            <a:r>
              <a:rPr sz="1950" spc="-60">
                <a:solidFill>
                  <a:srgbClr val="090409"/>
                </a:solidFill>
                <a:latin typeface="Times New Roman"/>
                <a:cs typeface="Times New Roman"/>
              </a:rPr>
              <a:t> </a:t>
            </a:r>
            <a:r>
              <a:rPr sz="1950" spc="-15">
                <a:solidFill>
                  <a:srgbClr val="090409"/>
                </a:solidFill>
                <a:latin typeface="Calibri"/>
                <a:cs typeface="Calibri"/>
              </a:rPr>
              <a:t>Stage</a:t>
            </a:r>
            <a:r>
              <a:rPr sz="1950" spc="-90">
                <a:solidFill>
                  <a:srgbClr val="090409"/>
                </a:solidFill>
                <a:latin typeface="Times New Roman"/>
                <a:cs typeface="Times New Roman"/>
              </a:rPr>
              <a:t> </a:t>
            </a:r>
            <a:r>
              <a:rPr sz="1950" spc="-75">
                <a:solidFill>
                  <a:srgbClr val="090409"/>
                </a:solidFill>
                <a:latin typeface="Calibri"/>
                <a:cs typeface="Calibri"/>
              </a:rPr>
              <a:t>1</a:t>
            </a:r>
            <a:endParaRPr sz="1950">
              <a:latin typeface="Calibri"/>
              <a:cs typeface="Calibri"/>
            </a:endParaRPr>
          </a:p>
        </p:txBody>
      </p:sp>
      <p:grpSp>
        <p:nvGrpSpPr>
          <p:cNvPr id="9" name="object 9"/>
          <p:cNvGrpSpPr/>
          <p:nvPr/>
        </p:nvGrpSpPr>
        <p:grpSpPr>
          <a:xfrm>
            <a:off x="6025516" y="5273422"/>
            <a:ext cx="3189923" cy="1287779"/>
            <a:chOff x="4017010" y="3515614"/>
            <a:chExt cx="2126615" cy="858519"/>
          </a:xfrm>
        </p:grpSpPr>
        <p:sp>
          <p:nvSpPr>
            <p:cNvPr id="10" name="object 10"/>
            <p:cNvSpPr/>
            <p:nvPr/>
          </p:nvSpPr>
          <p:spPr>
            <a:xfrm>
              <a:off x="4023360" y="3521964"/>
              <a:ext cx="2113915" cy="845819"/>
            </a:xfrm>
            <a:custGeom>
              <a:avLst/>
              <a:gdLst/>
              <a:ahLst/>
              <a:cxnLst/>
              <a:rect l="l" t="t" r="r" b="b"/>
              <a:pathLst>
                <a:path w="2113915" h="845820">
                  <a:moveTo>
                    <a:pt x="1690878" y="0"/>
                  </a:moveTo>
                  <a:lnTo>
                    <a:pt x="0" y="0"/>
                  </a:lnTo>
                  <a:lnTo>
                    <a:pt x="422910" y="422910"/>
                  </a:lnTo>
                  <a:lnTo>
                    <a:pt x="0" y="845820"/>
                  </a:lnTo>
                  <a:lnTo>
                    <a:pt x="1690878" y="845820"/>
                  </a:lnTo>
                  <a:lnTo>
                    <a:pt x="2113788" y="422910"/>
                  </a:lnTo>
                  <a:lnTo>
                    <a:pt x="1690878" y="0"/>
                  </a:lnTo>
                  <a:close/>
                </a:path>
              </a:pathLst>
            </a:custGeom>
            <a:solidFill>
              <a:srgbClr val="CCEAEE"/>
            </a:solidFill>
          </p:spPr>
          <p:txBody>
            <a:bodyPr wrap="square" lIns="0" tIns="0" rIns="0" bIns="0" rtlCol="0"/>
            <a:lstStyle/>
            <a:p>
              <a:endParaRPr/>
            </a:p>
          </p:txBody>
        </p:sp>
        <p:sp>
          <p:nvSpPr>
            <p:cNvPr id="11" name="object 11"/>
            <p:cNvSpPr/>
            <p:nvPr/>
          </p:nvSpPr>
          <p:spPr>
            <a:xfrm>
              <a:off x="4023360" y="3521964"/>
              <a:ext cx="2113915" cy="845819"/>
            </a:xfrm>
            <a:custGeom>
              <a:avLst/>
              <a:gdLst/>
              <a:ahLst/>
              <a:cxnLst/>
              <a:rect l="l" t="t" r="r" b="b"/>
              <a:pathLst>
                <a:path w="2113915" h="845820">
                  <a:moveTo>
                    <a:pt x="0" y="0"/>
                  </a:moveTo>
                  <a:lnTo>
                    <a:pt x="1690878" y="0"/>
                  </a:lnTo>
                  <a:lnTo>
                    <a:pt x="2113788" y="422910"/>
                  </a:lnTo>
                  <a:lnTo>
                    <a:pt x="1690878" y="845820"/>
                  </a:lnTo>
                  <a:lnTo>
                    <a:pt x="0" y="845820"/>
                  </a:lnTo>
                  <a:lnTo>
                    <a:pt x="422910" y="422910"/>
                  </a:lnTo>
                  <a:lnTo>
                    <a:pt x="0" y="0"/>
                  </a:lnTo>
                  <a:close/>
                </a:path>
              </a:pathLst>
            </a:custGeom>
            <a:ln w="12700">
              <a:solidFill>
                <a:srgbClr val="FFFFFF"/>
              </a:solidFill>
            </a:ln>
          </p:spPr>
          <p:txBody>
            <a:bodyPr wrap="square" lIns="0" tIns="0" rIns="0" bIns="0" rtlCol="0"/>
            <a:lstStyle/>
            <a:p>
              <a:endParaRPr/>
            </a:p>
          </p:txBody>
        </p:sp>
      </p:grpSp>
      <p:sp>
        <p:nvSpPr>
          <p:cNvPr id="12" name="object 12"/>
          <p:cNvSpPr txBox="1"/>
          <p:nvPr/>
        </p:nvSpPr>
        <p:spPr>
          <a:xfrm>
            <a:off x="6830182" y="5315374"/>
            <a:ext cx="1631633" cy="1065848"/>
          </a:xfrm>
          <a:prstGeom prst="rect">
            <a:avLst/>
          </a:prstGeom>
        </p:spPr>
        <p:txBody>
          <a:bodyPr vert="horz" wrap="square" lIns="0" tIns="99060" rIns="0" bIns="0" rtlCol="0">
            <a:spAutoFit/>
          </a:bodyPr>
          <a:lstStyle/>
          <a:p>
            <a:pPr algn="ctr">
              <a:lnSpc>
                <a:spcPct val="100000"/>
              </a:lnSpc>
              <a:spcBef>
                <a:spcPts val="780"/>
              </a:spcBef>
            </a:pPr>
            <a:r>
              <a:rPr sz="1950" b="1">
                <a:solidFill>
                  <a:srgbClr val="090409"/>
                </a:solidFill>
                <a:latin typeface="Calibri"/>
                <a:cs typeface="Calibri"/>
              </a:rPr>
              <a:t>July</a:t>
            </a:r>
            <a:r>
              <a:rPr sz="1950" spc="-105">
                <a:solidFill>
                  <a:srgbClr val="090409"/>
                </a:solidFill>
                <a:latin typeface="Times New Roman"/>
                <a:cs typeface="Times New Roman"/>
              </a:rPr>
              <a:t> </a:t>
            </a:r>
            <a:r>
              <a:rPr sz="1950" b="1" spc="-30">
                <a:solidFill>
                  <a:srgbClr val="090409"/>
                </a:solidFill>
                <a:latin typeface="Calibri"/>
                <a:cs typeface="Calibri"/>
              </a:rPr>
              <a:t>2022</a:t>
            </a:r>
            <a:endParaRPr sz="1950">
              <a:latin typeface="Calibri"/>
              <a:cs typeface="Calibri"/>
            </a:endParaRPr>
          </a:p>
          <a:p>
            <a:pPr marL="18098" marR="7620" algn="ctr">
              <a:lnSpc>
                <a:spcPts val="2145"/>
              </a:lnSpc>
              <a:spcBef>
                <a:spcPts val="870"/>
              </a:spcBef>
            </a:pPr>
            <a:r>
              <a:rPr sz="1950">
                <a:solidFill>
                  <a:srgbClr val="090409"/>
                </a:solidFill>
                <a:latin typeface="Calibri"/>
                <a:cs typeface="Calibri"/>
              </a:rPr>
              <a:t>CVWUS</a:t>
            </a:r>
            <a:r>
              <a:rPr sz="1950" spc="-127">
                <a:solidFill>
                  <a:srgbClr val="090409"/>
                </a:solidFill>
                <a:latin typeface="Times New Roman"/>
                <a:cs typeface="Times New Roman"/>
              </a:rPr>
              <a:t> </a:t>
            </a:r>
            <a:r>
              <a:rPr sz="1950" spc="-15">
                <a:solidFill>
                  <a:srgbClr val="090409"/>
                </a:solidFill>
                <a:latin typeface="Calibri"/>
                <a:cs typeface="Calibri"/>
              </a:rPr>
              <a:t>training</a:t>
            </a:r>
            <a:r>
              <a:rPr sz="1950" spc="-15">
                <a:solidFill>
                  <a:srgbClr val="090409"/>
                </a:solidFill>
                <a:latin typeface="Times New Roman"/>
                <a:cs typeface="Times New Roman"/>
              </a:rPr>
              <a:t> </a:t>
            </a:r>
            <a:r>
              <a:rPr sz="1950" spc="-15">
                <a:solidFill>
                  <a:srgbClr val="090409"/>
                </a:solidFill>
                <a:latin typeface="Calibri"/>
                <a:cs typeface="Calibri"/>
              </a:rPr>
              <a:t>ceased</a:t>
            </a:r>
            <a:endParaRPr sz="1950">
              <a:latin typeface="Calibri"/>
              <a:cs typeface="Calibri"/>
            </a:endParaRPr>
          </a:p>
        </p:txBody>
      </p:sp>
      <p:grpSp>
        <p:nvGrpSpPr>
          <p:cNvPr id="13" name="object 13"/>
          <p:cNvGrpSpPr/>
          <p:nvPr/>
        </p:nvGrpSpPr>
        <p:grpSpPr>
          <a:xfrm>
            <a:off x="8878442" y="5273422"/>
            <a:ext cx="3189923" cy="1287779"/>
            <a:chOff x="5918961" y="3515614"/>
            <a:chExt cx="2126615" cy="858519"/>
          </a:xfrm>
        </p:grpSpPr>
        <p:sp>
          <p:nvSpPr>
            <p:cNvPr id="14" name="object 14"/>
            <p:cNvSpPr/>
            <p:nvPr/>
          </p:nvSpPr>
          <p:spPr>
            <a:xfrm>
              <a:off x="5925311" y="3521964"/>
              <a:ext cx="2113915" cy="845819"/>
            </a:xfrm>
            <a:custGeom>
              <a:avLst/>
              <a:gdLst/>
              <a:ahLst/>
              <a:cxnLst/>
              <a:rect l="l" t="t" r="r" b="b"/>
              <a:pathLst>
                <a:path w="2113915" h="845820">
                  <a:moveTo>
                    <a:pt x="1690878" y="0"/>
                  </a:moveTo>
                  <a:lnTo>
                    <a:pt x="0" y="0"/>
                  </a:lnTo>
                  <a:lnTo>
                    <a:pt x="422910" y="422910"/>
                  </a:lnTo>
                  <a:lnTo>
                    <a:pt x="0" y="845820"/>
                  </a:lnTo>
                  <a:lnTo>
                    <a:pt x="1690878" y="845820"/>
                  </a:lnTo>
                  <a:lnTo>
                    <a:pt x="2113788" y="422910"/>
                  </a:lnTo>
                  <a:lnTo>
                    <a:pt x="1690878" y="0"/>
                  </a:lnTo>
                  <a:close/>
                </a:path>
              </a:pathLst>
            </a:custGeom>
            <a:solidFill>
              <a:srgbClr val="CCEAEE"/>
            </a:solidFill>
          </p:spPr>
          <p:txBody>
            <a:bodyPr wrap="square" lIns="0" tIns="0" rIns="0" bIns="0" rtlCol="0"/>
            <a:lstStyle/>
            <a:p>
              <a:endParaRPr/>
            </a:p>
          </p:txBody>
        </p:sp>
        <p:sp>
          <p:nvSpPr>
            <p:cNvPr id="15" name="object 15"/>
            <p:cNvSpPr/>
            <p:nvPr/>
          </p:nvSpPr>
          <p:spPr>
            <a:xfrm>
              <a:off x="5925311" y="3521964"/>
              <a:ext cx="2113915" cy="845819"/>
            </a:xfrm>
            <a:custGeom>
              <a:avLst/>
              <a:gdLst/>
              <a:ahLst/>
              <a:cxnLst/>
              <a:rect l="l" t="t" r="r" b="b"/>
              <a:pathLst>
                <a:path w="2113915" h="845820">
                  <a:moveTo>
                    <a:pt x="0" y="0"/>
                  </a:moveTo>
                  <a:lnTo>
                    <a:pt x="1690878" y="0"/>
                  </a:lnTo>
                  <a:lnTo>
                    <a:pt x="2113788" y="422910"/>
                  </a:lnTo>
                  <a:lnTo>
                    <a:pt x="1690878" y="845820"/>
                  </a:lnTo>
                  <a:lnTo>
                    <a:pt x="0" y="845820"/>
                  </a:lnTo>
                  <a:lnTo>
                    <a:pt x="422910" y="422910"/>
                  </a:lnTo>
                  <a:lnTo>
                    <a:pt x="0" y="0"/>
                  </a:lnTo>
                  <a:close/>
                </a:path>
              </a:pathLst>
            </a:custGeom>
            <a:ln w="12700">
              <a:solidFill>
                <a:srgbClr val="FFFFFF"/>
              </a:solidFill>
            </a:ln>
          </p:spPr>
          <p:txBody>
            <a:bodyPr wrap="square" lIns="0" tIns="0" rIns="0" bIns="0" rtlCol="0"/>
            <a:lstStyle/>
            <a:p>
              <a:endParaRPr/>
            </a:p>
          </p:txBody>
        </p:sp>
      </p:grpSp>
      <p:sp>
        <p:nvSpPr>
          <p:cNvPr id="16" name="object 16"/>
          <p:cNvSpPr txBox="1"/>
          <p:nvPr/>
        </p:nvSpPr>
        <p:spPr>
          <a:xfrm>
            <a:off x="9767694" y="5313350"/>
            <a:ext cx="1464945" cy="1151573"/>
          </a:xfrm>
          <a:prstGeom prst="rect">
            <a:avLst/>
          </a:prstGeom>
        </p:spPr>
        <p:txBody>
          <a:bodyPr vert="horz" wrap="square" lIns="0" tIns="43814" rIns="0" bIns="0" rtlCol="0">
            <a:spAutoFit/>
          </a:bodyPr>
          <a:lstStyle/>
          <a:p>
            <a:pPr marL="19050" marR="7620" indent="-3810" algn="ctr">
              <a:lnSpc>
                <a:spcPct val="91600"/>
              </a:lnSpc>
              <a:spcBef>
                <a:spcPts val="344"/>
              </a:spcBef>
            </a:pPr>
            <a:r>
              <a:rPr sz="1950" b="1" spc="-15">
                <a:solidFill>
                  <a:srgbClr val="090409"/>
                </a:solidFill>
                <a:latin typeface="Calibri"/>
                <a:cs typeface="Calibri"/>
              </a:rPr>
              <a:t>August</a:t>
            </a:r>
            <a:r>
              <a:rPr sz="1950" spc="-60">
                <a:solidFill>
                  <a:srgbClr val="090409"/>
                </a:solidFill>
                <a:latin typeface="Times New Roman"/>
                <a:cs typeface="Times New Roman"/>
              </a:rPr>
              <a:t> </a:t>
            </a:r>
            <a:r>
              <a:rPr sz="1950" b="1" spc="-30">
                <a:solidFill>
                  <a:srgbClr val="090409"/>
                </a:solidFill>
                <a:latin typeface="Calibri"/>
                <a:cs typeface="Calibri"/>
              </a:rPr>
              <a:t>2022</a:t>
            </a:r>
            <a:r>
              <a:rPr sz="1950" spc="-30">
                <a:solidFill>
                  <a:srgbClr val="090409"/>
                </a:solidFill>
                <a:latin typeface="Times New Roman"/>
                <a:cs typeface="Times New Roman"/>
              </a:rPr>
              <a:t> </a:t>
            </a:r>
            <a:r>
              <a:rPr sz="1950">
                <a:solidFill>
                  <a:srgbClr val="090409"/>
                </a:solidFill>
                <a:latin typeface="Calibri"/>
                <a:cs typeface="Calibri"/>
              </a:rPr>
              <a:t>New</a:t>
            </a:r>
            <a:r>
              <a:rPr sz="1950" spc="-98">
                <a:solidFill>
                  <a:srgbClr val="090409"/>
                </a:solidFill>
                <a:latin typeface="Times New Roman"/>
                <a:cs typeface="Times New Roman"/>
              </a:rPr>
              <a:t> </a:t>
            </a:r>
            <a:r>
              <a:rPr sz="1950" spc="-15">
                <a:solidFill>
                  <a:srgbClr val="090409"/>
                </a:solidFill>
                <a:latin typeface="Calibri"/>
                <a:cs typeface="Calibri"/>
              </a:rPr>
              <a:t>entrant</a:t>
            </a:r>
            <a:r>
              <a:rPr sz="1950" spc="-15">
                <a:solidFill>
                  <a:srgbClr val="090409"/>
                </a:solidFill>
                <a:latin typeface="Times New Roman"/>
                <a:cs typeface="Times New Roman"/>
              </a:rPr>
              <a:t> </a:t>
            </a:r>
            <a:r>
              <a:rPr sz="1950" spc="-15">
                <a:solidFill>
                  <a:srgbClr val="090409"/>
                </a:solidFill>
                <a:latin typeface="Calibri"/>
                <a:cs typeface="Calibri"/>
              </a:rPr>
              <a:t>pathway</a:t>
            </a:r>
            <a:r>
              <a:rPr sz="1950" spc="-113">
                <a:solidFill>
                  <a:srgbClr val="090409"/>
                </a:solidFill>
                <a:latin typeface="Times New Roman"/>
                <a:cs typeface="Times New Roman"/>
              </a:rPr>
              <a:t> </a:t>
            </a:r>
            <a:r>
              <a:rPr sz="1950" spc="-38">
                <a:solidFill>
                  <a:srgbClr val="090409"/>
                </a:solidFill>
                <a:latin typeface="Calibri"/>
                <a:cs typeface="Calibri"/>
              </a:rPr>
              <a:t>VHW</a:t>
            </a:r>
            <a:r>
              <a:rPr sz="1950" spc="-38">
                <a:solidFill>
                  <a:srgbClr val="090409"/>
                </a:solidFill>
                <a:latin typeface="Times New Roman"/>
                <a:cs typeface="Times New Roman"/>
              </a:rPr>
              <a:t> </a:t>
            </a:r>
            <a:r>
              <a:rPr sz="1950" spc="-15">
                <a:solidFill>
                  <a:srgbClr val="090409"/>
                </a:solidFill>
                <a:latin typeface="Calibri"/>
                <a:cs typeface="Calibri"/>
              </a:rPr>
              <a:t>Stage</a:t>
            </a:r>
            <a:r>
              <a:rPr sz="1950" spc="-60">
                <a:solidFill>
                  <a:srgbClr val="090409"/>
                </a:solidFill>
                <a:latin typeface="Times New Roman"/>
                <a:cs typeface="Times New Roman"/>
              </a:rPr>
              <a:t> </a:t>
            </a:r>
            <a:r>
              <a:rPr sz="1950" spc="-75">
                <a:solidFill>
                  <a:srgbClr val="090409"/>
                </a:solidFill>
                <a:latin typeface="Calibri"/>
                <a:cs typeface="Calibri"/>
              </a:rPr>
              <a:t>1</a:t>
            </a:r>
            <a:endParaRPr sz="1950">
              <a:latin typeface="Calibri"/>
              <a:cs typeface="Calibri"/>
            </a:endParaRPr>
          </a:p>
        </p:txBody>
      </p:sp>
      <p:grpSp>
        <p:nvGrpSpPr>
          <p:cNvPr id="17" name="object 17"/>
          <p:cNvGrpSpPr/>
          <p:nvPr/>
        </p:nvGrpSpPr>
        <p:grpSpPr>
          <a:xfrm>
            <a:off x="11731372" y="5273422"/>
            <a:ext cx="3189923" cy="1287779"/>
            <a:chOff x="7820914" y="3515614"/>
            <a:chExt cx="2126615" cy="858519"/>
          </a:xfrm>
        </p:grpSpPr>
        <p:sp>
          <p:nvSpPr>
            <p:cNvPr id="18" name="object 18"/>
            <p:cNvSpPr/>
            <p:nvPr/>
          </p:nvSpPr>
          <p:spPr>
            <a:xfrm>
              <a:off x="7827264" y="3521964"/>
              <a:ext cx="2113915" cy="845819"/>
            </a:xfrm>
            <a:custGeom>
              <a:avLst/>
              <a:gdLst/>
              <a:ahLst/>
              <a:cxnLst/>
              <a:rect l="l" t="t" r="r" b="b"/>
              <a:pathLst>
                <a:path w="2113915" h="845820">
                  <a:moveTo>
                    <a:pt x="1690878" y="0"/>
                  </a:moveTo>
                  <a:lnTo>
                    <a:pt x="0" y="0"/>
                  </a:lnTo>
                  <a:lnTo>
                    <a:pt x="422910" y="422910"/>
                  </a:lnTo>
                  <a:lnTo>
                    <a:pt x="0" y="845820"/>
                  </a:lnTo>
                  <a:lnTo>
                    <a:pt x="1690878" y="845820"/>
                  </a:lnTo>
                  <a:lnTo>
                    <a:pt x="2113788" y="422910"/>
                  </a:lnTo>
                  <a:lnTo>
                    <a:pt x="1690878" y="0"/>
                  </a:lnTo>
                  <a:close/>
                </a:path>
              </a:pathLst>
            </a:custGeom>
            <a:solidFill>
              <a:srgbClr val="CCEAEE"/>
            </a:solidFill>
          </p:spPr>
          <p:txBody>
            <a:bodyPr wrap="square" lIns="0" tIns="0" rIns="0" bIns="0" rtlCol="0"/>
            <a:lstStyle/>
            <a:p>
              <a:endParaRPr/>
            </a:p>
          </p:txBody>
        </p:sp>
        <p:sp>
          <p:nvSpPr>
            <p:cNvPr id="19" name="object 19"/>
            <p:cNvSpPr/>
            <p:nvPr/>
          </p:nvSpPr>
          <p:spPr>
            <a:xfrm>
              <a:off x="7827264" y="3521964"/>
              <a:ext cx="2113915" cy="845819"/>
            </a:xfrm>
            <a:custGeom>
              <a:avLst/>
              <a:gdLst/>
              <a:ahLst/>
              <a:cxnLst/>
              <a:rect l="l" t="t" r="r" b="b"/>
              <a:pathLst>
                <a:path w="2113915" h="845820">
                  <a:moveTo>
                    <a:pt x="0" y="0"/>
                  </a:moveTo>
                  <a:lnTo>
                    <a:pt x="1690878" y="0"/>
                  </a:lnTo>
                  <a:lnTo>
                    <a:pt x="2113788" y="422910"/>
                  </a:lnTo>
                  <a:lnTo>
                    <a:pt x="1690878" y="845820"/>
                  </a:lnTo>
                  <a:lnTo>
                    <a:pt x="0" y="845820"/>
                  </a:lnTo>
                  <a:lnTo>
                    <a:pt x="422910" y="422910"/>
                  </a:lnTo>
                  <a:lnTo>
                    <a:pt x="0" y="0"/>
                  </a:lnTo>
                  <a:close/>
                </a:path>
              </a:pathLst>
            </a:custGeom>
            <a:ln w="12700">
              <a:solidFill>
                <a:srgbClr val="FFFFFF"/>
              </a:solidFill>
            </a:ln>
          </p:spPr>
          <p:txBody>
            <a:bodyPr wrap="square" lIns="0" tIns="0" rIns="0" bIns="0" rtlCol="0"/>
            <a:lstStyle/>
            <a:p>
              <a:endParaRPr/>
            </a:p>
          </p:txBody>
        </p:sp>
      </p:grpSp>
      <p:sp>
        <p:nvSpPr>
          <p:cNvPr id="20" name="object 20"/>
          <p:cNvSpPr txBox="1"/>
          <p:nvPr/>
        </p:nvSpPr>
        <p:spPr>
          <a:xfrm>
            <a:off x="12596051" y="5586221"/>
            <a:ext cx="1514475" cy="582532"/>
          </a:xfrm>
          <a:prstGeom prst="rect">
            <a:avLst/>
          </a:prstGeom>
        </p:spPr>
        <p:txBody>
          <a:bodyPr vert="horz" wrap="square" lIns="0" tIns="18098" rIns="0" bIns="0" rtlCol="0">
            <a:spAutoFit/>
          </a:bodyPr>
          <a:lstStyle/>
          <a:p>
            <a:pPr marL="19050">
              <a:lnSpc>
                <a:spcPts val="2243"/>
              </a:lnSpc>
              <a:spcBef>
                <a:spcPts val="143"/>
              </a:spcBef>
            </a:pPr>
            <a:r>
              <a:rPr sz="1950" b="1" spc="-15">
                <a:solidFill>
                  <a:srgbClr val="090409"/>
                </a:solidFill>
                <a:latin typeface="Calibri"/>
                <a:cs typeface="Calibri"/>
              </a:rPr>
              <a:t>February</a:t>
            </a:r>
            <a:r>
              <a:rPr sz="1950" spc="-8">
                <a:solidFill>
                  <a:srgbClr val="090409"/>
                </a:solidFill>
                <a:latin typeface="Times New Roman"/>
                <a:cs typeface="Times New Roman"/>
              </a:rPr>
              <a:t> </a:t>
            </a:r>
            <a:r>
              <a:rPr sz="1950" b="1" spc="-30">
                <a:solidFill>
                  <a:srgbClr val="090409"/>
                </a:solidFill>
                <a:latin typeface="Calibri"/>
                <a:cs typeface="Calibri"/>
              </a:rPr>
              <a:t>2023</a:t>
            </a:r>
            <a:endParaRPr sz="1950">
              <a:latin typeface="Calibri"/>
              <a:cs typeface="Calibri"/>
            </a:endParaRPr>
          </a:p>
          <a:p>
            <a:pPr marL="105728">
              <a:lnSpc>
                <a:spcPts val="2243"/>
              </a:lnSpc>
            </a:pPr>
            <a:r>
              <a:rPr sz="1950">
                <a:solidFill>
                  <a:srgbClr val="090409"/>
                </a:solidFill>
                <a:latin typeface="Calibri"/>
                <a:cs typeface="Calibri"/>
              </a:rPr>
              <a:t>VHW</a:t>
            </a:r>
            <a:r>
              <a:rPr sz="1950" spc="-60">
                <a:solidFill>
                  <a:srgbClr val="090409"/>
                </a:solidFill>
                <a:latin typeface="Times New Roman"/>
                <a:cs typeface="Times New Roman"/>
              </a:rPr>
              <a:t> </a:t>
            </a:r>
            <a:r>
              <a:rPr sz="1950" spc="-15">
                <a:solidFill>
                  <a:srgbClr val="090409"/>
                </a:solidFill>
                <a:latin typeface="Calibri"/>
                <a:cs typeface="Calibri"/>
              </a:rPr>
              <a:t>Stage</a:t>
            </a:r>
            <a:r>
              <a:rPr sz="1950" spc="-90">
                <a:solidFill>
                  <a:srgbClr val="090409"/>
                </a:solidFill>
                <a:latin typeface="Times New Roman"/>
                <a:cs typeface="Times New Roman"/>
              </a:rPr>
              <a:t> </a:t>
            </a:r>
            <a:r>
              <a:rPr sz="1950" spc="-75">
                <a:solidFill>
                  <a:srgbClr val="090409"/>
                </a:solidFill>
                <a:latin typeface="Calibri"/>
                <a:cs typeface="Calibri"/>
              </a:rPr>
              <a:t>2</a:t>
            </a:r>
            <a:endParaRPr sz="1950">
              <a:latin typeface="Calibri"/>
              <a:cs typeface="Calibri"/>
            </a:endParaRPr>
          </a:p>
        </p:txBody>
      </p:sp>
      <p:grpSp>
        <p:nvGrpSpPr>
          <p:cNvPr id="21" name="object 21"/>
          <p:cNvGrpSpPr/>
          <p:nvPr/>
        </p:nvGrpSpPr>
        <p:grpSpPr>
          <a:xfrm>
            <a:off x="14584300" y="5273422"/>
            <a:ext cx="3189923" cy="1287779"/>
            <a:chOff x="9722866" y="3515614"/>
            <a:chExt cx="2126615" cy="858519"/>
          </a:xfrm>
        </p:grpSpPr>
        <p:sp>
          <p:nvSpPr>
            <p:cNvPr id="22" name="object 22"/>
            <p:cNvSpPr/>
            <p:nvPr/>
          </p:nvSpPr>
          <p:spPr>
            <a:xfrm>
              <a:off x="9729216" y="3521964"/>
              <a:ext cx="2113915" cy="845819"/>
            </a:xfrm>
            <a:custGeom>
              <a:avLst/>
              <a:gdLst/>
              <a:ahLst/>
              <a:cxnLst/>
              <a:rect l="l" t="t" r="r" b="b"/>
              <a:pathLst>
                <a:path w="2113915" h="845820">
                  <a:moveTo>
                    <a:pt x="1690878" y="0"/>
                  </a:moveTo>
                  <a:lnTo>
                    <a:pt x="0" y="0"/>
                  </a:lnTo>
                  <a:lnTo>
                    <a:pt x="422910" y="422910"/>
                  </a:lnTo>
                  <a:lnTo>
                    <a:pt x="0" y="845820"/>
                  </a:lnTo>
                  <a:lnTo>
                    <a:pt x="1690878" y="845820"/>
                  </a:lnTo>
                  <a:lnTo>
                    <a:pt x="2113788" y="422910"/>
                  </a:lnTo>
                  <a:lnTo>
                    <a:pt x="1690878" y="0"/>
                  </a:lnTo>
                  <a:close/>
                </a:path>
              </a:pathLst>
            </a:custGeom>
            <a:solidFill>
              <a:srgbClr val="CCEAEE"/>
            </a:solidFill>
          </p:spPr>
          <p:txBody>
            <a:bodyPr wrap="square" lIns="0" tIns="0" rIns="0" bIns="0" rtlCol="0"/>
            <a:lstStyle/>
            <a:p>
              <a:endParaRPr/>
            </a:p>
          </p:txBody>
        </p:sp>
        <p:sp>
          <p:nvSpPr>
            <p:cNvPr id="23" name="object 23"/>
            <p:cNvSpPr/>
            <p:nvPr/>
          </p:nvSpPr>
          <p:spPr>
            <a:xfrm>
              <a:off x="9729216" y="3521964"/>
              <a:ext cx="2113915" cy="845819"/>
            </a:xfrm>
            <a:custGeom>
              <a:avLst/>
              <a:gdLst/>
              <a:ahLst/>
              <a:cxnLst/>
              <a:rect l="l" t="t" r="r" b="b"/>
              <a:pathLst>
                <a:path w="2113915" h="845820">
                  <a:moveTo>
                    <a:pt x="0" y="0"/>
                  </a:moveTo>
                  <a:lnTo>
                    <a:pt x="1690878" y="0"/>
                  </a:lnTo>
                  <a:lnTo>
                    <a:pt x="2113788" y="422910"/>
                  </a:lnTo>
                  <a:lnTo>
                    <a:pt x="1690878" y="845820"/>
                  </a:lnTo>
                  <a:lnTo>
                    <a:pt x="0" y="845820"/>
                  </a:lnTo>
                  <a:lnTo>
                    <a:pt x="422910" y="422910"/>
                  </a:lnTo>
                  <a:lnTo>
                    <a:pt x="0" y="0"/>
                  </a:lnTo>
                  <a:close/>
                </a:path>
              </a:pathLst>
            </a:custGeom>
            <a:ln w="12700">
              <a:solidFill>
                <a:srgbClr val="FFFFFF"/>
              </a:solidFill>
            </a:ln>
          </p:spPr>
          <p:txBody>
            <a:bodyPr wrap="square" lIns="0" tIns="0" rIns="0" bIns="0" rtlCol="0"/>
            <a:lstStyle/>
            <a:p>
              <a:endParaRPr/>
            </a:p>
          </p:txBody>
        </p:sp>
      </p:grpSp>
      <p:sp>
        <p:nvSpPr>
          <p:cNvPr id="24" name="object 24"/>
          <p:cNvSpPr txBox="1"/>
          <p:nvPr/>
        </p:nvSpPr>
        <p:spPr>
          <a:xfrm>
            <a:off x="15464981" y="5180304"/>
            <a:ext cx="1480185" cy="1337310"/>
          </a:xfrm>
          <a:prstGeom prst="rect">
            <a:avLst/>
          </a:prstGeom>
        </p:spPr>
        <p:txBody>
          <a:bodyPr vert="horz" wrap="square" lIns="0" tIns="99060" rIns="0" bIns="0" rtlCol="0">
            <a:spAutoFit/>
          </a:bodyPr>
          <a:lstStyle/>
          <a:p>
            <a:pPr marL="953" algn="ctr">
              <a:lnSpc>
                <a:spcPct val="100000"/>
              </a:lnSpc>
              <a:spcBef>
                <a:spcPts val="780"/>
              </a:spcBef>
            </a:pPr>
            <a:r>
              <a:rPr sz="1950" b="1">
                <a:solidFill>
                  <a:srgbClr val="090409"/>
                </a:solidFill>
                <a:latin typeface="Calibri"/>
                <a:cs typeface="Calibri"/>
              </a:rPr>
              <a:t>April</a:t>
            </a:r>
            <a:r>
              <a:rPr sz="1950" spc="-105">
                <a:solidFill>
                  <a:srgbClr val="090409"/>
                </a:solidFill>
                <a:latin typeface="Times New Roman"/>
                <a:cs typeface="Times New Roman"/>
              </a:rPr>
              <a:t> </a:t>
            </a:r>
            <a:r>
              <a:rPr sz="1950" b="1" spc="-30">
                <a:solidFill>
                  <a:srgbClr val="090409"/>
                </a:solidFill>
                <a:latin typeface="Calibri"/>
                <a:cs typeface="Calibri"/>
              </a:rPr>
              <a:t>2023</a:t>
            </a:r>
            <a:endParaRPr sz="1950">
              <a:latin typeface="Calibri"/>
              <a:cs typeface="Calibri"/>
            </a:endParaRPr>
          </a:p>
          <a:p>
            <a:pPr marL="18098" marR="7620" indent="1905" algn="ctr">
              <a:lnSpc>
                <a:spcPts val="2145"/>
              </a:lnSpc>
              <a:spcBef>
                <a:spcPts val="863"/>
              </a:spcBef>
            </a:pPr>
            <a:r>
              <a:rPr sz="1950">
                <a:solidFill>
                  <a:srgbClr val="090409"/>
                </a:solidFill>
                <a:latin typeface="Calibri"/>
                <a:cs typeface="Calibri"/>
              </a:rPr>
              <a:t>VHW</a:t>
            </a:r>
            <a:r>
              <a:rPr sz="1950" spc="-60">
                <a:solidFill>
                  <a:srgbClr val="090409"/>
                </a:solidFill>
                <a:latin typeface="Times New Roman"/>
                <a:cs typeface="Times New Roman"/>
              </a:rPr>
              <a:t> </a:t>
            </a:r>
            <a:r>
              <a:rPr sz="1950" spc="-15">
                <a:solidFill>
                  <a:srgbClr val="090409"/>
                </a:solidFill>
                <a:latin typeface="Calibri"/>
                <a:cs typeface="Calibri"/>
              </a:rPr>
              <a:t>Stage</a:t>
            </a:r>
            <a:r>
              <a:rPr sz="1950" spc="-90">
                <a:solidFill>
                  <a:srgbClr val="090409"/>
                </a:solidFill>
                <a:latin typeface="Times New Roman"/>
                <a:cs typeface="Times New Roman"/>
              </a:rPr>
              <a:t> </a:t>
            </a:r>
            <a:r>
              <a:rPr sz="1950" spc="-75">
                <a:solidFill>
                  <a:srgbClr val="090409"/>
                </a:solidFill>
                <a:latin typeface="Calibri"/>
                <a:cs typeface="Calibri"/>
              </a:rPr>
              <a:t>2</a:t>
            </a:r>
            <a:r>
              <a:rPr sz="1950" spc="-75">
                <a:solidFill>
                  <a:srgbClr val="090409"/>
                </a:solidFill>
                <a:latin typeface="Times New Roman"/>
                <a:cs typeface="Times New Roman"/>
              </a:rPr>
              <a:t> </a:t>
            </a:r>
            <a:r>
              <a:rPr sz="1950" spc="-15">
                <a:solidFill>
                  <a:srgbClr val="090409"/>
                </a:solidFill>
                <a:latin typeface="Calibri"/>
                <a:cs typeface="Calibri"/>
              </a:rPr>
              <a:t>Preparation</a:t>
            </a:r>
            <a:r>
              <a:rPr sz="1950" spc="-68">
                <a:solidFill>
                  <a:srgbClr val="090409"/>
                </a:solidFill>
                <a:latin typeface="Times New Roman"/>
                <a:cs typeface="Times New Roman"/>
              </a:rPr>
              <a:t> </a:t>
            </a:r>
            <a:r>
              <a:rPr sz="1950" spc="-53">
                <a:solidFill>
                  <a:srgbClr val="090409"/>
                </a:solidFill>
                <a:latin typeface="Calibri"/>
                <a:cs typeface="Calibri"/>
              </a:rPr>
              <a:t>of</a:t>
            </a:r>
            <a:r>
              <a:rPr sz="1950" spc="-53">
                <a:solidFill>
                  <a:srgbClr val="090409"/>
                </a:solidFill>
                <a:latin typeface="Times New Roman"/>
                <a:cs typeface="Times New Roman"/>
              </a:rPr>
              <a:t> </a:t>
            </a:r>
            <a:r>
              <a:rPr sz="1950" spc="-15">
                <a:solidFill>
                  <a:srgbClr val="090409"/>
                </a:solidFill>
                <a:latin typeface="Calibri"/>
                <a:cs typeface="Calibri"/>
              </a:rPr>
              <a:t>vaccines</a:t>
            </a:r>
            <a:endParaRPr sz="1950">
              <a:latin typeface="Calibri"/>
              <a:cs typeface="Calibri"/>
            </a:endParaRPr>
          </a:p>
        </p:txBody>
      </p:sp>
      <p:sp>
        <p:nvSpPr>
          <p:cNvPr id="25" name="object 25"/>
          <p:cNvSpPr txBox="1"/>
          <p:nvPr/>
        </p:nvSpPr>
        <p:spPr>
          <a:xfrm>
            <a:off x="1475993" y="3531493"/>
            <a:ext cx="10174605" cy="770573"/>
          </a:xfrm>
          <a:prstGeom prst="rect">
            <a:avLst/>
          </a:prstGeom>
        </p:spPr>
        <p:txBody>
          <a:bodyPr vert="horz" wrap="square" lIns="0" tIns="20003" rIns="0" bIns="0" rtlCol="0">
            <a:spAutoFit/>
          </a:bodyPr>
          <a:lstStyle/>
          <a:p>
            <a:pPr marL="19050">
              <a:lnSpc>
                <a:spcPct val="100000"/>
              </a:lnSpc>
              <a:spcBef>
                <a:spcPts val="158"/>
              </a:spcBef>
            </a:pPr>
            <a:r>
              <a:rPr sz="4800">
                <a:solidFill>
                  <a:srgbClr val="090409"/>
                </a:solidFill>
                <a:latin typeface="Calibri"/>
                <a:cs typeface="Calibri"/>
              </a:rPr>
              <a:t>Where</a:t>
            </a:r>
            <a:r>
              <a:rPr sz="4800" spc="-143">
                <a:solidFill>
                  <a:srgbClr val="090409"/>
                </a:solidFill>
                <a:latin typeface="Calibri"/>
                <a:cs typeface="Calibri"/>
              </a:rPr>
              <a:t> </a:t>
            </a:r>
            <a:r>
              <a:rPr sz="4800">
                <a:solidFill>
                  <a:srgbClr val="090409"/>
                </a:solidFill>
                <a:latin typeface="Calibri"/>
                <a:cs typeface="Calibri"/>
              </a:rPr>
              <a:t>we</a:t>
            </a:r>
            <a:r>
              <a:rPr sz="4800" spc="-98">
                <a:solidFill>
                  <a:srgbClr val="090409"/>
                </a:solidFill>
                <a:latin typeface="Calibri"/>
                <a:cs typeface="Calibri"/>
              </a:rPr>
              <a:t> </a:t>
            </a:r>
            <a:r>
              <a:rPr sz="4800">
                <a:solidFill>
                  <a:srgbClr val="090409"/>
                </a:solidFill>
                <a:latin typeface="Calibri"/>
                <a:cs typeface="Calibri"/>
              </a:rPr>
              <a:t>began</a:t>
            </a:r>
            <a:r>
              <a:rPr sz="4800" spc="-60">
                <a:solidFill>
                  <a:srgbClr val="090409"/>
                </a:solidFill>
                <a:latin typeface="Calibri"/>
                <a:cs typeface="Calibri"/>
              </a:rPr>
              <a:t> </a:t>
            </a:r>
            <a:r>
              <a:rPr sz="4800">
                <a:solidFill>
                  <a:srgbClr val="090409"/>
                </a:solidFill>
                <a:latin typeface="Calibri"/>
                <a:cs typeface="Calibri"/>
              </a:rPr>
              <a:t>and</a:t>
            </a:r>
            <a:r>
              <a:rPr sz="4800" spc="-83">
                <a:solidFill>
                  <a:srgbClr val="090409"/>
                </a:solidFill>
                <a:latin typeface="Calibri"/>
                <a:cs typeface="Calibri"/>
              </a:rPr>
              <a:t> </a:t>
            </a:r>
            <a:r>
              <a:rPr sz="4800">
                <a:solidFill>
                  <a:srgbClr val="090409"/>
                </a:solidFill>
                <a:latin typeface="Calibri"/>
                <a:cs typeface="Calibri"/>
              </a:rPr>
              <a:t>where</a:t>
            </a:r>
            <a:r>
              <a:rPr sz="4800" spc="-105">
                <a:solidFill>
                  <a:srgbClr val="090409"/>
                </a:solidFill>
                <a:latin typeface="Calibri"/>
                <a:cs typeface="Calibri"/>
              </a:rPr>
              <a:t> </a:t>
            </a:r>
            <a:r>
              <a:rPr sz="4800">
                <a:solidFill>
                  <a:srgbClr val="090409"/>
                </a:solidFill>
                <a:latin typeface="Calibri"/>
                <a:cs typeface="Calibri"/>
              </a:rPr>
              <a:t>we’re</a:t>
            </a:r>
            <a:r>
              <a:rPr sz="4800" spc="-127">
                <a:solidFill>
                  <a:srgbClr val="090409"/>
                </a:solidFill>
                <a:latin typeface="Calibri"/>
                <a:cs typeface="Calibri"/>
              </a:rPr>
              <a:t> </a:t>
            </a:r>
            <a:r>
              <a:rPr sz="4800" spc="-15">
                <a:solidFill>
                  <a:srgbClr val="090409"/>
                </a:solidFill>
                <a:latin typeface="Calibri"/>
                <a:cs typeface="Calibri"/>
              </a:rPr>
              <a:t>going.</a:t>
            </a:r>
            <a:endParaRPr sz="4800">
              <a:latin typeface="Calibri"/>
              <a:cs typeface="Calibri"/>
            </a:endParaRPr>
          </a:p>
        </p:txBody>
      </p:sp>
    </p:spTree>
    <p:extLst>
      <p:ext uri="{BB962C8B-B14F-4D97-AF65-F5344CB8AC3E}">
        <p14:creationId xmlns:p14="http://schemas.microsoft.com/office/powerpoint/2010/main" val="1342870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72466" y="615124"/>
            <a:ext cx="14006513" cy="1182053"/>
          </a:xfrm>
          <a:prstGeom prst="rect">
            <a:avLst/>
          </a:prstGeom>
        </p:spPr>
        <p:txBody>
          <a:bodyPr vert="horz" wrap="square" lIns="0" tIns="20003" rIns="0" bIns="0" rtlCol="0">
            <a:spAutoFit/>
          </a:bodyPr>
          <a:lstStyle/>
          <a:p>
            <a:pPr marL="19050">
              <a:lnSpc>
                <a:spcPct val="100000"/>
              </a:lnSpc>
              <a:spcBef>
                <a:spcPts val="158"/>
              </a:spcBef>
            </a:pPr>
            <a:r>
              <a:rPr sz="7500">
                <a:latin typeface="Arial"/>
                <a:cs typeface="Arial"/>
              </a:rPr>
              <a:t>VHW</a:t>
            </a:r>
            <a:r>
              <a:rPr sz="7500" spc="-127">
                <a:latin typeface="Arial"/>
                <a:cs typeface="Arial"/>
              </a:rPr>
              <a:t> </a:t>
            </a:r>
            <a:r>
              <a:rPr sz="7500">
                <a:latin typeface="Arial"/>
                <a:cs typeface="Arial"/>
              </a:rPr>
              <a:t>Stage</a:t>
            </a:r>
            <a:r>
              <a:rPr sz="7500" spc="-143">
                <a:latin typeface="Arial"/>
                <a:cs typeface="Arial"/>
              </a:rPr>
              <a:t> </a:t>
            </a:r>
            <a:r>
              <a:rPr sz="7500">
                <a:latin typeface="Arial"/>
                <a:cs typeface="Arial"/>
              </a:rPr>
              <a:t>1</a:t>
            </a:r>
            <a:r>
              <a:rPr sz="7500" spc="-135">
                <a:latin typeface="Arial"/>
                <a:cs typeface="Arial"/>
              </a:rPr>
              <a:t> </a:t>
            </a:r>
            <a:r>
              <a:rPr sz="7500">
                <a:latin typeface="Arial"/>
                <a:cs typeface="Arial"/>
              </a:rPr>
              <a:t>Training</a:t>
            </a:r>
            <a:r>
              <a:rPr sz="7500" spc="-158">
                <a:latin typeface="Arial"/>
                <a:cs typeface="Arial"/>
              </a:rPr>
              <a:t> </a:t>
            </a:r>
            <a:r>
              <a:rPr sz="7500" spc="-15">
                <a:latin typeface="Arial"/>
                <a:cs typeface="Arial"/>
              </a:rPr>
              <a:t>Pathway</a:t>
            </a:r>
            <a:endParaRPr sz="7500">
              <a:latin typeface="Arial"/>
              <a:cs typeface="Arial"/>
            </a:endParaRPr>
          </a:p>
        </p:txBody>
      </p:sp>
      <p:sp>
        <p:nvSpPr>
          <p:cNvPr id="3" name="object 3"/>
          <p:cNvSpPr/>
          <p:nvPr/>
        </p:nvSpPr>
        <p:spPr>
          <a:xfrm>
            <a:off x="3697605" y="1839086"/>
            <a:ext cx="2293620" cy="1524953"/>
          </a:xfrm>
          <a:custGeom>
            <a:avLst/>
            <a:gdLst/>
            <a:ahLst/>
            <a:cxnLst/>
            <a:rect l="l" t="t" r="r" b="b"/>
            <a:pathLst>
              <a:path w="1529079" h="1016635">
                <a:moveTo>
                  <a:pt x="1359154" y="0"/>
                </a:moveTo>
                <a:lnTo>
                  <a:pt x="169418" y="0"/>
                </a:lnTo>
                <a:lnTo>
                  <a:pt x="124368" y="6049"/>
                </a:lnTo>
                <a:lnTo>
                  <a:pt x="83895" y="23123"/>
                </a:lnTo>
                <a:lnTo>
                  <a:pt x="49609" y="49609"/>
                </a:lnTo>
                <a:lnTo>
                  <a:pt x="23123" y="83895"/>
                </a:lnTo>
                <a:lnTo>
                  <a:pt x="6049" y="124368"/>
                </a:lnTo>
                <a:lnTo>
                  <a:pt x="0" y="169418"/>
                </a:lnTo>
                <a:lnTo>
                  <a:pt x="0" y="847090"/>
                </a:lnTo>
                <a:lnTo>
                  <a:pt x="6049" y="892139"/>
                </a:lnTo>
                <a:lnTo>
                  <a:pt x="23123" y="932612"/>
                </a:lnTo>
                <a:lnTo>
                  <a:pt x="49609" y="966898"/>
                </a:lnTo>
                <a:lnTo>
                  <a:pt x="83895" y="993384"/>
                </a:lnTo>
                <a:lnTo>
                  <a:pt x="124368" y="1010458"/>
                </a:lnTo>
                <a:lnTo>
                  <a:pt x="169418" y="1016508"/>
                </a:lnTo>
                <a:lnTo>
                  <a:pt x="1359154" y="1016508"/>
                </a:lnTo>
                <a:lnTo>
                  <a:pt x="1404203" y="1010458"/>
                </a:lnTo>
                <a:lnTo>
                  <a:pt x="1444676" y="993384"/>
                </a:lnTo>
                <a:lnTo>
                  <a:pt x="1478962" y="966898"/>
                </a:lnTo>
                <a:lnTo>
                  <a:pt x="1505448" y="932612"/>
                </a:lnTo>
                <a:lnTo>
                  <a:pt x="1522522" y="892139"/>
                </a:lnTo>
                <a:lnTo>
                  <a:pt x="1528572" y="847090"/>
                </a:lnTo>
                <a:lnTo>
                  <a:pt x="1528572" y="169418"/>
                </a:lnTo>
                <a:lnTo>
                  <a:pt x="1522522" y="124368"/>
                </a:lnTo>
                <a:lnTo>
                  <a:pt x="1505448" y="83895"/>
                </a:lnTo>
                <a:lnTo>
                  <a:pt x="1478962" y="49609"/>
                </a:lnTo>
                <a:lnTo>
                  <a:pt x="1444676" y="23123"/>
                </a:lnTo>
                <a:lnTo>
                  <a:pt x="1404203" y="6049"/>
                </a:lnTo>
                <a:lnTo>
                  <a:pt x="1359154" y="0"/>
                </a:lnTo>
                <a:close/>
              </a:path>
            </a:pathLst>
          </a:custGeom>
          <a:solidFill>
            <a:srgbClr val="CCEAEE"/>
          </a:solidFill>
        </p:spPr>
        <p:txBody>
          <a:bodyPr wrap="square" lIns="0" tIns="0" rIns="0" bIns="0" rtlCol="0"/>
          <a:lstStyle/>
          <a:p>
            <a:endParaRPr/>
          </a:p>
        </p:txBody>
      </p:sp>
      <p:sp>
        <p:nvSpPr>
          <p:cNvPr id="4" name="object 4"/>
          <p:cNvSpPr txBox="1"/>
          <p:nvPr/>
        </p:nvSpPr>
        <p:spPr>
          <a:xfrm>
            <a:off x="3921062" y="2353437"/>
            <a:ext cx="1845945" cy="449580"/>
          </a:xfrm>
          <a:prstGeom prst="rect">
            <a:avLst/>
          </a:prstGeom>
        </p:spPr>
        <p:txBody>
          <a:bodyPr vert="horz" wrap="square" lIns="0" tIns="19050" rIns="0" bIns="0" rtlCol="0">
            <a:spAutoFit/>
          </a:bodyPr>
          <a:lstStyle/>
          <a:p>
            <a:pPr marL="19050">
              <a:lnSpc>
                <a:spcPct val="100000"/>
              </a:lnSpc>
              <a:spcBef>
                <a:spcPts val="150"/>
              </a:spcBef>
            </a:pPr>
            <a:r>
              <a:rPr sz="2700">
                <a:solidFill>
                  <a:srgbClr val="090409"/>
                </a:solidFill>
                <a:latin typeface="Calibri"/>
                <a:cs typeface="Calibri"/>
              </a:rPr>
              <a:t>VHW</a:t>
            </a:r>
            <a:r>
              <a:rPr sz="2700" spc="-90">
                <a:solidFill>
                  <a:srgbClr val="090409"/>
                </a:solidFill>
                <a:latin typeface="Times New Roman"/>
                <a:cs typeface="Times New Roman"/>
              </a:rPr>
              <a:t> </a:t>
            </a:r>
            <a:r>
              <a:rPr sz="2700">
                <a:solidFill>
                  <a:srgbClr val="090409"/>
                </a:solidFill>
                <a:latin typeface="Calibri"/>
                <a:cs typeface="Calibri"/>
              </a:rPr>
              <a:t>Stage</a:t>
            </a:r>
            <a:r>
              <a:rPr sz="2700" spc="-105">
                <a:solidFill>
                  <a:srgbClr val="090409"/>
                </a:solidFill>
                <a:latin typeface="Times New Roman"/>
                <a:cs typeface="Times New Roman"/>
              </a:rPr>
              <a:t> </a:t>
            </a:r>
            <a:r>
              <a:rPr sz="2700" spc="-75">
                <a:solidFill>
                  <a:srgbClr val="090409"/>
                </a:solidFill>
                <a:latin typeface="Calibri"/>
                <a:cs typeface="Calibri"/>
              </a:rPr>
              <a:t>1</a:t>
            </a:r>
            <a:endParaRPr sz="2700">
              <a:latin typeface="Calibri"/>
              <a:cs typeface="Calibri"/>
            </a:endParaRPr>
          </a:p>
        </p:txBody>
      </p:sp>
      <p:sp>
        <p:nvSpPr>
          <p:cNvPr id="5" name="object 5"/>
          <p:cNvSpPr/>
          <p:nvPr/>
        </p:nvSpPr>
        <p:spPr>
          <a:xfrm>
            <a:off x="2385441" y="3821050"/>
            <a:ext cx="2293620" cy="1524953"/>
          </a:xfrm>
          <a:custGeom>
            <a:avLst/>
            <a:gdLst/>
            <a:ahLst/>
            <a:cxnLst/>
            <a:rect l="l" t="t" r="r" b="b"/>
            <a:pathLst>
              <a:path w="1529080" h="1016635">
                <a:moveTo>
                  <a:pt x="1359154" y="0"/>
                </a:moveTo>
                <a:lnTo>
                  <a:pt x="169418" y="0"/>
                </a:lnTo>
                <a:lnTo>
                  <a:pt x="124368" y="6049"/>
                </a:lnTo>
                <a:lnTo>
                  <a:pt x="83895" y="23123"/>
                </a:lnTo>
                <a:lnTo>
                  <a:pt x="49609" y="49609"/>
                </a:lnTo>
                <a:lnTo>
                  <a:pt x="23123" y="83895"/>
                </a:lnTo>
                <a:lnTo>
                  <a:pt x="6049" y="124368"/>
                </a:lnTo>
                <a:lnTo>
                  <a:pt x="0" y="169418"/>
                </a:lnTo>
                <a:lnTo>
                  <a:pt x="0" y="847090"/>
                </a:lnTo>
                <a:lnTo>
                  <a:pt x="6049" y="892139"/>
                </a:lnTo>
                <a:lnTo>
                  <a:pt x="23123" y="932612"/>
                </a:lnTo>
                <a:lnTo>
                  <a:pt x="49609" y="966898"/>
                </a:lnTo>
                <a:lnTo>
                  <a:pt x="83895" y="993384"/>
                </a:lnTo>
                <a:lnTo>
                  <a:pt x="124368" y="1010458"/>
                </a:lnTo>
                <a:lnTo>
                  <a:pt x="169418" y="1016508"/>
                </a:lnTo>
                <a:lnTo>
                  <a:pt x="1359154" y="1016508"/>
                </a:lnTo>
                <a:lnTo>
                  <a:pt x="1404203" y="1010458"/>
                </a:lnTo>
                <a:lnTo>
                  <a:pt x="1444676" y="993384"/>
                </a:lnTo>
                <a:lnTo>
                  <a:pt x="1478962" y="966898"/>
                </a:lnTo>
                <a:lnTo>
                  <a:pt x="1505448" y="932612"/>
                </a:lnTo>
                <a:lnTo>
                  <a:pt x="1522522" y="892139"/>
                </a:lnTo>
                <a:lnTo>
                  <a:pt x="1528572" y="847090"/>
                </a:lnTo>
                <a:lnTo>
                  <a:pt x="1528572" y="169418"/>
                </a:lnTo>
                <a:lnTo>
                  <a:pt x="1522522" y="124368"/>
                </a:lnTo>
                <a:lnTo>
                  <a:pt x="1505448" y="83895"/>
                </a:lnTo>
                <a:lnTo>
                  <a:pt x="1478962" y="49609"/>
                </a:lnTo>
                <a:lnTo>
                  <a:pt x="1444676" y="23123"/>
                </a:lnTo>
                <a:lnTo>
                  <a:pt x="1404203" y="6049"/>
                </a:lnTo>
                <a:lnTo>
                  <a:pt x="1359154" y="0"/>
                </a:lnTo>
                <a:close/>
              </a:path>
            </a:pathLst>
          </a:custGeom>
          <a:solidFill>
            <a:srgbClr val="CCEAEE"/>
          </a:solidFill>
        </p:spPr>
        <p:txBody>
          <a:bodyPr wrap="square" lIns="0" tIns="0" rIns="0" bIns="0" rtlCol="0"/>
          <a:lstStyle/>
          <a:p>
            <a:endParaRPr/>
          </a:p>
        </p:txBody>
      </p:sp>
      <p:sp>
        <p:nvSpPr>
          <p:cNvPr id="6" name="object 6"/>
          <p:cNvSpPr txBox="1"/>
          <p:nvPr/>
        </p:nvSpPr>
        <p:spPr>
          <a:xfrm>
            <a:off x="2682049" y="4130422"/>
            <a:ext cx="1698308" cy="862013"/>
          </a:xfrm>
          <a:prstGeom prst="rect">
            <a:avLst/>
          </a:prstGeom>
        </p:spPr>
        <p:txBody>
          <a:bodyPr vert="horz" wrap="square" lIns="0" tIns="19050" rIns="0" bIns="0" rtlCol="0">
            <a:spAutoFit/>
          </a:bodyPr>
          <a:lstStyle/>
          <a:p>
            <a:pPr algn="ctr">
              <a:lnSpc>
                <a:spcPct val="100000"/>
              </a:lnSpc>
              <a:spcBef>
                <a:spcPts val="150"/>
              </a:spcBef>
            </a:pPr>
            <a:r>
              <a:rPr sz="2700" spc="-15">
                <a:solidFill>
                  <a:srgbClr val="090409"/>
                </a:solidFill>
                <a:latin typeface="Calibri"/>
                <a:cs typeface="Calibri"/>
              </a:rPr>
              <a:t>COVID-</a:t>
            </a:r>
            <a:r>
              <a:rPr sz="2700">
                <a:solidFill>
                  <a:srgbClr val="090409"/>
                </a:solidFill>
                <a:latin typeface="Calibri"/>
                <a:cs typeface="Calibri"/>
              </a:rPr>
              <a:t>19</a:t>
            </a:r>
            <a:r>
              <a:rPr sz="2700" spc="-68">
                <a:solidFill>
                  <a:srgbClr val="090409"/>
                </a:solidFill>
                <a:latin typeface="Times New Roman"/>
                <a:cs typeface="Times New Roman"/>
              </a:rPr>
              <a:t> </a:t>
            </a:r>
            <a:r>
              <a:rPr sz="2700" spc="-75">
                <a:solidFill>
                  <a:srgbClr val="090409"/>
                </a:solidFill>
                <a:latin typeface="Calibri"/>
                <a:cs typeface="Calibri"/>
              </a:rPr>
              <a:t>&amp;</a:t>
            </a:r>
            <a:endParaRPr sz="2700">
              <a:latin typeface="Calibri"/>
              <a:cs typeface="Calibri"/>
            </a:endParaRPr>
          </a:p>
          <a:p>
            <a:pPr algn="ctr">
              <a:lnSpc>
                <a:spcPct val="100000"/>
              </a:lnSpc>
            </a:pPr>
            <a:r>
              <a:rPr sz="2700" spc="-15">
                <a:solidFill>
                  <a:srgbClr val="090409"/>
                </a:solidFill>
                <a:latin typeface="Calibri"/>
                <a:cs typeface="Calibri"/>
              </a:rPr>
              <a:t>Influenza</a:t>
            </a:r>
            <a:endParaRPr sz="2700">
              <a:latin typeface="Calibri"/>
              <a:cs typeface="Calibri"/>
            </a:endParaRPr>
          </a:p>
        </p:txBody>
      </p:sp>
      <p:sp>
        <p:nvSpPr>
          <p:cNvPr id="7" name="object 7"/>
          <p:cNvSpPr/>
          <p:nvPr/>
        </p:nvSpPr>
        <p:spPr>
          <a:xfrm>
            <a:off x="5016626" y="3821050"/>
            <a:ext cx="2290763" cy="1524953"/>
          </a:xfrm>
          <a:custGeom>
            <a:avLst/>
            <a:gdLst/>
            <a:ahLst/>
            <a:cxnLst/>
            <a:rect l="l" t="t" r="r" b="b"/>
            <a:pathLst>
              <a:path w="1527175" h="1016635">
                <a:moveTo>
                  <a:pt x="1357630" y="0"/>
                </a:moveTo>
                <a:lnTo>
                  <a:pt x="169418" y="0"/>
                </a:lnTo>
                <a:lnTo>
                  <a:pt x="124368" y="6049"/>
                </a:lnTo>
                <a:lnTo>
                  <a:pt x="83895" y="23123"/>
                </a:lnTo>
                <a:lnTo>
                  <a:pt x="49609" y="49609"/>
                </a:lnTo>
                <a:lnTo>
                  <a:pt x="23123" y="83895"/>
                </a:lnTo>
                <a:lnTo>
                  <a:pt x="6049" y="124368"/>
                </a:lnTo>
                <a:lnTo>
                  <a:pt x="0" y="169418"/>
                </a:lnTo>
                <a:lnTo>
                  <a:pt x="0" y="847090"/>
                </a:lnTo>
                <a:lnTo>
                  <a:pt x="6049" y="892139"/>
                </a:lnTo>
                <a:lnTo>
                  <a:pt x="23123" y="932612"/>
                </a:lnTo>
                <a:lnTo>
                  <a:pt x="49609" y="966898"/>
                </a:lnTo>
                <a:lnTo>
                  <a:pt x="83895" y="993384"/>
                </a:lnTo>
                <a:lnTo>
                  <a:pt x="124368" y="1010458"/>
                </a:lnTo>
                <a:lnTo>
                  <a:pt x="169418" y="1016508"/>
                </a:lnTo>
                <a:lnTo>
                  <a:pt x="1357630" y="1016508"/>
                </a:lnTo>
                <a:lnTo>
                  <a:pt x="1402679" y="1010458"/>
                </a:lnTo>
                <a:lnTo>
                  <a:pt x="1443152" y="993384"/>
                </a:lnTo>
                <a:lnTo>
                  <a:pt x="1477438" y="966898"/>
                </a:lnTo>
                <a:lnTo>
                  <a:pt x="1503924" y="932612"/>
                </a:lnTo>
                <a:lnTo>
                  <a:pt x="1520998" y="892139"/>
                </a:lnTo>
                <a:lnTo>
                  <a:pt x="1527048" y="847090"/>
                </a:lnTo>
                <a:lnTo>
                  <a:pt x="1527048" y="169418"/>
                </a:lnTo>
                <a:lnTo>
                  <a:pt x="1520998" y="124368"/>
                </a:lnTo>
                <a:lnTo>
                  <a:pt x="1503924" y="83895"/>
                </a:lnTo>
                <a:lnTo>
                  <a:pt x="1477438" y="49609"/>
                </a:lnTo>
                <a:lnTo>
                  <a:pt x="1443152" y="23123"/>
                </a:lnTo>
                <a:lnTo>
                  <a:pt x="1402679" y="6049"/>
                </a:lnTo>
                <a:lnTo>
                  <a:pt x="1357630" y="0"/>
                </a:lnTo>
                <a:close/>
              </a:path>
            </a:pathLst>
          </a:custGeom>
          <a:solidFill>
            <a:srgbClr val="CCEAEE"/>
          </a:solidFill>
        </p:spPr>
        <p:txBody>
          <a:bodyPr wrap="square" lIns="0" tIns="0" rIns="0" bIns="0" rtlCol="0"/>
          <a:lstStyle/>
          <a:p>
            <a:endParaRPr/>
          </a:p>
        </p:txBody>
      </p:sp>
      <p:sp>
        <p:nvSpPr>
          <p:cNvPr id="8" name="object 8"/>
          <p:cNvSpPr txBox="1"/>
          <p:nvPr/>
        </p:nvSpPr>
        <p:spPr>
          <a:xfrm>
            <a:off x="5460493" y="4130422"/>
            <a:ext cx="1399223" cy="862013"/>
          </a:xfrm>
          <a:prstGeom prst="rect">
            <a:avLst/>
          </a:prstGeom>
        </p:spPr>
        <p:txBody>
          <a:bodyPr vert="horz" wrap="square" lIns="0" tIns="19050" rIns="0" bIns="0" rtlCol="0">
            <a:spAutoFit/>
          </a:bodyPr>
          <a:lstStyle/>
          <a:p>
            <a:pPr algn="ctr">
              <a:lnSpc>
                <a:spcPct val="100000"/>
              </a:lnSpc>
              <a:spcBef>
                <a:spcPts val="150"/>
              </a:spcBef>
            </a:pPr>
            <a:r>
              <a:rPr sz="2700">
                <a:solidFill>
                  <a:srgbClr val="090409"/>
                </a:solidFill>
                <a:latin typeface="Calibri"/>
                <a:cs typeface="Calibri"/>
              </a:rPr>
              <a:t>HPV9</a:t>
            </a:r>
            <a:r>
              <a:rPr sz="2700" spc="-90">
                <a:solidFill>
                  <a:srgbClr val="090409"/>
                </a:solidFill>
                <a:latin typeface="Times New Roman"/>
                <a:cs typeface="Times New Roman"/>
              </a:rPr>
              <a:t> </a:t>
            </a:r>
            <a:r>
              <a:rPr sz="2700" spc="-38">
                <a:solidFill>
                  <a:srgbClr val="090409"/>
                </a:solidFill>
                <a:latin typeface="Calibri"/>
                <a:cs typeface="Calibri"/>
              </a:rPr>
              <a:t>and</a:t>
            </a:r>
            <a:endParaRPr sz="2700">
              <a:latin typeface="Calibri"/>
              <a:cs typeface="Calibri"/>
            </a:endParaRPr>
          </a:p>
          <a:p>
            <a:pPr marL="953" algn="ctr">
              <a:lnSpc>
                <a:spcPct val="100000"/>
              </a:lnSpc>
            </a:pPr>
            <a:r>
              <a:rPr sz="2700" spc="-30">
                <a:solidFill>
                  <a:srgbClr val="090409"/>
                </a:solidFill>
                <a:latin typeface="Calibri"/>
                <a:cs typeface="Calibri"/>
              </a:rPr>
              <a:t>Tdap</a:t>
            </a:r>
            <a:endParaRPr sz="2700">
              <a:latin typeface="Calibri"/>
              <a:cs typeface="Calibri"/>
            </a:endParaRPr>
          </a:p>
        </p:txBody>
      </p:sp>
      <p:sp>
        <p:nvSpPr>
          <p:cNvPr id="9" name="object 9"/>
          <p:cNvSpPr/>
          <p:nvPr/>
        </p:nvSpPr>
        <p:spPr>
          <a:xfrm>
            <a:off x="3697605" y="5969890"/>
            <a:ext cx="2293620" cy="1524953"/>
          </a:xfrm>
          <a:custGeom>
            <a:avLst/>
            <a:gdLst/>
            <a:ahLst/>
            <a:cxnLst/>
            <a:rect l="l" t="t" r="r" b="b"/>
            <a:pathLst>
              <a:path w="1529079" h="1016635">
                <a:moveTo>
                  <a:pt x="1359154" y="0"/>
                </a:moveTo>
                <a:lnTo>
                  <a:pt x="169418" y="0"/>
                </a:lnTo>
                <a:lnTo>
                  <a:pt x="124368" y="6049"/>
                </a:lnTo>
                <a:lnTo>
                  <a:pt x="83895" y="23123"/>
                </a:lnTo>
                <a:lnTo>
                  <a:pt x="49609" y="49609"/>
                </a:lnTo>
                <a:lnTo>
                  <a:pt x="23123" y="83895"/>
                </a:lnTo>
                <a:lnTo>
                  <a:pt x="6049" y="124368"/>
                </a:lnTo>
                <a:lnTo>
                  <a:pt x="0" y="169418"/>
                </a:lnTo>
                <a:lnTo>
                  <a:pt x="0" y="847090"/>
                </a:lnTo>
                <a:lnTo>
                  <a:pt x="6049" y="892139"/>
                </a:lnTo>
                <a:lnTo>
                  <a:pt x="23123" y="932612"/>
                </a:lnTo>
                <a:lnTo>
                  <a:pt x="49609" y="966898"/>
                </a:lnTo>
                <a:lnTo>
                  <a:pt x="83895" y="993384"/>
                </a:lnTo>
                <a:lnTo>
                  <a:pt x="124368" y="1010458"/>
                </a:lnTo>
                <a:lnTo>
                  <a:pt x="169418" y="1016508"/>
                </a:lnTo>
                <a:lnTo>
                  <a:pt x="1359154" y="1016508"/>
                </a:lnTo>
                <a:lnTo>
                  <a:pt x="1404203" y="1010458"/>
                </a:lnTo>
                <a:lnTo>
                  <a:pt x="1444676" y="993384"/>
                </a:lnTo>
                <a:lnTo>
                  <a:pt x="1478962" y="966898"/>
                </a:lnTo>
                <a:lnTo>
                  <a:pt x="1505448" y="932612"/>
                </a:lnTo>
                <a:lnTo>
                  <a:pt x="1522522" y="892139"/>
                </a:lnTo>
                <a:lnTo>
                  <a:pt x="1528572" y="847090"/>
                </a:lnTo>
                <a:lnTo>
                  <a:pt x="1528572" y="169418"/>
                </a:lnTo>
                <a:lnTo>
                  <a:pt x="1522522" y="124368"/>
                </a:lnTo>
                <a:lnTo>
                  <a:pt x="1505448" y="83895"/>
                </a:lnTo>
                <a:lnTo>
                  <a:pt x="1478962" y="49609"/>
                </a:lnTo>
                <a:lnTo>
                  <a:pt x="1444676" y="23123"/>
                </a:lnTo>
                <a:lnTo>
                  <a:pt x="1404203" y="6049"/>
                </a:lnTo>
                <a:lnTo>
                  <a:pt x="1359154" y="0"/>
                </a:lnTo>
                <a:close/>
              </a:path>
            </a:pathLst>
          </a:custGeom>
          <a:solidFill>
            <a:srgbClr val="CCEAEE"/>
          </a:solidFill>
        </p:spPr>
        <p:txBody>
          <a:bodyPr wrap="square" lIns="0" tIns="0" rIns="0" bIns="0" rtlCol="0"/>
          <a:lstStyle/>
          <a:p>
            <a:endParaRPr/>
          </a:p>
        </p:txBody>
      </p:sp>
      <p:sp>
        <p:nvSpPr>
          <p:cNvPr id="10" name="object 10"/>
          <p:cNvSpPr txBox="1"/>
          <p:nvPr/>
        </p:nvSpPr>
        <p:spPr>
          <a:xfrm>
            <a:off x="4115370" y="6279260"/>
            <a:ext cx="1457325" cy="861060"/>
          </a:xfrm>
          <a:prstGeom prst="rect">
            <a:avLst/>
          </a:prstGeom>
        </p:spPr>
        <p:txBody>
          <a:bodyPr vert="horz" wrap="square" lIns="0" tIns="19050" rIns="0" bIns="0" rtlCol="0">
            <a:spAutoFit/>
          </a:bodyPr>
          <a:lstStyle/>
          <a:p>
            <a:pPr marL="19050" marR="7620" indent="122873">
              <a:lnSpc>
                <a:spcPct val="100000"/>
              </a:lnSpc>
              <a:spcBef>
                <a:spcPts val="150"/>
              </a:spcBef>
            </a:pPr>
            <a:r>
              <a:rPr sz="2700" spc="-15">
                <a:solidFill>
                  <a:srgbClr val="090409"/>
                </a:solidFill>
                <a:latin typeface="Calibri"/>
                <a:cs typeface="Calibri"/>
              </a:rPr>
              <a:t>Practical</a:t>
            </a:r>
            <a:r>
              <a:rPr sz="2700" spc="-15">
                <a:solidFill>
                  <a:srgbClr val="090409"/>
                </a:solidFill>
                <a:latin typeface="Times New Roman"/>
                <a:cs typeface="Times New Roman"/>
              </a:rPr>
              <a:t> </a:t>
            </a:r>
            <a:r>
              <a:rPr sz="2700" spc="-38">
                <a:solidFill>
                  <a:srgbClr val="090409"/>
                </a:solidFill>
                <a:latin typeface="Calibri"/>
                <a:cs typeface="Calibri"/>
              </a:rPr>
              <a:t>Workshop</a:t>
            </a:r>
            <a:endParaRPr sz="2700">
              <a:latin typeface="Calibri"/>
              <a:cs typeface="Calibri"/>
            </a:endParaRPr>
          </a:p>
        </p:txBody>
      </p:sp>
      <p:sp>
        <p:nvSpPr>
          <p:cNvPr id="11" name="object 11"/>
          <p:cNvSpPr/>
          <p:nvPr/>
        </p:nvSpPr>
        <p:spPr>
          <a:xfrm>
            <a:off x="8671941" y="3741038"/>
            <a:ext cx="2293620" cy="1527810"/>
          </a:xfrm>
          <a:custGeom>
            <a:avLst/>
            <a:gdLst/>
            <a:ahLst/>
            <a:cxnLst/>
            <a:rect l="l" t="t" r="r" b="b"/>
            <a:pathLst>
              <a:path w="1529079" h="1018539">
                <a:moveTo>
                  <a:pt x="1358900" y="0"/>
                </a:moveTo>
                <a:lnTo>
                  <a:pt x="169672" y="0"/>
                </a:lnTo>
                <a:lnTo>
                  <a:pt x="124559" y="6059"/>
                </a:lnTo>
                <a:lnTo>
                  <a:pt x="84026" y="23161"/>
                </a:lnTo>
                <a:lnTo>
                  <a:pt x="49688" y="49688"/>
                </a:lnTo>
                <a:lnTo>
                  <a:pt x="23161" y="84026"/>
                </a:lnTo>
                <a:lnTo>
                  <a:pt x="6059" y="124559"/>
                </a:lnTo>
                <a:lnTo>
                  <a:pt x="0" y="169672"/>
                </a:lnTo>
                <a:lnTo>
                  <a:pt x="0" y="848360"/>
                </a:lnTo>
                <a:lnTo>
                  <a:pt x="6059" y="893472"/>
                </a:lnTo>
                <a:lnTo>
                  <a:pt x="23161" y="934005"/>
                </a:lnTo>
                <a:lnTo>
                  <a:pt x="49688" y="968343"/>
                </a:lnTo>
                <a:lnTo>
                  <a:pt x="84026" y="994870"/>
                </a:lnTo>
                <a:lnTo>
                  <a:pt x="124559" y="1011972"/>
                </a:lnTo>
                <a:lnTo>
                  <a:pt x="169672" y="1018032"/>
                </a:lnTo>
                <a:lnTo>
                  <a:pt x="1358900" y="1018032"/>
                </a:lnTo>
                <a:lnTo>
                  <a:pt x="1404012" y="1011972"/>
                </a:lnTo>
                <a:lnTo>
                  <a:pt x="1444545" y="994870"/>
                </a:lnTo>
                <a:lnTo>
                  <a:pt x="1478883" y="968343"/>
                </a:lnTo>
                <a:lnTo>
                  <a:pt x="1505410" y="934005"/>
                </a:lnTo>
                <a:lnTo>
                  <a:pt x="1522512" y="893472"/>
                </a:lnTo>
                <a:lnTo>
                  <a:pt x="1528572" y="848360"/>
                </a:lnTo>
                <a:lnTo>
                  <a:pt x="1528572" y="169672"/>
                </a:lnTo>
                <a:lnTo>
                  <a:pt x="1522512" y="124559"/>
                </a:lnTo>
                <a:lnTo>
                  <a:pt x="1505410" y="84026"/>
                </a:lnTo>
                <a:lnTo>
                  <a:pt x="1478883" y="49688"/>
                </a:lnTo>
                <a:lnTo>
                  <a:pt x="1444545" y="23161"/>
                </a:lnTo>
                <a:lnTo>
                  <a:pt x="1404012" y="6059"/>
                </a:lnTo>
                <a:lnTo>
                  <a:pt x="1358900" y="0"/>
                </a:lnTo>
                <a:close/>
              </a:path>
            </a:pathLst>
          </a:custGeom>
          <a:solidFill>
            <a:srgbClr val="CCEAEE"/>
          </a:solidFill>
        </p:spPr>
        <p:txBody>
          <a:bodyPr wrap="square" lIns="0" tIns="0" rIns="0" bIns="0" rtlCol="0"/>
          <a:lstStyle/>
          <a:p>
            <a:endParaRPr/>
          </a:p>
        </p:txBody>
      </p:sp>
      <p:sp>
        <p:nvSpPr>
          <p:cNvPr id="12" name="object 12"/>
          <p:cNvSpPr txBox="1"/>
          <p:nvPr/>
        </p:nvSpPr>
        <p:spPr>
          <a:xfrm>
            <a:off x="8867966" y="4256266"/>
            <a:ext cx="1900238" cy="450533"/>
          </a:xfrm>
          <a:prstGeom prst="rect">
            <a:avLst/>
          </a:prstGeom>
        </p:spPr>
        <p:txBody>
          <a:bodyPr vert="horz" wrap="square" lIns="0" tIns="19050" rIns="0" bIns="0" rtlCol="0">
            <a:spAutoFit/>
          </a:bodyPr>
          <a:lstStyle/>
          <a:p>
            <a:pPr marL="19050">
              <a:lnSpc>
                <a:spcPct val="100000"/>
              </a:lnSpc>
              <a:spcBef>
                <a:spcPts val="150"/>
              </a:spcBef>
            </a:pPr>
            <a:r>
              <a:rPr sz="2700">
                <a:solidFill>
                  <a:srgbClr val="090409"/>
                </a:solidFill>
                <a:latin typeface="Calibri"/>
                <a:cs typeface="Calibri"/>
              </a:rPr>
              <a:t>Core</a:t>
            </a:r>
            <a:r>
              <a:rPr sz="2700" spc="-113">
                <a:solidFill>
                  <a:srgbClr val="090409"/>
                </a:solidFill>
                <a:latin typeface="Times New Roman"/>
                <a:cs typeface="Times New Roman"/>
              </a:rPr>
              <a:t> </a:t>
            </a:r>
            <a:r>
              <a:rPr sz="2700" spc="-15">
                <a:solidFill>
                  <a:srgbClr val="090409"/>
                </a:solidFill>
                <a:latin typeface="Calibri"/>
                <a:cs typeface="Calibri"/>
              </a:rPr>
              <a:t>learning</a:t>
            </a:r>
            <a:endParaRPr sz="2700">
              <a:latin typeface="Calibri"/>
              <a:cs typeface="Calibri"/>
            </a:endParaRPr>
          </a:p>
        </p:txBody>
      </p:sp>
      <p:grpSp>
        <p:nvGrpSpPr>
          <p:cNvPr id="13" name="object 13"/>
          <p:cNvGrpSpPr/>
          <p:nvPr/>
        </p:nvGrpSpPr>
        <p:grpSpPr>
          <a:xfrm>
            <a:off x="11325416" y="3694747"/>
            <a:ext cx="2319338" cy="1553528"/>
            <a:chOff x="7550277" y="2463164"/>
            <a:chExt cx="1546225" cy="1035685"/>
          </a:xfrm>
        </p:grpSpPr>
        <p:sp>
          <p:nvSpPr>
            <p:cNvPr id="14" name="object 14"/>
            <p:cNvSpPr/>
            <p:nvPr/>
          </p:nvSpPr>
          <p:spPr>
            <a:xfrm>
              <a:off x="7559802" y="2472689"/>
              <a:ext cx="1527175" cy="1016635"/>
            </a:xfrm>
            <a:custGeom>
              <a:avLst/>
              <a:gdLst/>
              <a:ahLst/>
              <a:cxnLst/>
              <a:rect l="l" t="t" r="r" b="b"/>
              <a:pathLst>
                <a:path w="1527175" h="1016635">
                  <a:moveTo>
                    <a:pt x="1357630" y="0"/>
                  </a:moveTo>
                  <a:lnTo>
                    <a:pt x="169418" y="0"/>
                  </a:lnTo>
                  <a:lnTo>
                    <a:pt x="124368" y="6049"/>
                  </a:lnTo>
                  <a:lnTo>
                    <a:pt x="83895" y="23123"/>
                  </a:lnTo>
                  <a:lnTo>
                    <a:pt x="49609" y="49609"/>
                  </a:lnTo>
                  <a:lnTo>
                    <a:pt x="23123" y="83895"/>
                  </a:lnTo>
                  <a:lnTo>
                    <a:pt x="6049" y="124368"/>
                  </a:lnTo>
                  <a:lnTo>
                    <a:pt x="0" y="169418"/>
                  </a:lnTo>
                  <a:lnTo>
                    <a:pt x="0" y="847090"/>
                  </a:lnTo>
                  <a:lnTo>
                    <a:pt x="6049" y="892139"/>
                  </a:lnTo>
                  <a:lnTo>
                    <a:pt x="23123" y="932612"/>
                  </a:lnTo>
                  <a:lnTo>
                    <a:pt x="49609" y="966898"/>
                  </a:lnTo>
                  <a:lnTo>
                    <a:pt x="83895" y="993384"/>
                  </a:lnTo>
                  <a:lnTo>
                    <a:pt x="124368" y="1010458"/>
                  </a:lnTo>
                  <a:lnTo>
                    <a:pt x="169418" y="1016508"/>
                  </a:lnTo>
                  <a:lnTo>
                    <a:pt x="1357630" y="1016508"/>
                  </a:lnTo>
                  <a:lnTo>
                    <a:pt x="1402679" y="1010458"/>
                  </a:lnTo>
                  <a:lnTo>
                    <a:pt x="1443152" y="993384"/>
                  </a:lnTo>
                  <a:lnTo>
                    <a:pt x="1477438" y="966898"/>
                  </a:lnTo>
                  <a:lnTo>
                    <a:pt x="1503924" y="932612"/>
                  </a:lnTo>
                  <a:lnTo>
                    <a:pt x="1520998" y="892139"/>
                  </a:lnTo>
                  <a:lnTo>
                    <a:pt x="1527048" y="847090"/>
                  </a:lnTo>
                  <a:lnTo>
                    <a:pt x="1527048" y="169418"/>
                  </a:lnTo>
                  <a:lnTo>
                    <a:pt x="1520998" y="124368"/>
                  </a:lnTo>
                  <a:lnTo>
                    <a:pt x="1503924" y="83895"/>
                  </a:lnTo>
                  <a:lnTo>
                    <a:pt x="1477438" y="49609"/>
                  </a:lnTo>
                  <a:lnTo>
                    <a:pt x="1443152" y="23123"/>
                  </a:lnTo>
                  <a:lnTo>
                    <a:pt x="1402679" y="6049"/>
                  </a:lnTo>
                  <a:lnTo>
                    <a:pt x="1357630" y="0"/>
                  </a:lnTo>
                  <a:close/>
                </a:path>
              </a:pathLst>
            </a:custGeom>
            <a:solidFill>
              <a:srgbClr val="CCEAEE"/>
            </a:solidFill>
          </p:spPr>
          <p:txBody>
            <a:bodyPr wrap="square" lIns="0" tIns="0" rIns="0" bIns="0" rtlCol="0"/>
            <a:lstStyle/>
            <a:p>
              <a:endParaRPr/>
            </a:p>
          </p:txBody>
        </p:sp>
        <p:sp>
          <p:nvSpPr>
            <p:cNvPr id="15" name="object 15"/>
            <p:cNvSpPr/>
            <p:nvPr/>
          </p:nvSpPr>
          <p:spPr>
            <a:xfrm>
              <a:off x="7559802" y="2472689"/>
              <a:ext cx="1527175" cy="1016635"/>
            </a:xfrm>
            <a:custGeom>
              <a:avLst/>
              <a:gdLst/>
              <a:ahLst/>
              <a:cxnLst/>
              <a:rect l="l" t="t" r="r" b="b"/>
              <a:pathLst>
                <a:path w="1527175" h="1016635">
                  <a:moveTo>
                    <a:pt x="0" y="169418"/>
                  </a:moveTo>
                  <a:lnTo>
                    <a:pt x="6049" y="124368"/>
                  </a:lnTo>
                  <a:lnTo>
                    <a:pt x="23123" y="83895"/>
                  </a:lnTo>
                  <a:lnTo>
                    <a:pt x="49609" y="49609"/>
                  </a:lnTo>
                  <a:lnTo>
                    <a:pt x="83895" y="23123"/>
                  </a:lnTo>
                  <a:lnTo>
                    <a:pt x="124368" y="6049"/>
                  </a:lnTo>
                  <a:lnTo>
                    <a:pt x="169418" y="0"/>
                  </a:lnTo>
                  <a:lnTo>
                    <a:pt x="1357630" y="0"/>
                  </a:lnTo>
                  <a:lnTo>
                    <a:pt x="1402679" y="6049"/>
                  </a:lnTo>
                  <a:lnTo>
                    <a:pt x="1443152" y="23123"/>
                  </a:lnTo>
                  <a:lnTo>
                    <a:pt x="1477438" y="49609"/>
                  </a:lnTo>
                  <a:lnTo>
                    <a:pt x="1503924" y="83895"/>
                  </a:lnTo>
                  <a:lnTo>
                    <a:pt x="1520998" y="124368"/>
                  </a:lnTo>
                  <a:lnTo>
                    <a:pt x="1527048" y="169418"/>
                  </a:lnTo>
                  <a:lnTo>
                    <a:pt x="1527048" y="847090"/>
                  </a:lnTo>
                  <a:lnTo>
                    <a:pt x="1520998" y="892139"/>
                  </a:lnTo>
                  <a:lnTo>
                    <a:pt x="1503924" y="932612"/>
                  </a:lnTo>
                  <a:lnTo>
                    <a:pt x="1477438" y="966898"/>
                  </a:lnTo>
                  <a:lnTo>
                    <a:pt x="1443152" y="993384"/>
                  </a:lnTo>
                  <a:lnTo>
                    <a:pt x="1402679" y="1010458"/>
                  </a:lnTo>
                  <a:lnTo>
                    <a:pt x="1357630" y="1016508"/>
                  </a:lnTo>
                  <a:lnTo>
                    <a:pt x="169418" y="1016508"/>
                  </a:lnTo>
                  <a:lnTo>
                    <a:pt x="124368" y="1010458"/>
                  </a:lnTo>
                  <a:lnTo>
                    <a:pt x="83895" y="993384"/>
                  </a:lnTo>
                  <a:lnTo>
                    <a:pt x="49609" y="966898"/>
                  </a:lnTo>
                  <a:lnTo>
                    <a:pt x="23123" y="932612"/>
                  </a:lnTo>
                  <a:lnTo>
                    <a:pt x="6049" y="892139"/>
                  </a:lnTo>
                  <a:lnTo>
                    <a:pt x="0" y="847090"/>
                  </a:lnTo>
                  <a:lnTo>
                    <a:pt x="0" y="169418"/>
                  </a:lnTo>
                  <a:close/>
                </a:path>
              </a:pathLst>
            </a:custGeom>
            <a:ln w="19050">
              <a:solidFill>
                <a:srgbClr val="FFFFFF"/>
              </a:solidFill>
            </a:ln>
          </p:spPr>
          <p:txBody>
            <a:bodyPr wrap="square" lIns="0" tIns="0" rIns="0" bIns="0" rtlCol="0"/>
            <a:lstStyle/>
            <a:p>
              <a:endParaRPr/>
            </a:p>
          </p:txBody>
        </p:sp>
      </p:grpSp>
      <p:sp>
        <p:nvSpPr>
          <p:cNvPr id="16" name="object 16"/>
          <p:cNvSpPr txBox="1"/>
          <p:nvPr/>
        </p:nvSpPr>
        <p:spPr>
          <a:xfrm>
            <a:off x="11857100" y="4224146"/>
            <a:ext cx="1254441" cy="449580"/>
          </a:xfrm>
          <a:prstGeom prst="rect">
            <a:avLst/>
          </a:prstGeom>
        </p:spPr>
        <p:txBody>
          <a:bodyPr vert="horz" wrap="square" lIns="0" tIns="19050" rIns="0" bIns="0" rtlCol="0">
            <a:spAutoFit/>
          </a:bodyPr>
          <a:lstStyle/>
          <a:p>
            <a:pPr marL="19050">
              <a:lnSpc>
                <a:spcPct val="100000"/>
              </a:lnSpc>
              <a:spcBef>
                <a:spcPts val="150"/>
              </a:spcBef>
            </a:pPr>
            <a:r>
              <a:rPr sz="2700">
                <a:solidFill>
                  <a:srgbClr val="090409"/>
                </a:solidFill>
                <a:latin typeface="Calibri"/>
                <a:cs typeface="Calibri"/>
              </a:rPr>
              <a:t>CIR</a:t>
            </a:r>
            <a:r>
              <a:rPr sz="2700" spc="-75">
                <a:solidFill>
                  <a:srgbClr val="090409"/>
                </a:solidFill>
                <a:latin typeface="Times New Roman"/>
                <a:cs typeface="Times New Roman"/>
              </a:rPr>
              <a:t> </a:t>
            </a:r>
            <a:r>
              <a:rPr sz="2700">
                <a:solidFill>
                  <a:srgbClr val="090409"/>
                </a:solidFill>
                <a:latin typeface="Calibri"/>
                <a:cs typeface="Calibri"/>
              </a:rPr>
              <a:t>/</a:t>
            </a:r>
            <a:r>
              <a:rPr sz="2700" spc="-60">
                <a:solidFill>
                  <a:srgbClr val="090409"/>
                </a:solidFill>
                <a:latin typeface="Times New Roman"/>
                <a:cs typeface="Times New Roman"/>
              </a:rPr>
              <a:t> </a:t>
            </a:r>
            <a:r>
              <a:rPr sz="2700" spc="-38">
                <a:solidFill>
                  <a:srgbClr val="090409"/>
                </a:solidFill>
                <a:latin typeface="Calibri"/>
                <a:cs typeface="Calibri"/>
              </a:rPr>
              <a:t>AIR</a:t>
            </a:r>
            <a:endParaRPr sz="2700">
              <a:latin typeface="Calibri"/>
              <a:cs typeface="Calibri"/>
            </a:endParaRPr>
          </a:p>
        </p:txBody>
      </p:sp>
      <p:grpSp>
        <p:nvGrpSpPr>
          <p:cNvPr id="17" name="object 17"/>
          <p:cNvGrpSpPr/>
          <p:nvPr/>
        </p:nvGrpSpPr>
        <p:grpSpPr>
          <a:xfrm>
            <a:off x="13995463" y="3722179"/>
            <a:ext cx="2319338" cy="1553528"/>
            <a:chOff x="9330308" y="2481452"/>
            <a:chExt cx="1546225" cy="1035685"/>
          </a:xfrm>
        </p:grpSpPr>
        <p:sp>
          <p:nvSpPr>
            <p:cNvPr id="18" name="object 18"/>
            <p:cNvSpPr/>
            <p:nvPr/>
          </p:nvSpPr>
          <p:spPr>
            <a:xfrm>
              <a:off x="9339833" y="2490977"/>
              <a:ext cx="1527175" cy="1016635"/>
            </a:xfrm>
            <a:custGeom>
              <a:avLst/>
              <a:gdLst/>
              <a:ahLst/>
              <a:cxnLst/>
              <a:rect l="l" t="t" r="r" b="b"/>
              <a:pathLst>
                <a:path w="1527175" h="1016635">
                  <a:moveTo>
                    <a:pt x="1357630" y="0"/>
                  </a:moveTo>
                  <a:lnTo>
                    <a:pt x="169418" y="0"/>
                  </a:lnTo>
                  <a:lnTo>
                    <a:pt x="124368" y="6049"/>
                  </a:lnTo>
                  <a:lnTo>
                    <a:pt x="83895" y="23123"/>
                  </a:lnTo>
                  <a:lnTo>
                    <a:pt x="49609" y="49609"/>
                  </a:lnTo>
                  <a:lnTo>
                    <a:pt x="23123" y="83895"/>
                  </a:lnTo>
                  <a:lnTo>
                    <a:pt x="6049" y="124368"/>
                  </a:lnTo>
                  <a:lnTo>
                    <a:pt x="0" y="169418"/>
                  </a:lnTo>
                  <a:lnTo>
                    <a:pt x="0" y="847090"/>
                  </a:lnTo>
                  <a:lnTo>
                    <a:pt x="6049" y="892139"/>
                  </a:lnTo>
                  <a:lnTo>
                    <a:pt x="23123" y="932612"/>
                  </a:lnTo>
                  <a:lnTo>
                    <a:pt x="49609" y="966898"/>
                  </a:lnTo>
                  <a:lnTo>
                    <a:pt x="83895" y="993384"/>
                  </a:lnTo>
                  <a:lnTo>
                    <a:pt x="124368" y="1010458"/>
                  </a:lnTo>
                  <a:lnTo>
                    <a:pt x="169418" y="1016508"/>
                  </a:lnTo>
                  <a:lnTo>
                    <a:pt x="1357630" y="1016508"/>
                  </a:lnTo>
                  <a:lnTo>
                    <a:pt x="1402679" y="1010458"/>
                  </a:lnTo>
                  <a:lnTo>
                    <a:pt x="1443152" y="993384"/>
                  </a:lnTo>
                  <a:lnTo>
                    <a:pt x="1477438" y="966898"/>
                  </a:lnTo>
                  <a:lnTo>
                    <a:pt x="1503924" y="932612"/>
                  </a:lnTo>
                  <a:lnTo>
                    <a:pt x="1520998" y="892139"/>
                  </a:lnTo>
                  <a:lnTo>
                    <a:pt x="1527048" y="847090"/>
                  </a:lnTo>
                  <a:lnTo>
                    <a:pt x="1527048" y="169418"/>
                  </a:lnTo>
                  <a:lnTo>
                    <a:pt x="1520998" y="124368"/>
                  </a:lnTo>
                  <a:lnTo>
                    <a:pt x="1503924" y="83895"/>
                  </a:lnTo>
                  <a:lnTo>
                    <a:pt x="1477438" y="49609"/>
                  </a:lnTo>
                  <a:lnTo>
                    <a:pt x="1443152" y="23123"/>
                  </a:lnTo>
                  <a:lnTo>
                    <a:pt x="1402679" y="6049"/>
                  </a:lnTo>
                  <a:lnTo>
                    <a:pt x="1357630" y="0"/>
                  </a:lnTo>
                  <a:close/>
                </a:path>
              </a:pathLst>
            </a:custGeom>
            <a:solidFill>
              <a:srgbClr val="CCEAEE"/>
            </a:solidFill>
          </p:spPr>
          <p:txBody>
            <a:bodyPr wrap="square" lIns="0" tIns="0" rIns="0" bIns="0" rtlCol="0"/>
            <a:lstStyle/>
            <a:p>
              <a:endParaRPr/>
            </a:p>
          </p:txBody>
        </p:sp>
        <p:sp>
          <p:nvSpPr>
            <p:cNvPr id="19" name="object 19"/>
            <p:cNvSpPr/>
            <p:nvPr/>
          </p:nvSpPr>
          <p:spPr>
            <a:xfrm>
              <a:off x="9339833" y="2490977"/>
              <a:ext cx="1527175" cy="1016635"/>
            </a:xfrm>
            <a:custGeom>
              <a:avLst/>
              <a:gdLst/>
              <a:ahLst/>
              <a:cxnLst/>
              <a:rect l="l" t="t" r="r" b="b"/>
              <a:pathLst>
                <a:path w="1527175" h="1016635">
                  <a:moveTo>
                    <a:pt x="0" y="169418"/>
                  </a:moveTo>
                  <a:lnTo>
                    <a:pt x="6049" y="124368"/>
                  </a:lnTo>
                  <a:lnTo>
                    <a:pt x="23123" y="83895"/>
                  </a:lnTo>
                  <a:lnTo>
                    <a:pt x="49609" y="49609"/>
                  </a:lnTo>
                  <a:lnTo>
                    <a:pt x="83895" y="23123"/>
                  </a:lnTo>
                  <a:lnTo>
                    <a:pt x="124368" y="6049"/>
                  </a:lnTo>
                  <a:lnTo>
                    <a:pt x="169418" y="0"/>
                  </a:lnTo>
                  <a:lnTo>
                    <a:pt x="1357630" y="0"/>
                  </a:lnTo>
                  <a:lnTo>
                    <a:pt x="1402679" y="6049"/>
                  </a:lnTo>
                  <a:lnTo>
                    <a:pt x="1443152" y="23123"/>
                  </a:lnTo>
                  <a:lnTo>
                    <a:pt x="1477438" y="49609"/>
                  </a:lnTo>
                  <a:lnTo>
                    <a:pt x="1503924" y="83895"/>
                  </a:lnTo>
                  <a:lnTo>
                    <a:pt x="1520998" y="124368"/>
                  </a:lnTo>
                  <a:lnTo>
                    <a:pt x="1527048" y="169418"/>
                  </a:lnTo>
                  <a:lnTo>
                    <a:pt x="1527048" y="847090"/>
                  </a:lnTo>
                  <a:lnTo>
                    <a:pt x="1520998" y="892139"/>
                  </a:lnTo>
                  <a:lnTo>
                    <a:pt x="1503924" y="932612"/>
                  </a:lnTo>
                  <a:lnTo>
                    <a:pt x="1477438" y="966898"/>
                  </a:lnTo>
                  <a:lnTo>
                    <a:pt x="1443152" y="993384"/>
                  </a:lnTo>
                  <a:lnTo>
                    <a:pt x="1402679" y="1010458"/>
                  </a:lnTo>
                  <a:lnTo>
                    <a:pt x="1357630" y="1016508"/>
                  </a:lnTo>
                  <a:lnTo>
                    <a:pt x="169418" y="1016508"/>
                  </a:lnTo>
                  <a:lnTo>
                    <a:pt x="124368" y="1010458"/>
                  </a:lnTo>
                  <a:lnTo>
                    <a:pt x="83895" y="993384"/>
                  </a:lnTo>
                  <a:lnTo>
                    <a:pt x="49609" y="966898"/>
                  </a:lnTo>
                  <a:lnTo>
                    <a:pt x="23123" y="932612"/>
                  </a:lnTo>
                  <a:lnTo>
                    <a:pt x="6049" y="892139"/>
                  </a:lnTo>
                  <a:lnTo>
                    <a:pt x="0" y="847090"/>
                  </a:lnTo>
                  <a:lnTo>
                    <a:pt x="0" y="169418"/>
                  </a:lnTo>
                  <a:close/>
                </a:path>
              </a:pathLst>
            </a:custGeom>
            <a:ln w="19050">
              <a:solidFill>
                <a:srgbClr val="FFFFFF"/>
              </a:solidFill>
            </a:ln>
          </p:spPr>
          <p:txBody>
            <a:bodyPr wrap="square" lIns="0" tIns="0" rIns="0" bIns="0" rtlCol="0"/>
            <a:lstStyle/>
            <a:p>
              <a:endParaRPr/>
            </a:p>
          </p:txBody>
        </p:sp>
      </p:grpSp>
      <p:sp>
        <p:nvSpPr>
          <p:cNvPr id="20" name="object 20"/>
          <p:cNvSpPr txBox="1"/>
          <p:nvPr/>
        </p:nvSpPr>
        <p:spPr>
          <a:xfrm>
            <a:off x="14288642" y="4045457"/>
            <a:ext cx="1735455" cy="862013"/>
          </a:xfrm>
          <a:prstGeom prst="rect">
            <a:avLst/>
          </a:prstGeom>
        </p:spPr>
        <p:txBody>
          <a:bodyPr vert="horz" wrap="square" lIns="0" tIns="19050" rIns="0" bIns="0" rtlCol="0">
            <a:spAutoFit/>
          </a:bodyPr>
          <a:lstStyle/>
          <a:p>
            <a:pPr marL="153353">
              <a:lnSpc>
                <a:spcPct val="100000"/>
              </a:lnSpc>
              <a:spcBef>
                <a:spcPts val="150"/>
              </a:spcBef>
            </a:pPr>
            <a:r>
              <a:rPr sz="2700">
                <a:solidFill>
                  <a:srgbClr val="090409"/>
                </a:solidFill>
                <a:latin typeface="Calibri"/>
                <a:cs typeface="Calibri"/>
              </a:rPr>
              <a:t>CPR</a:t>
            </a:r>
            <a:r>
              <a:rPr sz="2700" spc="-83">
                <a:solidFill>
                  <a:srgbClr val="090409"/>
                </a:solidFill>
                <a:latin typeface="Times New Roman"/>
                <a:cs typeface="Times New Roman"/>
              </a:rPr>
              <a:t> </a:t>
            </a:r>
            <a:r>
              <a:rPr sz="2700" spc="-15">
                <a:solidFill>
                  <a:srgbClr val="090409"/>
                </a:solidFill>
                <a:latin typeface="Calibri"/>
                <a:cs typeface="Calibri"/>
              </a:rPr>
              <a:t>(basic</a:t>
            </a:r>
            <a:endParaRPr sz="2700">
              <a:latin typeface="Calibri"/>
              <a:cs typeface="Calibri"/>
            </a:endParaRPr>
          </a:p>
          <a:p>
            <a:pPr marL="19050">
              <a:lnSpc>
                <a:spcPct val="100000"/>
              </a:lnSpc>
            </a:pPr>
            <a:r>
              <a:rPr sz="2700">
                <a:solidFill>
                  <a:srgbClr val="090409"/>
                </a:solidFill>
                <a:latin typeface="Calibri"/>
                <a:cs typeface="Calibri"/>
              </a:rPr>
              <a:t>life</a:t>
            </a:r>
            <a:r>
              <a:rPr sz="2700" spc="-150">
                <a:solidFill>
                  <a:srgbClr val="090409"/>
                </a:solidFill>
                <a:latin typeface="Times New Roman"/>
                <a:cs typeface="Times New Roman"/>
              </a:rPr>
              <a:t> </a:t>
            </a:r>
            <a:r>
              <a:rPr sz="2700" spc="-15">
                <a:solidFill>
                  <a:srgbClr val="090409"/>
                </a:solidFill>
                <a:latin typeface="Calibri"/>
                <a:cs typeface="Calibri"/>
              </a:rPr>
              <a:t>support)</a:t>
            </a:r>
            <a:endParaRPr sz="2700">
              <a:latin typeface="Calibri"/>
              <a:cs typeface="Calibri"/>
            </a:endParaRPr>
          </a:p>
        </p:txBody>
      </p:sp>
      <p:sp>
        <p:nvSpPr>
          <p:cNvPr id="21" name="object 21"/>
          <p:cNvSpPr/>
          <p:nvPr/>
        </p:nvSpPr>
        <p:spPr>
          <a:xfrm>
            <a:off x="3697605" y="7864982"/>
            <a:ext cx="2293620" cy="1524953"/>
          </a:xfrm>
          <a:custGeom>
            <a:avLst/>
            <a:gdLst/>
            <a:ahLst/>
            <a:cxnLst/>
            <a:rect l="l" t="t" r="r" b="b"/>
            <a:pathLst>
              <a:path w="1529079" h="1016635">
                <a:moveTo>
                  <a:pt x="1359154" y="0"/>
                </a:moveTo>
                <a:lnTo>
                  <a:pt x="169418" y="0"/>
                </a:lnTo>
                <a:lnTo>
                  <a:pt x="124368" y="6049"/>
                </a:lnTo>
                <a:lnTo>
                  <a:pt x="83895" y="23123"/>
                </a:lnTo>
                <a:lnTo>
                  <a:pt x="49609" y="49609"/>
                </a:lnTo>
                <a:lnTo>
                  <a:pt x="23123" y="83895"/>
                </a:lnTo>
                <a:lnTo>
                  <a:pt x="6049" y="124368"/>
                </a:lnTo>
                <a:lnTo>
                  <a:pt x="0" y="169418"/>
                </a:lnTo>
                <a:lnTo>
                  <a:pt x="0" y="847092"/>
                </a:lnTo>
                <a:lnTo>
                  <a:pt x="6049" y="892127"/>
                </a:lnTo>
                <a:lnTo>
                  <a:pt x="23123" y="932596"/>
                </a:lnTo>
                <a:lnTo>
                  <a:pt x="49609" y="966884"/>
                </a:lnTo>
                <a:lnTo>
                  <a:pt x="83895" y="993376"/>
                </a:lnTo>
                <a:lnTo>
                  <a:pt x="124368" y="1010455"/>
                </a:lnTo>
                <a:lnTo>
                  <a:pt x="169418" y="1016508"/>
                </a:lnTo>
                <a:lnTo>
                  <a:pt x="1359154" y="1016508"/>
                </a:lnTo>
                <a:lnTo>
                  <a:pt x="1404203" y="1010455"/>
                </a:lnTo>
                <a:lnTo>
                  <a:pt x="1444676" y="993376"/>
                </a:lnTo>
                <a:lnTo>
                  <a:pt x="1478962" y="966884"/>
                </a:lnTo>
                <a:lnTo>
                  <a:pt x="1505448" y="932596"/>
                </a:lnTo>
                <a:lnTo>
                  <a:pt x="1522522" y="892127"/>
                </a:lnTo>
                <a:lnTo>
                  <a:pt x="1528572" y="847092"/>
                </a:lnTo>
                <a:lnTo>
                  <a:pt x="1528572" y="169418"/>
                </a:lnTo>
                <a:lnTo>
                  <a:pt x="1522522" y="124368"/>
                </a:lnTo>
                <a:lnTo>
                  <a:pt x="1505448" y="83895"/>
                </a:lnTo>
                <a:lnTo>
                  <a:pt x="1478962" y="49609"/>
                </a:lnTo>
                <a:lnTo>
                  <a:pt x="1444676" y="23123"/>
                </a:lnTo>
                <a:lnTo>
                  <a:pt x="1404203" y="6049"/>
                </a:lnTo>
                <a:lnTo>
                  <a:pt x="1359154" y="0"/>
                </a:lnTo>
                <a:close/>
              </a:path>
            </a:pathLst>
          </a:custGeom>
          <a:solidFill>
            <a:srgbClr val="CCEAEE"/>
          </a:solidFill>
        </p:spPr>
        <p:txBody>
          <a:bodyPr wrap="square" lIns="0" tIns="0" rIns="0" bIns="0" rtlCol="0"/>
          <a:lstStyle/>
          <a:p>
            <a:endParaRPr/>
          </a:p>
        </p:txBody>
      </p:sp>
      <p:sp>
        <p:nvSpPr>
          <p:cNvPr id="22" name="object 22"/>
          <p:cNvSpPr txBox="1"/>
          <p:nvPr/>
        </p:nvSpPr>
        <p:spPr>
          <a:xfrm>
            <a:off x="4001070" y="8380169"/>
            <a:ext cx="1684020" cy="449580"/>
          </a:xfrm>
          <a:prstGeom prst="rect">
            <a:avLst/>
          </a:prstGeom>
        </p:spPr>
        <p:txBody>
          <a:bodyPr vert="horz" wrap="square" lIns="0" tIns="19050" rIns="0" bIns="0" rtlCol="0">
            <a:spAutoFit/>
          </a:bodyPr>
          <a:lstStyle/>
          <a:p>
            <a:pPr marL="19050">
              <a:lnSpc>
                <a:spcPct val="100000"/>
              </a:lnSpc>
              <a:spcBef>
                <a:spcPts val="150"/>
              </a:spcBef>
            </a:pPr>
            <a:r>
              <a:rPr sz="2700" spc="-15">
                <a:solidFill>
                  <a:srgbClr val="090409"/>
                </a:solidFill>
                <a:latin typeface="Calibri"/>
                <a:cs typeface="Calibri"/>
              </a:rPr>
              <a:t>Assessment</a:t>
            </a:r>
            <a:endParaRPr sz="2700">
              <a:latin typeface="Calibri"/>
              <a:cs typeface="Calibri"/>
            </a:endParaRPr>
          </a:p>
        </p:txBody>
      </p:sp>
      <p:sp>
        <p:nvSpPr>
          <p:cNvPr id="23" name="object 23"/>
          <p:cNvSpPr/>
          <p:nvPr/>
        </p:nvSpPr>
        <p:spPr>
          <a:xfrm>
            <a:off x="8671941" y="7864982"/>
            <a:ext cx="2293620" cy="1524953"/>
          </a:xfrm>
          <a:custGeom>
            <a:avLst/>
            <a:gdLst/>
            <a:ahLst/>
            <a:cxnLst/>
            <a:rect l="l" t="t" r="r" b="b"/>
            <a:pathLst>
              <a:path w="1529079" h="1016635">
                <a:moveTo>
                  <a:pt x="1359154" y="0"/>
                </a:moveTo>
                <a:lnTo>
                  <a:pt x="169418" y="0"/>
                </a:lnTo>
                <a:lnTo>
                  <a:pt x="124368" y="6049"/>
                </a:lnTo>
                <a:lnTo>
                  <a:pt x="83895" y="23123"/>
                </a:lnTo>
                <a:lnTo>
                  <a:pt x="49609" y="49609"/>
                </a:lnTo>
                <a:lnTo>
                  <a:pt x="23123" y="83895"/>
                </a:lnTo>
                <a:lnTo>
                  <a:pt x="6049" y="124368"/>
                </a:lnTo>
                <a:lnTo>
                  <a:pt x="0" y="169418"/>
                </a:lnTo>
                <a:lnTo>
                  <a:pt x="0" y="847092"/>
                </a:lnTo>
                <a:lnTo>
                  <a:pt x="6049" y="892127"/>
                </a:lnTo>
                <a:lnTo>
                  <a:pt x="23123" y="932596"/>
                </a:lnTo>
                <a:lnTo>
                  <a:pt x="49609" y="966884"/>
                </a:lnTo>
                <a:lnTo>
                  <a:pt x="83895" y="993376"/>
                </a:lnTo>
                <a:lnTo>
                  <a:pt x="124368" y="1010455"/>
                </a:lnTo>
                <a:lnTo>
                  <a:pt x="169418" y="1016508"/>
                </a:lnTo>
                <a:lnTo>
                  <a:pt x="1359154" y="1016508"/>
                </a:lnTo>
                <a:lnTo>
                  <a:pt x="1404203" y="1010455"/>
                </a:lnTo>
                <a:lnTo>
                  <a:pt x="1444676" y="993376"/>
                </a:lnTo>
                <a:lnTo>
                  <a:pt x="1478962" y="966884"/>
                </a:lnTo>
                <a:lnTo>
                  <a:pt x="1505448" y="932596"/>
                </a:lnTo>
                <a:lnTo>
                  <a:pt x="1522522" y="892127"/>
                </a:lnTo>
                <a:lnTo>
                  <a:pt x="1528572" y="847092"/>
                </a:lnTo>
                <a:lnTo>
                  <a:pt x="1528572" y="169418"/>
                </a:lnTo>
                <a:lnTo>
                  <a:pt x="1522522" y="124368"/>
                </a:lnTo>
                <a:lnTo>
                  <a:pt x="1505448" y="83895"/>
                </a:lnTo>
                <a:lnTo>
                  <a:pt x="1478962" y="49609"/>
                </a:lnTo>
                <a:lnTo>
                  <a:pt x="1444676" y="23123"/>
                </a:lnTo>
                <a:lnTo>
                  <a:pt x="1404203" y="6049"/>
                </a:lnTo>
                <a:lnTo>
                  <a:pt x="1359154" y="0"/>
                </a:lnTo>
                <a:close/>
              </a:path>
            </a:pathLst>
          </a:custGeom>
          <a:solidFill>
            <a:srgbClr val="CCEAEE"/>
          </a:solidFill>
        </p:spPr>
        <p:txBody>
          <a:bodyPr wrap="square" lIns="0" tIns="0" rIns="0" bIns="0" rtlCol="0"/>
          <a:lstStyle/>
          <a:p>
            <a:endParaRPr/>
          </a:p>
        </p:txBody>
      </p:sp>
      <p:sp>
        <p:nvSpPr>
          <p:cNvPr id="24" name="object 24"/>
          <p:cNvSpPr txBox="1"/>
          <p:nvPr/>
        </p:nvSpPr>
        <p:spPr>
          <a:xfrm>
            <a:off x="8897684" y="8393890"/>
            <a:ext cx="1839278" cy="427673"/>
          </a:xfrm>
          <a:prstGeom prst="rect">
            <a:avLst/>
          </a:prstGeom>
        </p:spPr>
        <p:txBody>
          <a:bodyPr vert="horz" wrap="square" lIns="0" tIns="19050" rIns="0" bIns="0" rtlCol="0">
            <a:spAutoFit/>
          </a:bodyPr>
          <a:lstStyle/>
          <a:p>
            <a:pPr marL="19050">
              <a:lnSpc>
                <a:spcPct val="100000"/>
              </a:lnSpc>
              <a:spcBef>
                <a:spcPts val="150"/>
              </a:spcBef>
            </a:pPr>
            <a:r>
              <a:rPr sz="2550" spc="-15">
                <a:solidFill>
                  <a:srgbClr val="090409"/>
                </a:solidFill>
                <a:latin typeface="Calibri"/>
                <a:cs typeface="Calibri"/>
              </a:rPr>
              <a:t>Authorisation</a:t>
            </a:r>
            <a:endParaRPr sz="2550">
              <a:latin typeface="Calibri"/>
              <a:cs typeface="Calibri"/>
            </a:endParaRPr>
          </a:p>
        </p:txBody>
      </p:sp>
      <p:sp>
        <p:nvSpPr>
          <p:cNvPr id="25" name="object 25"/>
          <p:cNvSpPr/>
          <p:nvPr/>
        </p:nvSpPr>
        <p:spPr>
          <a:xfrm>
            <a:off x="10156699" y="5308091"/>
            <a:ext cx="4666298" cy="430530"/>
          </a:xfrm>
          <a:custGeom>
            <a:avLst/>
            <a:gdLst/>
            <a:ahLst/>
            <a:cxnLst/>
            <a:rect l="l" t="t" r="r" b="b"/>
            <a:pathLst>
              <a:path w="3110865" h="287020">
                <a:moveTo>
                  <a:pt x="3110484" y="0"/>
                </a:moveTo>
                <a:lnTo>
                  <a:pt x="3108610" y="55762"/>
                </a:lnTo>
                <a:lnTo>
                  <a:pt x="3103499" y="101298"/>
                </a:lnTo>
                <a:lnTo>
                  <a:pt x="3095910" y="131998"/>
                </a:lnTo>
                <a:lnTo>
                  <a:pt x="3086608" y="143256"/>
                </a:lnTo>
                <a:lnTo>
                  <a:pt x="1579118" y="143256"/>
                </a:lnTo>
                <a:lnTo>
                  <a:pt x="1569815" y="154513"/>
                </a:lnTo>
                <a:lnTo>
                  <a:pt x="1562227" y="185213"/>
                </a:lnTo>
                <a:lnTo>
                  <a:pt x="1557115" y="230749"/>
                </a:lnTo>
                <a:lnTo>
                  <a:pt x="1555242" y="286512"/>
                </a:lnTo>
                <a:lnTo>
                  <a:pt x="1553368" y="230749"/>
                </a:lnTo>
                <a:lnTo>
                  <a:pt x="1548257" y="185213"/>
                </a:lnTo>
                <a:lnTo>
                  <a:pt x="1540668" y="154513"/>
                </a:lnTo>
                <a:lnTo>
                  <a:pt x="1531366" y="143256"/>
                </a:lnTo>
                <a:lnTo>
                  <a:pt x="23876" y="143256"/>
                </a:lnTo>
                <a:lnTo>
                  <a:pt x="14573" y="131998"/>
                </a:lnTo>
                <a:lnTo>
                  <a:pt x="6985" y="101298"/>
                </a:lnTo>
                <a:lnTo>
                  <a:pt x="1873" y="55762"/>
                </a:lnTo>
                <a:lnTo>
                  <a:pt x="0" y="0"/>
                </a:lnTo>
              </a:path>
            </a:pathLst>
          </a:custGeom>
          <a:ln w="6350">
            <a:solidFill>
              <a:srgbClr val="00AEB8"/>
            </a:solidFill>
          </a:ln>
        </p:spPr>
        <p:txBody>
          <a:bodyPr wrap="square" lIns="0" tIns="0" rIns="0" bIns="0" rtlCol="0"/>
          <a:lstStyle/>
          <a:p>
            <a:endParaRPr/>
          </a:p>
        </p:txBody>
      </p:sp>
      <p:sp>
        <p:nvSpPr>
          <p:cNvPr id="26" name="object 26"/>
          <p:cNvSpPr txBox="1"/>
          <p:nvPr/>
        </p:nvSpPr>
        <p:spPr>
          <a:xfrm>
            <a:off x="10583799" y="5770436"/>
            <a:ext cx="3882390" cy="342401"/>
          </a:xfrm>
          <a:prstGeom prst="rect">
            <a:avLst/>
          </a:prstGeom>
        </p:spPr>
        <p:txBody>
          <a:bodyPr vert="horz" wrap="square" lIns="0" tIns="19050" rIns="0" bIns="0" rtlCol="0">
            <a:spAutoFit/>
          </a:bodyPr>
          <a:lstStyle/>
          <a:p>
            <a:pPr marL="19050">
              <a:lnSpc>
                <a:spcPct val="100000"/>
              </a:lnSpc>
              <a:spcBef>
                <a:spcPts val="150"/>
              </a:spcBef>
            </a:pPr>
            <a:r>
              <a:rPr sz="2100" spc="-15">
                <a:solidFill>
                  <a:srgbClr val="090409"/>
                </a:solidFill>
                <a:latin typeface="Calibri"/>
                <a:cs typeface="Calibri"/>
              </a:rPr>
              <a:t>Facilitated</a:t>
            </a:r>
            <a:r>
              <a:rPr sz="2100" spc="-45">
                <a:solidFill>
                  <a:srgbClr val="090409"/>
                </a:solidFill>
                <a:latin typeface="Times New Roman"/>
                <a:cs typeface="Times New Roman"/>
              </a:rPr>
              <a:t> </a:t>
            </a:r>
            <a:r>
              <a:rPr sz="2100">
                <a:solidFill>
                  <a:srgbClr val="090409"/>
                </a:solidFill>
                <a:latin typeface="Calibri"/>
                <a:cs typeface="Calibri"/>
              </a:rPr>
              <a:t>or</a:t>
            </a:r>
            <a:r>
              <a:rPr sz="2100" spc="-75">
                <a:solidFill>
                  <a:srgbClr val="090409"/>
                </a:solidFill>
                <a:latin typeface="Times New Roman"/>
                <a:cs typeface="Times New Roman"/>
              </a:rPr>
              <a:t> </a:t>
            </a:r>
            <a:r>
              <a:rPr sz="2100" spc="-15">
                <a:solidFill>
                  <a:srgbClr val="090409"/>
                </a:solidFill>
                <a:latin typeface="Calibri"/>
                <a:cs typeface="Calibri"/>
              </a:rPr>
              <a:t>provided</a:t>
            </a:r>
            <a:r>
              <a:rPr sz="2100" spc="-45">
                <a:solidFill>
                  <a:srgbClr val="090409"/>
                </a:solidFill>
                <a:latin typeface="Times New Roman"/>
                <a:cs typeface="Times New Roman"/>
              </a:rPr>
              <a:t> </a:t>
            </a:r>
            <a:r>
              <a:rPr sz="2100">
                <a:solidFill>
                  <a:srgbClr val="090409"/>
                </a:solidFill>
                <a:latin typeface="Calibri"/>
                <a:cs typeface="Calibri"/>
              </a:rPr>
              <a:t>by</a:t>
            </a:r>
            <a:r>
              <a:rPr sz="2100" spc="-30">
                <a:solidFill>
                  <a:srgbClr val="090409"/>
                </a:solidFill>
                <a:latin typeface="Times New Roman"/>
                <a:cs typeface="Times New Roman"/>
              </a:rPr>
              <a:t> </a:t>
            </a:r>
            <a:r>
              <a:rPr sz="2100" spc="-15">
                <a:solidFill>
                  <a:srgbClr val="090409"/>
                </a:solidFill>
                <a:latin typeface="Calibri"/>
                <a:cs typeface="Calibri"/>
              </a:rPr>
              <a:t>employer</a:t>
            </a:r>
            <a:endParaRPr sz="2100">
              <a:latin typeface="Calibri"/>
              <a:cs typeface="Calibri"/>
            </a:endParaRPr>
          </a:p>
        </p:txBody>
      </p:sp>
      <p:sp>
        <p:nvSpPr>
          <p:cNvPr id="27" name="object 27"/>
          <p:cNvSpPr/>
          <p:nvPr/>
        </p:nvSpPr>
        <p:spPr>
          <a:xfrm>
            <a:off x="7668388" y="4030998"/>
            <a:ext cx="700088" cy="731520"/>
          </a:xfrm>
          <a:custGeom>
            <a:avLst/>
            <a:gdLst/>
            <a:ahLst/>
            <a:cxnLst/>
            <a:rect l="l" t="t" r="r" b="b"/>
            <a:pathLst>
              <a:path w="466725" h="487680">
                <a:moveTo>
                  <a:pt x="466344" y="116840"/>
                </a:moveTo>
                <a:lnTo>
                  <a:pt x="349758" y="116840"/>
                </a:lnTo>
                <a:lnTo>
                  <a:pt x="349758" y="0"/>
                </a:lnTo>
                <a:lnTo>
                  <a:pt x="116586" y="0"/>
                </a:lnTo>
                <a:lnTo>
                  <a:pt x="116586" y="116840"/>
                </a:lnTo>
                <a:lnTo>
                  <a:pt x="0" y="116840"/>
                </a:lnTo>
                <a:lnTo>
                  <a:pt x="0" y="370840"/>
                </a:lnTo>
                <a:lnTo>
                  <a:pt x="116586" y="370840"/>
                </a:lnTo>
                <a:lnTo>
                  <a:pt x="116586" y="487680"/>
                </a:lnTo>
                <a:lnTo>
                  <a:pt x="349758" y="487680"/>
                </a:lnTo>
                <a:lnTo>
                  <a:pt x="349758" y="370840"/>
                </a:lnTo>
                <a:lnTo>
                  <a:pt x="466344" y="370840"/>
                </a:lnTo>
                <a:lnTo>
                  <a:pt x="466344" y="116840"/>
                </a:lnTo>
                <a:close/>
              </a:path>
            </a:pathLst>
          </a:custGeom>
          <a:solidFill>
            <a:srgbClr val="CCEAEE"/>
          </a:solidFill>
        </p:spPr>
        <p:txBody>
          <a:bodyPr wrap="square" lIns="0" tIns="0" rIns="0" bIns="0" rtlCol="0"/>
          <a:lstStyle/>
          <a:p>
            <a:endParaRPr/>
          </a:p>
        </p:txBody>
      </p:sp>
      <p:grpSp>
        <p:nvGrpSpPr>
          <p:cNvPr id="28" name="object 28"/>
          <p:cNvGrpSpPr/>
          <p:nvPr/>
        </p:nvGrpSpPr>
        <p:grpSpPr>
          <a:xfrm>
            <a:off x="1611436" y="2532697"/>
            <a:ext cx="6626543" cy="6651308"/>
            <a:chOff x="1074290" y="1688464"/>
            <a:chExt cx="4417695" cy="4434205"/>
          </a:xfrm>
        </p:grpSpPr>
        <p:sp>
          <p:nvSpPr>
            <p:cNvPr id="29" name="object 29"/>
            <p:cNvSpPr/>
            <p:nvPr/>
          </p:nvSpPr>
          <p:spPr>
            <a:xfrm>
              <a:off x="2316480" y="2241803"/>
              <a:ext cx="1829435" cy="1737360"/>
            </a:xfrm>
            <a:custGeom>
              <a:avLst/>
              <a:gdLst/>
              <a:ahLst/>
              <a:cxnLst/>
              <a:rect l="l" t="t" r="r" b="b"/>
              <a:pathLst>
                <a:path w="1829435" h="1737360">
                  <a:moveTo>
                    <a:pt x="1797685" y="1321308"/>
                  </a:moveTo>
                  <a:lnTo>
                    <a:pt x="1784985" y="1321308"/>
                  </a:lnTo>
                  <a:lnTo>
                    <a:pt x="1784985" y="1522730"/>
                  </a:lnTo>
                  <a:lnTo>
                    <a:pt x="919099" y="1522730"/>
                  </a:lnTo>
                  <a:lnTo>
                    <a:pt x="906526" y="1522730"/>
                  </a:lnTo>
                  <a:lnTo>
                    <a:pt x="44450" y="1522730"/>
                  </a:lnTo>
                  <a:lnTo>
                    <a:pt x="44450" y="1321308"/>
                  </a:lnTo>
                  <a:lnTo>
                    <a:pt x="31750" y="1321308"/>
                  </a:lnTo>
                  <a:lnTo>
                    <a:pt x="31750" y="1535430"/>
                  </a:lnTo>
                  <a:lnTo>
                    <a:pt x="906399" y="1535430"/>
                  </a:lnTo>
                  <a:lnTo>
                    <a:pt x="906399" y="1660652"/>
                  </a:lnTo>
                  <a:lnTo>
                    <a:pt x="874776" y="1660652"/>
                  </a:lnTo>
                  <a:lnTo>
                    <a:pt x="874649" y="1660652"/>
                  </a:lnTo>
                  <a:lnTo>
                    <a:pt x="912749" y="1736852"/>
                  </a:lnTo>
                  <a:lnTo>
                    <a:pt x="912812" y="1736725"/>
                  </a:lnTo>
                  <a:lnTo>
                    <a:pt x="912876" y="1736852"/>
                  </a:lnTo>
                  <a:lnTo>
                    <a:pt x="944626" y="1673352"/>
                  </a:lnTo>
                  <a:lnTo>
                    <a:pt x="950976" y="1660652"/>
                  </a:lnTo>
                  <a:lnTo>
                    <a:pt x="950849" y="1660652"/>
                  </a:lnTo>
                  <a:lnTo>
                    <a:pt x="919226" y="1660652"/>
                  </a:lnTo>
                  <a:lnTo>
                    <a:pt x="919226" y="1535430"/>
                  </a:lnTo>
                  <a:lnTo>
                    <a:pt x="1797685" y="1535430"/>
                  </a:lnTo>
                  <a:lnTo>
                    <a:pt x="1797685" y="1522730"/>
                  </a:lnTo>
                  <a:lnTo>
                    <a:pt x="1797685" y="1321308"/>
                  </a:lnTo>
                  <a:close/>
                </a:path>
                <a:path w="1829435" h="1737360">
                  <a:moveTo>
                    <a:pt x="1829435" y="228981"/>
                  </a:moveTo>
                  <a:lnTo>
                    <a:pt x="1797685" y="228981"/>
                  </a:lnTo>
                  <a:lnTo>
                    <a:pt x="1797685" y="158877"/>
                  </a:lnTo>
                  <a:lnTo>
                    <a:pt x="1797685" y="146177"/>
                  </a:lnTo>
                  <a:lnTo>
                    <a:pt x="919226" y="146177"/>
                  </a:lnTo>
                  <a:lnTo>
                    <a:pt x="919226" y="0"/>
                  </a:lnTo>
                  <a:lnTo>
                    <a:pt x="919099" y="0"/>
                  </a:lnTo>
                  <a:lnTo>
                    <a:pt x="906526" y="0"/>
                  </a:lnTo>
                  <a:lnTo>
                    <a:pt x="906399" y="0"/>
                  </a:lnTo>
                  <a:lnTo>
                    <a:pt x="906399" y="146177"/>
                  </a:lnTo>
                  <a:lnTo>
                    <a:pt x="31750" y="146177"/>
                  </a:lnTo>
                  <a:lnTo>
                    <a:pt x="31750" y="228981"/>
                  </a:lnTo>
                  <a:lnTo>
                    <a:pt x="0" y="228981"/>
                  </a:lnTo>
                  <a:lnTo>
                    <a:pt x="38100" y="305181"/>
                  </a:lnTo>
                  <a:lnTo>
                    <a:pt x="69850" y="241681"/>
                  </a:lnTo>
                  <a:lnTo>
                    <a:pt x="76200" y="228981"/>
                  </a:lnTo>
                  <a:lnTo>
                    <a:pt x="44450" y="228981"/>
                  </a:lnTo>
                  <a:lnTo>
                    <a:pt x="44450" y="158877"/>
                  </a:lnTo>
                  <a:lnTo>
                    <a:pt x="906526" y="158877"/>
                  </a:lnTo>
                  <a:lnTo>
                    <a:pt x="919099" y="158877"/>
                  </a:lnTo>
                  <a:lnTo>
                    <a:pt x="1784985" y="158877"/>
                  </a:lnTo>
                  <a:lnTo>
                    <a:pt x="1784985" y="228981"/>
                  </a:lnTo>
                  <a:lnTo>
                    <a:pt x="1753235" y="228981"/>
                  </a:lnTo>
                  <a:lnTo>
                    <a:pt x="1791335" y="305181"/>
                  </a:lnTo>
                  <a:lnTo>
                    <a:pt x="1823085" y="241681"/>
                  </a:lnTo>
                  <a:lnTo>
                    <a:pt x="1829435" y="228981"/>
                  </a:lnTo>
                  <a:close/>
                </a:path>
              </a:pathLst>
            </a:custGeom>
            <a:solidFill>
              <a:srgbClr val="00AEB8"/>
            </a:solidFill>
          </p:spPr>
          <p:txBody>
            <a:bodyPr wrap="square" lIns="0" tIns="0" rIns="0" bIns="0" rtlCol="0"/>
            <a:lstStyle/>
            <a:p>
              <a:endParaRPr/>
            </a:p>
          </p:txBody>
        </p:sp>
        <p:pic>
          <p:nvPicPr>
            <p:cNvPr id="30" name="object 30"/>
            <p:cNvPicPr/>
            <p:nvPr/>
          </p:nvPicPr>
          <p:blipFill>
            <a:blip r:embed="rId2" cstate="print"/>
            <a:stretch>
              <a:fillRect/>
            </a:stretch>
          </p:blipFill>
          <p:spPr>
            <a:xfrm>
              <a:off x="3191255" y="4995672"/>
              <a:ext cx="76200" cy="246507"/>
            </a:xfrm>
            <a:prstGeom prst="rect">
              <a:avLst/>
            </a:prstGeom>
          </p:spPr>
        </p:pic>
        <p:sp>
          <p:nvSpPr>
            <p:cNvPr id="31" name="object 31"/>
            <p:cNvSpPr/>
            <p:nvPr/>
          </p:nvSpPr>
          <p:spPr>
            <a:xfrm>
              <a:off x="4356354" y="5493257"/>
              <a:ext cx="1135380" cy="629920"/>
            </a:xfrm>
            <a:custGeom>
              <a:avLst/>
              <a:gdLst/>
              <a:ahLst/>
              <a:cxnLst/>
              <a:rect l="l" t="t" r="r" b="b"/>
              <a:pathLst>
                <a:path w="1135379" h="629920">
                  <a:moveTo>
                    <a:pt x="820674" y="0"/>
                  </a:moveTo>
                  <a:lnTo>
                    <a:pt x="820674" y="157354"/>
                  </a:lnTo>
                  <a:lnTo>
                    <a:pt x="0" y="157354"/>
                  </a:lnTo>
                  <a:lnTo>
                    <a:pt x="0" y="472061"/>
                  </a:lnTo>
                  <a:lnTo>
                    <a:pt x="820674" y="472061"/>
                  </a:lnTo>
                  <a:lnTo>
                    <a:pt x="820674" y="629412"/>
                  </a:lnTo>
                  <a:lnTo>
                    <a:pt x="1135380" y="314704"/>
                  </a:lnTo>
                  <a:lnTo>
                    <a:pt x="820674" y="0"/>
                  </a:lnTo>
                  <a:close/>
                </a:path>
              </a:pathLst>
            </a:custGeom>
            <a:solidFill>
              <a:srgbClr val="CCEAEE"/>
            </a:solidFill>
          </p:spPr>
          <p:txBody>
            <a:bodyPr wrap="square" lIns="0" tIns="0" rIns="0" bIns="0" rtlCol="0"/>
            <a:lstStyle/>
            <a:p>
              <a:endParaRPr/>
            </a:p>
          </p:txBody>
        </p:sp>
        <p:sp>
          <p:nvSpPr>
            <p:cNvPr id="32" name="object 32"/>
            <p:cNvSpPr/>
            <p:nvPr/>
          </p:nvSpPr>
          <p:spPr>
            <a:xfrm>
              <a:off x="1077465" y="1691639"/>
              <a:ext cx="772795" cy="2879090"/>
            </a:xfrm>
            <a:custGeom>
              <a:avLst/>
              <a:gdLst/>
              <a:ahLst/>
              <a:cxnLst/>
              <a:rect l="l" t="t" r="r" b="b"/>
              <a:pathLst>
                <a:path w="772794" h="2879090">
                  <a:moveTo>
                    <a:pt x="772670" y="2878836"/>
                  </a:moveTo>
                  <a:lnTo>
                    <a:pt x="694812" y="2877527"/>
                  </a:lnTo>
                  <a:lnTo>
                    <a:pt x="622294" y="2873775"/>
                  </a:lnTo>
                  <a:lnTo>
                    <a:pt x="556670" y="2867839"/>
                  </a:lnTo>
                  <a:lnTo>
                    <a:pt x="499493" y="2859976"/>
                  </a:lnTo>
                  <a:lnTo>
                    <a:pt x="452318" y="2850447"/>
                  </a:lnTo>
                  <a:lnTo>
                    <a:pt x="394185" y="2827423"/>
                  </a:lnTo>
                  <a:lnTo>
                    <a:pt x="386336" y="2814447"/>
                  </a:lnTo>
                  <a:lnTo>
                    <a:pt x="386336" y="1554861"/>
                  </a:lnTo>
                  <a:lnTo>
                    <a:pt x="378487" y="1541884"/>
                  </a:lnTo>
                  <a:lnTo>
                    <a:pt x="320354" y="1518860"/>
                  </a:lnTo>
                  <a:lnTo>
                    <a:pt x="273179" y="1509331"/>
                  </a:lnTo>
                  <a:lnTo>
                    <a:pt x="216002" y="1501468"/>
                  </a:lnTo>
                  <a:lnTo>
                    <a:pt x="150377" y="1495532"/>
                  </a:lnTo>
                  <a:lnTo>
                    <a:pt x="77858" y="1491780"/>
                  </a:lnTo>
                  <a:lnTo>
                    <a:pt x="0" y="1490472"/>
                  </a:lnTo>
                  <a:lnTo>
                    <a:pt x="77858" y="1489163"/>
                  </a:lnTo>
                  <a:lnTo>
                    <a:pt x="150377" y="1485411"/>
                  </a:lnTo>
                  <a:lnTo>
                    <a:pt x="216002" y="1479475"/>
                  </a:lnTo>
                  <a:lnTo>
                    <a:pt x="273179" y="1471612"/>
                  </a:lnTo>
                  <a:lnTo>
                    <a:pt x="320354" y="1462083"/>
                  </a:lnTo>
                  <a:lnTo>
                    <a:pt x="378487" y="1439059"/>
                  </a:lnTo>
                  <a:lnTo>
                    <a:pt x="386336" y="1426083"/>
                  </a:lnTo>
                  <a:lnTo>
                    <a:pt x="386336" y="64389"/>
                  </a:lnTo>
                  <a:lnTo>
                    <a:pt x="394185" y="51412"/>
                  </a:lnTo>
                  <a:lnTo>
                    <a:pt x="452318" y="28388"/>
                  </a:lnTo>
                  <a:lnTo>
                    <a:pt x="499493" y="18859"/>
                  </a:lnTo>
                  <a:lnTo>
                    <a:pt x="556670" y="10996"/>
                  </a:lnTo>
                  <a:lnTo>
                    <a:pt x="622294" y="5060"/>
                  </a:lnTo>
                  <a:lnTo>
                    <a:pt x="694812" y="1308"/>
                  </a:lnTo>
                  <a:lnTo>
                    <a:pt x="772670" y="0"/>
                  </a:lnTo>
                </a:path>
              </a:pathLst>
            </a:custGeom>
            <a:ln w="6350">
              <a:solidFill>
                <a:srgbClr val="00AEB8"/>
              </a:solidFill>
            </a:ln>
          </p:spPr>
          <p:txBody>
            <a:bodyPr wrap="square" lIns="0" tIns="0" rIns="0" bIns="0" rtlCol="0"/>
            <a:lstStyle/>
            <a:p>
              <a:endParaRPr/>
            </a:p>
          </p:txBody>
        </p:sp>
      </p:grpSp>
      <p:sp>
        <p:nvSpPr>
          <p:cNvPr id="33" name="object 33"/>
          <p:cNvSpPr txBox="1"/>
          <p:nvPr/>
        </p:nvSpPr>
        <p:spPr>
          <a:xfrm>
            <a:off x="574394" y="4490848"/>
            <a:ext cx="874395" cy="679133"/>
          </a:xfrm>
          <a:prstGeom prst="rect">
            <a:avLst/>
          </a:prstGeom>
        </p:spPr>
        <p:txBody>
          <a:bodyPr vert="horz" wrap="square" lIns="0" tIns="20003" rIns="0" bIns="0" rtlCol="0">
            <a:spAutoFit/>
          </a:bodyPr>
          <a:lstStyle/>
          <a:p>
            <a:pPr marL="141923">
              <a:lnSpc>
                <a:spcPct val="100000"/>
              </a:lnSpc>
              <a:spcBef>
                <a:spcPts val="158"/>
              </a:spcBef>
            </a:pPr>
            <a:r>
              <a:rPr sz="2100" spc="-30">
                <a:solidFill>
                  <a:srgbClr val="090409"/>
                </a:solidFill>
                <a:latin typeface="Calibri"/>
                <a:cs typeface="Calibri"/>
              </a:rPr>
              <a:t>IMAC</a:t>
            </a:r>
            <a:endParaRPr sz="2100">
              <a:latin typeface="Calibri"/>
              <a:cs typeface="Calibri"/>
            </a:endParaRPr>
          </a:p>
          <a:p>
            <a:pPr marL="19050">
              <a:lnSpc>
                <a:spcPct val="100000"/>
              </a:lnSpc>
            </a:pPr>
            <a:r>
              <a:rPr sz="2100" spc="-15">
                <a:solidFill>
                  <a:srgbClr val="090409"/>
                </a:solidFill>
                <a:latin typeface="Calibri"/>
                <a:cs typeface="Calibri"/>
              </a:rPr>
              <a:t>training</a:t>
            </a:r>
            <a:endParaRPr sz="2100">
              <a:latin typeface="Calibri"/>
              <a:cs typeface="Calibri"/>
            </a:endParaRPr>
          </a:p>
        </p:txBody>
      </p:sp>
      <p:grpSp>
        <p:nvGrpSpPr>
          <p:cNvPr id="34" name="object 34"/>
          <p:cNvGrpSpPr/>
          <p:nvPr/>
        </p:nvGrpSpPr>
        <p:grpSpPr>
          <a:xfrm>
            <a:off x="11384852" y="6902005"/>
            <a:ext cx="2319338" cy="1553528"/>
            <a:chOff x="7589901" y="4601336"/>
            <a:chExt cx="1546225" cy="1035685"/>
          </a:xfrm>
        </p:grpSpPr>
        <p:sp>
          <p:nvSpPr>
            <p:cNvPr id="35" name="object 35"/>
            <p:cNvSpPr/>
            <p:nvPr/>
          </p:nvSpPr>
          <p:spPr>
            <a:xfrm>
              <a:off x="7599426" y="4610861"/>
              <a:ext cx="1527175" cy="1016635"/>
            </a:xfrm>
            <a:custGeom>
              <a:avLst/>
              <a:gdLst/>
              <a:ahLst/>
              <a:cxnLst/>
              <a:rect l="l" t="t" r="r" b="b"/>
              <a:pathLst>
                <a:path w="1527175" h="1016635">
                  <a:moveTo>
                    <a:pt x="1357630" y="0"/>
                  </a:moveTo>
                  <a:lnTo>
                    <a:pt x="169418" y="0"/>
                  </a:lnTo>
                  <a:lnTo>
                    <a:pt x="124368" y="6049"/>
                  </a:lnTo>
                  <a:lnTo>
                    <a:pt x="83895" y="23123"/>
                  </a:lnTo>
                  <a:lnTo>
                    <a:pt x="49609" y="49609"/>
                  </a:lnTo>
                  <a:lnTo>
                    <a:pt x="23123" y="83895"/>
                  </a:lnTo>
                  <a:lnTo>
                    <a:pt x="6049" y="124368"/>
                  </a:lnTo>
                  <a:lnTo>
                    <a:pt x="0" y="169418"/>
                  </a:lnTo>
                  <a:lnTo>
                    <a:pt x="0" y="847090"/>
                  </a:lnTo>
                  <a:lnTo>
                    <a:pt x="6049" y="892139"/>
                  </a:lnTo>
                  <a:lnTo>
                    <a:pt x="23123" y="932612"/>
                  </a:lnTo>
                  <a:lnTo>
                    <a:pt x="49609" y="966898"/>
                  </a:lnTo>
                  <a:lnTo>
                    <a:pt x="83895" y="993384"/>
                  </a:lnTo>
                  <a:lnTo>
                    <a:pt x="124368" y="1010458"/>
                  </a:lnTo>
                  <a:lnTo>
                    <a:pt x="169418" y="1016508"/>
                  </a:lnTo>
                  <a:lnTo>
                    <a:pt x="1357630" y="1016508"/>
                  </a:lnTo>
                  <a:lnTo>
                    <a:pt x="1402679" y="1010458"/>
                  </a:lnTo>
                  <a:lnTo>
                    <a:pt x="1443152" y="993384"/>
                  </a:lnTo>
                  <a:lnTo>
                    <a:pt x="1477438" y="966898"/>
                  </a:lnTo>
                  <a:lnTo>
                    <a:pt x="1503924" y="932612"/>
                  </a:lnTo>
                  <a:lnTo>
                    <a:pt x="1520998" y="892139"/>
                  </a:lnTo>
                  <a:lnTo>
                    <a:pt x="1527048" y="847090"/>
                  </a:lnTo>
                  <a:lnTo>
                    <a:pt x="1527048" y="169418"/>
                  </a:lnTo>
                  <a:lnTo>
                    <a:pt x="1520998" y="124368"/>
                  </a:lnTo>
                  <a:lnTo>
                    <a:pt x="1503924" y="83895"/>
                  </a:lnTo>
                  <a:lnTo>
                    <a:pt x="1477438" y="49609"/>
                  </a:lnTo>
                  <a:lnTo>
                    <a:pt x="1443152" y="23123"/>
                  </a:lnTo>
                  <a:lnTo>
                    <a:pt x="1402679" y="6049"/>
                  </a:lnTo>
                  <a:lnTo>
                    <a:pt x="1357630" y="0"/>
                  </a:lnTo>
                  <a:close/>
                </a:path>
              </a:pathLst>
            </a:custGeom>
            <a:solidFill>
              <a:srgbClr val="CCEAEE"/>
            </a:solidFill>
          </p:spPr>
          <p:txBody>
            <a:bodyPr wrap="square" lIns="0" tIns="0" rIns="0" bIns="0" rtlCol="0"/>
            <a:lstStyle/>
            <a:p>
              <a:endParaRPr/>
            </a:p>
          </p:txBody>
        </p:sp>
        <p:sp>
          <p:nvSpPr>
            <p:cNvPr id="36" name="object 36"/>
            <p:cNvSpPr/>
            <p:nvPr/>
          </p:nvSpPr>
          <p:spPr>
            <a:xfrm>
              <a:off x="7599426" y="4610861"/>
              <a:ext cx="1527175" cy="1016635"/>
            </a:xfrm>
            <a:custGeom>
              <a:avLst/>
              <a:gdLst/>
              <a:ahLst/>
              <a:cxnLst/>
              <a:rect l="l" t="t" r="r" b="b"/>
              <a:pathLst>
                <a:path w="1527175" h="1016635">
                  <a:moveTo>
                    <a:pt x="0" y="169418"/>
                  </a:moveTo>
                  <a:lnTo>
                    <a:pt x="6049" y="124368"/>
                  </a:lnTo>
                  <a:lnTo>
                    <a:pt x="23123" y="83895"/>
                  </a:lnTo>
                  <a:lnTo>
                    <a:pt x="49609" y="49609"/>
                  </a:lnTo>
                  <a:lnTo>
                    <a:pt x="83895" y="23123"/>
                  </a:lnTo>
                  <a:lnTo>
                    <a:pt x="124368" y="6049"/>
                  </a:lnTo>
                  <a:lnTo>
                    <a:pt x="169418" y="0"/>
                  </a:lnTo>
                  <a:lnTo>
                    <a:pt x="1357630" y="0"/>
                  </a:lnTo>
                  <a:lnTo>
                    <a:pt x="1402679" y="6049"/>
                  </a:lnTo>
                  <a:lnTo>
                    <a:pt x="1443152" y="23123"/>
                  </a:lnTo>
                  <a:lnTo>
                    <a:pt x="1477438" y="49609"/>
                  </a:lnTo>
                  <a:lnTo>
                    <a:pt x="1503924" y="83895"/>
                  </a:lnTo>
                  <a:lnTo>
                    <a:pt x="1520998" y="124368"/>
                  </a:lnTo>
                  <a:lnTo>
                    <a:pt x="1527048" y="169418"/>
                  </a:lnTo>
                  <a:lnTo>
                    <a:pt x="1527048" y="847090"/>
                  </a:lnTo>
                  <a:lnTo>
                    <a:pt x="1520998" y="892139"/>
                  </a:lnTo>
                  <a:lnTo>
                    <a:pt x="1503924" y="932612"/>
                  </a:lnTo>
                  <a:lnTo>
                    <a:pt x="1477438" y="966898"/>
                  </a:lnTo>
                  <a:lnTo>
                    <a:pt x="1443152" y="993384"/>
                  </a:lnTo>
                  <a:lnTo>
                    <a:pt x="1402679" y="1010458"/>
                  </a:lnTo>
                  <a:lnTo>
                    <a:pt x="1357630" y="1016508"/>
                  </a:lnTo>
                  <a:lnTo>
                    <a:pt x="169418" y="1016508"/>
                  </a:lnTo>
                  <a:lnTo>
                    <a:pt x="124368" y="1010458"/>
                  </a:lnTo>
                  <a:lnTo>
                    <a:pt x="83895" y="993384"/>
                  </a:lnTo>
                  <a:lnTo>
                    <a:pt x="49609" y="966898"/>
                  </a:lnTo>
                  <a:lnTo>
                    <a:pt x="23123" y="932612"/>
                  </a:lnTo>
                  <a:lnTo>
                    <a:pt x="6049" y="892139"/>
                  </a:lnTo>
                  <a:lnTo>
                    <a:pt x="0" y="847090"/>
                  </a:lnTo>
                  <a:lnTo>
                    <a:pt x="0" y="169418"/>
                  </a:lnTo>
                  <a:close/>
                </a:path>
              </a:pathLst>
            </a:custGeom>
            <a:ln w="19050">
              <a:solidFill>
                <a:srgbClr val="FFFFFF"/>
              </a:solidFill>
            </a:ln>
          </p:spPr>
          <p:txBody>
            <a:bodyPr wrap="square" lIns="0" tIns="0" rIns="0" bIns="0" rtlCol="0"/>
            <a:lstStyle/>
            <a:p>
              <a:endParaRPr/>
            </a:p>
          </p:txBody>
        </p:sp>
      </p:grpSp>
      <p:sp>
        <p:nvSpPr>
          <p:cNvPr id="37" name="object 37"/>
          <p:cNvSpPr txBox="1"/>
          <p:nvPr/>
        </p:nvSpPr>
        <p:spPr>
          <a:xfrm>
            <a:off x="11882819" y="7432928"/>
            <a:ext cx="1322070" cy="449580"/>
          </a:xfrm>
          <a:prstGeom prst="rect">
            <a:avLst/>
          </a:prstGeom>
        </p:spPr>
        <p:txBody>
          <a:bodyPr vert="horz" wrap="square" lIns="0" tIns="19050" rIns="0" bIns="0" rtlCol="0">
            <a:spAutoFit/>
          </a:bodyPr>
          <a:lstStyle/>
          <a:p>
            <a:pPr marL="19050">
              <a:lnSpc>
                <a:spcPct val="100000"/>
              </a:lnSpc>
              <a:spcBef>
                <a:spcPts val="150"/>
              </a:spcBef>
            </a:pPr>
            <a:r>
              <a:rPr sz="2700">
                <a:solidFill>
                  <a:srgbClr val="090409"/>
                </a:solidFill>
                <a:latin typeface="Calibri"/>
                <a:cs typeface="Calibri"/>
              </a:rPr>
              <a:t>2</a:t>
            </a:r>
            <a:r>
              <a:rPr sz="2700" spc="-68">
                <a:solidFill>
                  <a:srgbClr val="090409"/>
                </a:solidFill>
                <a:latin typeface="Times New Roman"/>
                <a:cs typeface="Times New Roman"/>
              </a:rPr>
              <a:t> </a:t>
            </a:r>
            <a:r>
              <a:rPr sz="2700" spc="-15">
                <a:solidFill>
                  <a:srgbClr val="090409"/>
                </a:solidFill>
                <a:latin typeface="Calibri"/>
                <a:cs typeface="Calibri"/>
              </a:rPr>
              <a:t>vaccine</a:t>
            </a:r>
            <a:endParaRPr sz="2700">
              <a:latin typeface="Calibri"/>
              <a:cs typeface="Calibri"/>
            </a:endParaRPr>
          </a:p>
        </p:txBody>
      </p:sp>
      <p:grpSp>
        <p:nvGrpSpPr>
          <p:cNvPr id="38" name="object 38"/>
          <p:cNvGrpSpPr/>
          <p:nvPr/>
        </p:nvGrpSpPr>
        <p:grpSpPr>
          <a:xfrm>
            <a:off x="11384852" y="8570789"/>
            <a:ext cx="2319338" cy="1553528"/>
            <a:chOff x="7589901" y="5713859"/>
            <a:chExt cx="1546225" cy="1035685"/>
          </a:xfrm>
        </p:grpSpPr>
        <p:sp>
          <p:nvSpPr>
            <p:cNvPr id="39" name="object 39"/>
            <p:cNvSpPr/>
            <p:nvPr/>
          </p:nvSpPr>
          <p:spPr>
            <a:xfrm>
              <a:off x="7599426" y="5723384"/>
              <a:ext cx="1527175" cy="1016635"/>
            </a:xfrm>
            <a:custGeom>
              <a:avLst/>
              <a:gdLst/>
              <a:ahLst/>
              <a:cxnLst/>
              <a:rect l="l" t="t" r="r" b="b"/>
              <a:pathLst>
                <a:path w="1527175" h="1016634">
                  <a:moveTo>
                    <a:pt x="1357630" y="0"/>
                  </a:moveTo>
                  <a:lnTo>
                    <a:pt x="169418" y="0"/>
                  </a:lnTo>
                  <a:lnTo>
                    <a:pt x="124368" y="6051"/>
                  </a:lnTo>
                  <a:lnTo>
                    <a:pt x="83895" y="23130"/>
                  </a:lnTo>
                  <a:lnTo>
                    <a:pt x="49609" y="49621"/>
                  </a:lnTo>
                  <a:lnTo>
                    <a:pt x="23123" y="83909"/>
                  </a:lnTo>
                  <a:lnTo>
                    <a:pt x="6049" y="124378"/>
                  </a:lnTo>
                  <a:lnTo>
                    <a:pt x="0" y="169415"/>
                  </a:lnTo>
                  <a:lnTo>
                    <a:pt x="0" y="847090"/>
                  </a:lnTo>
                  <a:lnTo>
                    <a:pt x="6049" y="892124"/>
                  </a:lnTo>
                  <a:lnTo>
                    <a:pt x="23123" y="932594"/>
                  </a:lnTo>
                  <a:lnTo>
                    <a:pt x="49609" y="966882"/>
                  </a:lnTo>
                  <a:lnTo>
                    <a:pt x="83895" y="993373"/>
                  </a:lnTo>
                  <a:lnTo>
                    <a:pt x="124368" y="1010453"/>
                  </a:lnTo>
                  <a:lnTo>
                    <a:pt x="169418" y="1016505"/>
                  </a:lnTo>
                  <a:lnTo>
                    <a:pt x="1357630" y="1016505"/>
                  </a:lnTo>
                  <a:lnTo>
                    <a:pt x="1402679" y="1010453"/>
                  </a:lnTo>
                  <a:lnTo>
                    <a:pt x="1443152" y="993373"/>
                  </a:lnTo>
                  <a:lnTo>
                    <a:pt x="1477438" y="966882"/>
                  </a:lnTo>
                  <a:lnTo>
                    <a:pt x="1503924" y="932594"/>
                  </a:lnTo>
                  <a:lnTo>
                    <a:pt x="1520998" y="892124"/>
                  </a:lnTo>
                  <a:lnTo>
                    <a:pt x="1527048" y="847090"/>
                  </a:lnTo>
                  <a:lnTo>
                    <a:pt x="1527048" y="169415"/>
                  </a:lnTo>
                  <a:lnTo>
                    <a:pt x="1520998" y="124378"/>
                  </a:lnTo>
                  <a:lnTo>
                    <a:pt x="1503924" y="83909"/>
                  </a:lnTo>
                  <a:lnTo>
                    <a:pt x="1477438" y="49621"/>
                  </a:lnTo>
                  <a:lnTo>
                    <a:pt x="1443152" y="23130"/>
                  </a:lnTo>
                  <a:lnTo>
                    <a:pt x="1402679" y="6051"/>
                  </a:lnTo>
                  <a:lnTo>
                    <a:pt x="1357630" y="0"/>
                  </a:lnTo>
                  <a:close/>
                </a:path>
              </a:pathLst>
            </a:custGeom>
            <a:solidFill>
              <a:srgbClr val="CCEAEE"/>
            </a:solidFill>
          </p:spPr>
          <p:txBody>
            <a:bodyPr wrap="square" lIns="0" tIns="0" rIns="0" bIns="0" rtlCol="0"/>
            <a:lstStyle/>
            <a:p>
              <a:endParaRPr/>
            </a:p>
          </p:txBody>
        </p:sp>
        <p:sp>
          <p:nvSpPr>
            <p:cNvPr id="40" name="object 40"/>
            <p:cNvSpPr/>
            <p:nvPr/>
          </p:nvSpPr>
          <p:spPr>
            <a:xfrm>
              <a:off x="7599426" y="5723384"/>
              <a:ext cx="1527175" cy="1016635"/>
            </a:xfrm>
            <a:custGeom>
              <a:avLst/>
              <a:gdLst/>
              <a:ahLst/>
              <a:cxnLst/>
              <a:rect l="l" t="t" r="r" b="b"/>
              <a:pathLst>
                <a:path w="1527175" h="1016634">
                  <a:moveTo>
                    <a:pt x="0" y="169415"/>
                  </a:moveTo>
                  <a:lnTo>
                    <a:pt x="6049" y="124378"/>
                  </a:lnTo>
                  <a:lnTo>
                    <a:pt x="23123" y="83909"/>
                  </a:lnTo>
                  <a:lnTo>
                    <a:pt x="49609" y="49621"/>
                  </a:lnTo>
                  <a:lnTo>
                    <a:pt x="83895" y="23130"/>
                  </a:lnTo>
                  <a:lnTo>
                    <a:pt x="124368" y="6051"/>
                  </a:lnTo>
                  <a:lnTo>
                    <a:pt x="169418" y="0"/>
                  </a:lnTo>
                  <a:lnTo>
                    <a:pt x="1357630" y="0"/>
                  </a:lnTo>
                  <a:lnTo>
                    <a:pt x="1402679" y="6051"/>
                  </a:lnTo>
                  <a:lnTo>
                    <a:pt x="1443152" y="23130"/>
                  </a:lnTo>
                  <a:lnTo>
                    <a:pt x="1477438" y="49621"/>
                  </a:lnTo>
                  <a:lnTo>
                    <a:pt x="1503924" y="83909"/>
                  </a:lnTo>
                  <a:lnTo>
                    <a:pt x="1520998" y="124378"/>
                  </a:lnTo>
                  <a:lnTo>
                    <a:pt x="1527048" y="169415"/>
                  </a:lnTo>
                  <a:lnTo>
                    <a:pt x="1527048" y="847090"/>
                  </a:lnTo>
                  <a:lnTo>
                    <a:pt x="1520998" y="892124"/>
                  </a:lnTo>
                  <a:lnTo>
                    <a:pt x="1503924" y="932594"/>
                  </a:lnTo>
                  <a:lnTo>
                    <a:pt x="1477438" y="966882"/>
                  </a:lnTo>
                  <a:lnTo>
                    <a:pt x="1443152" y="993373"/>
                  </a:lnTo>
                  <a:lnTo>
                    <a:pt x="1402679" y="1010453"/>
                  </a:lnTo>
                  <a:lnTo>
                    <a:pt x="1357630" y="1016505"/>
                  </a:lnTo>
                  <a:lnTo>
                    <a:pt x="169418" y="1016505"/>
                  </a:lnTo>
                  <a:lnTo>
                    <a:pt x="124368" y="1010453"/>
                  </a:lnTo>
                  <a:lnTo>
                    <a:pt x="83895" y="993373"/>
                  </a:lnTo>
                  <a:lnTo>
                    <a:pt x="49609" y="966882"/>
                  </a:lnTo>
                  <a:lnTo>
                    <a:pt x="23123" y="932594"/>
                  </a:lnTo>
                  <a:lnTo>
                    <a:pt x="6049" y="892124"/>
                  </a:lnTo>
                  <a:lnTo>
                    <a:pt x="0" y="847090"/>
                  </a:lnTo>
                  <a:lnTo>
                    <a:pt x="0" y="169415"/>
                  </a:lnTo>
                  <a:close/>
                </a:path>
              </a:pathLst>
            </a:custGeom>
            <a:ln w="19050">
              <a:solidFill>
                <a:srgbClr val="FFFFFF"/>
              </a:solidFill>
            </a:ln>
          </p:spPr>
          <p:txBody>
            <a:bodyPr wrap="square" lIns="0" tIns="0" rIns="0" bIns="0" rtlCol="0"/>
            <a:lstStyle/>
            <a:p>
              <a:endParaRPr/>
            </a:p>
          </p:txBody>
        </p:sp>
      </p:grpSp>
      <p:sp>
        <p:nvSpPr>
          <p:cNvPr id="41" name="object 41"/>
          <p:cNvSpPr txBox="1"/>
          <p:nvPr/>
        </p:nvSpPr>
        <p:spPr>
          <a:xfrm>
            <a:off x="11882819" y="9101636"/>
            <a:ext cx="1322070" cy="449580"/>
          </a:xfrm>
          <a:prstGeom prst="rect">
            <a:avLst/>
          </a:prstGeom>
        </p:spPr>
        <p:txBody>
          <a:bodyPr vert="horz" wrap="square" lIns="0" tIns="19050" rIns="0" bIns="0" rtlCol="0">
            <a:spAutoFit/>
          </a:bodyPr>
          <a:lstStyle/>
          <a:p>
            <a:pPr marL="19050">
              <a:lnSpc>
                <a:spcPct val="100000"/>
              </a:lnSpc>
              <a:spcBef>
                <a:spcPts val="150"/>
              </a:spcBef>
            </a:pPr>
            <a:r>
              <a:rPr sz="2700">
                <a:solidFill>
                  <a:srgbClr val="090409"/>
                </a:solidFill>
                <a:latin typeface="Calibri"/>
                <a:cs typeface="Calibri"/>
              </a:rPr>
              <a:t>4</a:t>
            </a:r>
            <a:r>
              <a:rPr sz="2700" spc="-68">
                <a:solidFill>
                  <a:srgbClr val="090409"/>
                </a:solidFill>
                <a:latin typeface="Times New Roman"/>
                <a:cs typeface="Times New Roman"/>
              </a:rPr>
              <a:t> </a:t>
            </a:r>
            <a:r>
              <a:rPr sz="2700" spc="-15">
                <a:solidFill>
                  <a:srgbClr val="090409"/>
                </a:solidFill>
                <a:latin typeface="Calibri"/>
                <a:cs typeface="Calibri"/>
              </a:rPr>
              <a:t>vaccine</a:t>
            </a:r>
            <a:endParaRPr sz="2700">
              <a:latin typeface="Calibri"/>
              <a:cs typeface="Calibri"/>
            </a:endParaRPr>
          </a:p>
        </p:txBody>
      </p:sp>
      <p:sp>
        <p:nvSpPr>
          <p:cNvPr id="42" name="object 42"/>
          <p:cNvSpPr/>
          <p:nvPr/>
        </p:nvSpPr>
        <p:spPr>
          <a:xfrm>
            <a:off x="10963657" y="7621523"/>
            <a:ext cx="435293" cy="1782128"/>
          </a:xfrm>
          <a:custGeom>
            <a:avLst/>
            <a:gdLst/>
            <a:ahLst/>
            <a:cxnLst/>
            <a:rect l="l" t="t" r="r" b="b"/>
            <a:pathLst>
              <a:path w="290195" h="1188085">
                <a:moveTo>
                  <a:pt x="289687" y="38100"/>
                </a:moveTo>
                <a:lnTo>
                  <a:pt x="276987" y="31750"/>
                </a:lnTo>
                <a:lnTo>
                  <a:pt x="213487" y="0"/>
                </a:lnTo>
                <a:lnTo>
                  <a:pt x="213487" y="31750"/>
                </a:lnTo>
                <a:lnTo>
                  <a:pt x="138430" y="31750"/>
                </a:lnTo>
                <a:lnTo>
                  <a:pt x="138430" y="662698"/>
                </a:lnTo>
                <a:lnTo>
                  <a:pt x="0" y="662698"/>
                </a:lnTo>
                <a:lnTo>
                  <a:pt x="0" y="663308"/>
                </a:lnTo>
                <a:lnTo>
                  <a:pt x="0" y="675398"/>
                </a:lnTo>
                <a:lnTo>
                  <a:pt x="0" y="676008"/>
                </a:lnTo>
                <a:lnTo>
                  <a:pt x="138430" y="676008"/>
                </a:lnTo>
                <a:lnTo>
                  <a:pt x="138430" y="1156182"/>
                </a:lnTo>
                <a:lnTo>
                  <a:pt x="213487" y="1156182"/>
                </a:lnTo>
                <a:lnTo>
                  <a:pt x="213487" y="1187932"/>
                </a:lnTo>
                <a:lnTo>
                  <a:pt x="276987" y="1156182"/>
                </a:lnTo>
                <a:lnTo>
                  <a:pt x="289687" y="1149832"/>
                </a:lnTo>
                <a:lnTo>
                  <a:pt x="276987" y="1143482"/>
                </a:lnTo>
                <a:lnTo>
                  <a:pt x="213487" y="1111732"/>
                </a:lnTo>
                <a:lnTo>
                  <a:pt x="213487" y="1143482"/>
                </a:lnTo>
                <a:lnTo>
                  <a:pt x="151130" y="1143482"/>
                </a:lnTo>
                <a:lnTo>
                  <a:pt x="151130" y="44450"/>
                </a:lnTo>
                <a:lnTo>
                  <a:pt x="213487" y="44450"/>
                </a:lnTo>
                <a:lnTo>
                  <a:pt x="213487" y="76200"/>
                </a:lnTo>
                <a:lnTo>
                  <a:pt x="276987" y="44450"/>
                </a:lnTo>
                <a:lnTo>
                  <a:pt x="289687" y="38100"/>
                </a:lnTo>
                <a:close/>
              </a:path>
            </a:pathLst>
          </a:custGeom>
          <a:solidFill>
            <a:srgbClr val="00AEB8"/>
          </a:solidFill>
        </p:spPr>
        <p:txBody>
          <a:bodyPr wrap="square" lIns="0" tIns="0" rIns="0" bIns="0" rtlCol="0"/>
          <a:lstStyle/>
          <a:p>
            <a:endParaRPr/>
          </a:p>
        </p:txBody>
      </p:sp>
    </p:spTree>
    <p:extLst>
      <p:ext uri="{BB962C8B-B14F-4D97-AF65-F5344CB8AC3E}">
        <p14:creationId xmlns:p14="http://schemas.microsoft.com/office/powerpoint/2010/main" val="4258277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72466" y="615124"/>
            <a:ext cx="14006513" cy="1182053"/>
          </a:xfrm>
          <a:prstGeom prst="rect">
            <a:avLst/>
          </a:prstGeom>
        </p:spPr>
        <p:txBody>
          <a:bodyPr vert="horz" wrap="square" lIns="0" tIns="20003" rIns="0" bIns="0" rtlCol="0">
            <a:spAutoFit/>
          </a:bodyPr>
          <a:lstStyle/>
          <a:p>
            <a:pPr marL="19050">
              <a:lnSpc>
                <a:spcPct val="100000"/>
              </a:lnSpc>
              <a:spcBef>
                <a:spcPts val="158"/>
              </a:spcBef>
            </a:pPr>
            <a:r>
              <a:rPr sz="7500">
                <a:latin typeface="Arial"/>
                <a:cs typeface="Arial"/>
              </a:rPr>
              <a:t>VHW</a:t>
            </a:r>
            <a:r>
              <a:rPr sz="7500" spc="-127">
                <a:latin typeface="Arial"/>
                <a:cs typeface="Arial"/>
              </a:rPr>
              <a:t> </a:t>
            </a:r>
            <a:r>
              <a:rPr sz="7500">
                <a:latin typeface="Arial"/>
                <a:cs typeface="Arial"/>
              </a:rPr>
              <a:t>Stage</a:t>
            </a:r>
            <a:r>
              <a:rPr sz="7500" spc="-143">
                <a:latin typeface="Arial"/>
                <a:cs typeface="Arial"/>
              </a:rPr>
              <a:t> </a:t>
            </a:r>
            <a:r>
              <a:rPr sz="7500">
                <a:latin typeface="Arial"/>
                <a:cs typeface="Arial"/>
              </a:rPr>
              <a:t>2</a:t>
            </a:r>
            <a:r>
              <a:rPr sz="7500" spc="-135">
                <a:latin typeface="Arial"/>
                <a:cs typeface="Arial"/>
              </a:rPr>
              <a:t> </a:t>
            </a:r>
            <a:r>
              <a:rPr sz="7500">
                <a:latin typeface="Arial"/>
                <a:cs typeface="Arial"/>
              </a:rPr>
              <a:t>Training</a:t>
            </a:r>
            <a:r>
              <a:rPr sz="7500" spc="-158">
                <a:latin typeface="Arial"/>
                <a:cs typeface="Arial"/>
              </a:rPr>
              <a:t> </a:t>
            </a:r>
            <a:r>
              <a:rPr sz="7500" spc="-15">
                <a:latin typeface="Arial"/>
                <a:cs typeface="Arial"/>
              </a:rPr>
              <a:t>Pathway</a:t>
            </a:r>
            <a:endParaRPr sz="7500">
              <a:latin typeface="Arial"/>
              <a:cs typeface="Arial"/>
            </a:endParaRPr>
          </a:p>
        </p:txBody>
      </p:sp>
      <p:sp>
        <p:nvSpPr>
          <p:cNvPr id="3" name="object 3"/>
          <p:cNvSpPr/>
          <p:nvPr/>
        </p:nvSpPr>
        <p:spPr>
          <a:xfrm>
            <a:off x="8356473" y="2993516"/>
            <a:ext cx="2293620" cy="1524953"/>
          </a:xfrm>
          <a:custGeom>
            <a:avLst/>
            <a:gdLst/>
            <a:ahLst/>
            <a:cxnLst/>
            <a:rect l="l" t="t" r="r" b="b"/>
            <a:pathLst>
              <a:path w="1529079" h="1016635">
                <a:moveTo>
                  <a:pt x="1359154" y="0"/>
                </a:moveTo>
                <a:lnTo>
                  <a:pt x="169418" y="0"/>
                </a:lnTo>
                <a:lnTo>
                  <a:pt x="124368" y="6049"/>
                </a:lnTo>
                <a:lnTo>
                  <a:pt x="83895" y="23123"/>
                </a:lnTo>
                <a:lnTo>
                  <a:pt x="49609" y="49609"/>
                </a:lnTo>
                <a:lnTo>
                  <a:pt x="23123" y="83895"/>
                </a:lnTo>
                <a:lnTo>
                  <a:pt x="6049" y="124368"/>
                </a:lnTo>
                <a:lnTo>
                  <a:pt x="0" y="169418"/>
                </a:lnTo>
                <a:lnTo>
                  <a:pt x="0" y="847090"/>
                </a:lnTo>
                <a:lnTo>
                  <a:pt x="6049" y="892139"/>
                </a:lnTo>
                <a:lnTo>
                  <a:pt x="23123" y="932612"/>
                </a:lnTo>
                <a:lnTo>
                  <a:pt x="49609" y="966898"/>
                </a:lnTo>
                <a:lnTo>
                  <a:pt x="83895" y="993384"/>
                </a:lnTo>
                <a:lnTo>
                  <a:pt x="124368" y="1010458"/>
                </a:lnTo>
                <a:lnTo>
                  <a:pt x="169418" y="1016508"/>
                </a:lnTo>
                <a:lnTo>
                  <a:pt x="1359154" y="1016508"/>
                </a:lnTo>
                <a:lnTo>
                  <a:pt x="1404203" y="1010458"/>
                </a:lnTo>
                <a:lnTo>
                  <a:pt x="1444676" y="993384"/>
                </a:lnTo>
                <a:lnTo>
                  <a:pt x="1478962" y="966898"/>
                </a:lnTo>
                <a:lnTo>
                  <a:pt x="1505448" y="932612"/>
                </a:lnTo>
                <a:lnTo>
                  <a:pt x="1522522" y="892139"/>
                </a:lnTo>
                <a:lnTo>
                  <a:pt x="1528572" y="847090"/>
                </a:lnTo>
                <a:lnTo>
                  <a:pt x="1528572" y="169418"/>
                </a:lnTo>
                <a:lnTo>
                  <a:pt x="1522522" y="124368"/>
                </a:lnTo>
                <a:lnTo>
                  <a:pt x="1505448" y="83895"/>
                </a:lnTo>
                <a:lnTo>
                  <a:pt x="1478962" y="49609"/>
                </a:lnTo>
                <a:lnTo>
                  <a:pt x="1444676" y="23123"/>
                </a:lnTo>
                <a:lnTo>
                  <a:pt x="1404203" y="6049"/>
                </a:lnTo>
                <a:lnTo>
                  <a:pt x="1359154" y="0"/>
                </a:lnTo>
                <a:close/>
              </a:path>
            </a:pathLst>
          </a:custGeom>
          <a:solidFill>
            <a:srgbClr val="CCEAEE"/>
          </a:solidFill>
        </p:spPr>
        <p:txBody>
          <a:bodyPr wrap="square" lIns="0" tIns="0" rIns="0" bIns="0" rtlCol="0"/>
          <a:lstStyle/>
          <a:p>
            <a:endParaRPr/>
          </a:p>
        </p:txBody>
      </p:sp>
      <p:sp>
        <p:nvSpPr>
          <p:cNvPr id="4" name="object 4"/>
          <p:cNvSpPr txBox="1"/>
          <p:nvPr/>
        </p:nvSpPr>
        <p:spPr>
          <a:xfrm>
            <a:off x="8580882" y="3369297"/>
            <a:ext cx="1845945" cy="734376"/>
          </a:xfrm>
          <a:prstGeom prst="rect">
            <a:avLst/>
          </a:prstGeom>
        </p:spPr>
        <p:txBody>
          <a:bodyPr vert="horz" wrap="square" lIns="0" tIns="19050" rIns="0" bIns="0" rtlCol="0">
            <a:spAutoFit/>
          </a:bodyPr>
          <a:lstStyle/>
          <a:p>
            <a:pPr marL="19050">
              <a:lnSpc>
                <a:spcPct val="100000"/>
              </a:lnSpc>
              <a:spcBef>
                <a:spcPts val="150"/>
              </a:spcBef>
            </a:pPr>
            <a:r>
              <a:rPr sz="2700">
                <a:solidFill>
                  <a:srgbClr val="090409"/>
                </a:solidFill>
                <a:latin typeface="Calibri"/>
                <a:cs typeface="Calibri"/>
              </a:rPr>
              <a:t>VHW</a:t>
            </a:r>
            <a:r>
              <a:rPr sz="2700" spc="-98">
                <a:solidFill>
                  <a:srgbClr val="090409"/>
                </a:solidFill>
                <a:latin typeface="Times New Roman"/>
                <a:cs typeface="Times New Roman"/>
              </a:rPr>
              <a:t> </a:t>
            </a:r>
            <a:r>
              <a:rPr sz="2700">
                <a:solidFill>
                  <a:srgbClr val="090409"/>
                </a:solidFill>
                <a:latin typeface="Calibri"/>
                <a:cs typeface="Calibri"/>
              </a:rPr>
              <a:t>Stage</a:t>
            </a:r>
            <a:r>
              <a:rPr sz="2700" spc="-105">
                <a:solidFill>
                  <a:srgbClr val="090409"/>
                </a:solidFill>
                <a:latin typeface="Times New Roman"/>
                <a:cs typeface="Times New Roman"/>
              </a:rPr>
              <a:t> </a:t>
            </a:r>
            <a:r>
              <a:rPr sz="2700" spc="-75">
                <a:solidFill>
                  <a:srgbClr val="090409"/>
                </a:solidFill>
                <a:latin typeface="Calibri"/>
                <a:cs typeface="Calibri"/>
              </a:rPr>
              <a:t>2</a:t>
            </a:r>
            <a:endParaRPr sz="2700">
              <a:latin typeface="Calibri"/>
              <a:cs typeface="Calibri"/>
            </a:endParaRPr>
          </a:p>
          <a:p>
            <a:pPr marL="45720">
              <a:lnSpc>
                <a:spcPct val="100000"/>
              </a:lnSpc>
              <a:spcBef>
                <a:spcPts val="75"/>
              </a:spcBef>
            </a:pPr>
            <a:r>
              <a:rPr sz="1800" spc="-15">
                <a:solidFill>
                  <a:srgbClr val="090409"/>
                </a:solidFill>
                <a:latin typeface="Calibri"/>
                <a:cs typeface="Calibri"/>
              </a:rPr>
              <a:t>Tamariki</a:t>
            </a:r>
            <a:r>
              <a:rPr sz="1800" spc="-53">
                <a:solidFill>
                  <a:srgbClr val="090409"/>
                </a:solidFill>
                <a:latin typeface="Times New Roman"/>
                <a:cs typeface="Times New Roman"/>
              </a:rPr>
              <a:t> </a:t>
            </a:r>
            <a:r>
              <a:rPr sz="1800">
                <a:solidFill>
                  <a:srgbClr val="090409"/>
                </a:solidFill>
                <a:latin typeface="Calibri"/>
                <a:cs typeface="Calibri"/>
              </a:rPr>
              <a:t>and</a:t>
            </a:r>
            <a:r>
              <a:rPr sz="1800" spc="-75">
                <a:solidFill>
                  <a:srgbClr val="090409"/>
                </a:solidFill>
                <a:latin typeface="Times New Roman"/>
                <a:cs typeface="Times New Roman"/>
              </a:rPr>
              <a:t> </a:t>
            </a:r>
            <a:r>
              <a:rPr sz="1800" spc="-38">
                <a:solidFill>
                  <a:srgbClr val="090409"/>
                </a:solidFill>
                <a:latin typeface="Calibri"/>
                <a:cs typeface="Calibri"/>
              </a:rPr>
              <a:t>MMR</a:t>
            </a:r>
            <a:endParaRPr sz="1800">
              <a:latin typeface="Calibri"/>
              <a:cs typeface="Calibri"/>
            </a:endParaRPr>
          </a:p>
        </p:txBody>
      </p:sp>
      <p:sp>
        <p:nvSpPr>
          <p:cNvPr id="5" name="object 5"/>
          <p:cNvSpPr/>
          <p:nvPr/>
        </p:nvSpPr>
        <p:spPr>
          <a:xfrm>
            <a:off x="8356473" y="4836034"/>
            <a:ext cx="2293620" cy="1524953"/>
          </a:xfrm>
          <a:custGeom>
            <a:avLst/>
            <a:gdLst/>
            <a:ahLst/>
            <a:cxnLst/>
            <a:rect l="l" t="t" r="r" b="b"/>
            <a:pathLst>
              <a:path w="1529079" h="1016635">
                <a:moveTo>
                  <a:pt x="1359154" y="0"/>
                </a:moveTo>
                <a:lnTo>
                  <a:pt x="169418" y="0"/>
                </a:lnTo>
                <a:lnTo>
                  <a:pt x="124368" y="6049"/>
                </a:lnTo>
                <a:lnTo>
                  <a:pt x="83895" y="23123"/>
                </a:lnTo>
                <a:lnTo>
                  <a:pt x="49609" y="49609"/>
                </a:lnTo>
                <a:lnTo>
                  <a:pt x="23123" y="83895"/>
                </a:lnTo>
                <a:lnTo>
                  <a:pt x="6049" y="124368"/>
                </a:lnTo>
                <a:lnTo>
                  <a:pt x="0" y="169418"/>
                </a:lnTo>
                <a:lnTo>
                  <a:pt x="0" y="847090"/>
                </a:lnTo>
                <a:lnTo>
                  <a:pt x="6049" y="892139"/>
                </a:lnTo>
                <a:lnTo>
                  <a:pt x="23123" y="932612"/>
                </a:lnTo>
                <a:lnTo>
                  <a:pt x="49609" y="966898"/>
                </a:lnTo>
                <a:lnTo>
                  <a:pt x="83895" y="993384"/>
                </a:lnTo>
                <a:lnTo>
                  <a:pt x="124368" y="1010458"/>
                </a:lnTo>
                <a:lnTo>
                  <a:pt x="169418" y="1016508"/>
                </a:lnTo>
                <a:lnTo>
                  <a:pt x="1359154" y="1016508"/>
                </a:lnTo>
                <a:lnTo>
                  <a:pt x="1404203" y="1010458"/>
                </a:lnTo>
                <a:lnTo>
                  <a:pt x="1444676" y="993384"/>
                </a:lnTo>
                <a:lnTo>
                  <a:pt x="1478962" y="966898"/>
                </a:lnTo>
                <a:lnTo>
                  <a:pt x="1505448" y="932612"/>
                </a:lnTo>
                <a:lnTo>
                  <a:pt x="1522522" y="892139"/>
                </a:lnTo>
                <a:lnTo>
                  <a:pt x="1528572" y="847090"/>
                </a:lnTo>
                <a:lnTo>
                  <a:pt x="1528572" y="169418"/>
                </a:lnTo>
                <a:lnTo>
                  <a:pt x="1522522" y="124368"/>
                </a:lnTo>
                <a:lnTo>
                  <a:pt x="1505448" y="83895"/>
                </a:lnTo>
                <a:lnTo>
                  <a:pt x="1478962" y="49609"/>
                </a:lnTo>
                <a:lnTo>
                  <a:pt x="1444676" y="23123"/>
                </a:lnTo>
                <a:lnTo>
                  <a:pt x="1404203" y="6049"/>
                </a:lnTo>
                <a:lnTo>
                  <a:pt x="1359154" y="0"/>
                </a:lnTo>
                <a:close/>
              </a:path>
            </a:pathLst>
          </a:custGeom>
          <a:solidFill>
            <a:srgbClr val="CCEAEE"/>
          </a:solidFill>
        </p:spPr>
        <p:txBody>
          <a:bodyPr wrap="square" lIns="0" tIns="0" rIns="0" bIns="0" rtlCol="0"/>
          <a:lstStyle/>
          <a:p>
            <a:endParaRPr/>
          </a:p>
        </p:txBody>
      </p:sp>
      <p:sp>
        <p:nvSpPr>
          <p:cNvPr id="6" name="object 6"/>
          <p:cNvSpPr txBox="1"/>
          <p:nvPr/>
        </p:nvSpPr>
        <p:spPr>
          <a:xfrm>
            <a:off x="8775198" y="5145024"/>
            <a:ext cx="1457325" cy="861060"/>
          </a:xfrm>
          <a:prstGeom prst="rect">
            <a:avLst/>
          </a:prstGeom>
        </p:spPr>
        <p:txBody>
          <a:bodyPr vert="horz" wrap="square" lIns="0" tIns="19050" rIns="0" bIns="0" rtlCol="0">
            <a:spAutoFit/>
          </a:bodyPr>
          <a:lstStyle/>
          <a:p>
            <a:pPr marL="19050" marR="7620" indent="122873">
              <a:lnSpc>
                <a:spcPct val="100000"/>
              </a:lnSpc>
              <a:spcBef>
                <a:spcPts val="150"/>
              </a:spcBef>
            </a:pPr>
            <a:r>
              <a:rPr sz="2700" spc="-15">
                <a:solidFill>
                  <a:srgbClr val="090409"/>
                </a:solidFill>
                <a:latin typeface="Calibri"/>
                <a:cs typeface="Calibri"/>
              </a:rPr>
              <a:t>Practical</a:t>
            </a:r>
            <a:r>
              <a:rPr sz="2700" spc="-15">
                <a:solidFill>
                  <a:srgbClr val="090409"/>
                </a:solidFill>
                <a:latin typeface="Times New Roman"/>
                <a:cs typeface="Times New Roman"/>
              </a:rPr>
              <a:t> </a:t>
            </a:r>
            <a:r>
              <a:rPr sz="2700" spc="-38">
                <a:solidFill>
                  <a:srgbClr val="090409"/>
                </a:solidFill>
                <a:latin typeface="Calibri"/>
                <a:cs typeface="Calibri"/>
              </a:rPr>
              <a:t>Workshop</a:t>
            </a:r>
            <a:endParaRPr sz="2700">
              <a:latin typeface="Calibri"/>
              <a:cs typeface="Calibri"/>
            </a:endParaRPr>
          </a:p>
        </p:txBody>
      </p:sp>
      <p:grpSp>
        <p:nvGrpSpPr>
          <p:cNvPr id="7" name="object 7"/>
          <p:cNvGrpSpPr/>
          <p:nvPr/>
        </p:nvGrpSpPr>
        <p:grpSpPr>
          <a:xfrm>
            <a:off x="11083100" y="4821746"/>
            <a:ext cx="2322195" cy="1553528"/>
            <a:chOff x="7388733" y="3214497"/>
            <a:chExt cx="1548130" cy="1035685"/>
          </a:xfrm>
        </p:grpSpPr>
        <p:sp>
          <p:nvSpPr>
            <p:cNvPr id="8" name="object 8"/>
            <p:cNvSpPr/>
            <p:nvPr/>
          </p:nvSpPr>
          <p:spPr>
            <a:xfrm>
              <a:off x="7398258" y="3224022"/>
              <a:ext cx="1529080" cy="1016635"/>
            </a:xfrm>
            <a:custGeom>
              <a:avLst/>
              <a:gdLst/>
              <a:ahLst/>
              <a:cxnLst/>
              <a:rect l="l" t="t" r="r" b="b"/>
              <a:pathLst>
                <a:path w="1529079" h="1016635">
                  <a:moveTo>
                    <a:pt x="1359154" y="0"/>
                  </a:moveTo>
                  <a:lnTo>
                    <a:pt x="169418" y="0"/>
                  </a:lnTo>
                  <a:lnTo>
                    <a:pt x="124368" y="6049"/>
                  </a:lnTo>
                  <a:lnTo>
                    <a:pt x="83895" y="23123"/>
                  </a:lnTo>
                  <a:lnTo>
                    <a:pt x="49609" y="49609"/>
                  </a:lnTo>
                  <a:lnTo>
                    <a:pt x="23123" y="83895"/>
                  </a:lnTo>
                  <a:lnTo>
                    <a:pt x="6049" y="124368"/>
                  </a:lnTo>
                  <a:lnTo>
                    <a:pt x="0" y="169418"/>
                  </a:lnTo>
                  <a:lnTo>
                    <a:pt x="0" y="847090"/>
                  </a:lnTo>
                  <a:lnTo>
                    <a:pt x="6049" y="892139"/>
                  </a:lnTo>
                  <a:lnTo>
                    <a:pt x="23123" y="932612"/>
                  </a:lnTo>
                  <a:lnTo>
                    <a:pt x="49609" y="966898"/>
                  </a:lnTo>
                  <a:lnTo>
                    <a:pt x="83895" y="993384"/>
                  </a:lnTo>
                  <a:lnTo>
                    <a:pt x="124368" y="1010458"/>
                  </a:lnTo>
                  <a:lnTo>
                    <a:pt x="169418" y="1016508"/>
                  </a:lnTo>
                  <a:lnTo>
                    <a:pt x="1359154" y="1016508"/>
                  </a:lnTo>
                  <a:lnTo>
                    <a:pt x="1404203" y="1010458"/>
                  </a:lnTo>
                  <a:lnTo>
                    <a:pt x="1444676" y="993384"/>
                  </a:lnTo>
                  <a:lnTo>
                    <a:pt x="1478962" y="966898"/>
                  </a:lnTo>
                  <a:lnTo>
                    <a:pt x="1505448" y="932612"/>
                  </a:lnTo>
                  <a:lnTo>
                    <a:pt x="1522522" y="892139"/>
                  </a:lnTo>
                  <a:lnTo>
                    <a:pt x="1528572" y="847090"/>
                  </a:lnTo>
                  <a:lnTo>
                    <a:pt x="1528572" y="169418"/>
                  </a:lnTo>
                  <a:lnTo>
                    <a:pt x="1522522" y="124368"/>
                  </a:lnTo>
                  <a:lnTo>
                    <a:pt x="1505448" y="83895"/>
                  </a:lnTo>
                  <a:lnTo>
                    <a:pt x="1478962" y="49609"/>
                  </a:lnTo>
                  <a:lnTo>
                    <a:pt x="1444676" y="23123"/>
                  </a:lnTo>
                  <a:lnTo>
                    <a:pt x="1404203" y="6049"/>
                  </a:lnTo>
                  <a:lnTo>
                    <a:pt x="1359154" y="0"/>
                  </a:lnTo>
                  <a:close/>
                </a:path>
              </a:pathLst>
            </a:custGeom>
            <a:solidFill>
              <a:srgbClr val="CCEAEE"/>
            </a:solidFill>
          </p:spPr>
          <p:txBody>
            <a:bodyPr wrap="square" lIns="0" tIns="0" rIns="0" bIns="0" rtlCol="0"/>
            <a:lstStyle/>
            <a:p>
              <a:endParaRPr/>
            </a:p>
          </p:txBody>
        </p:sp>
        <p:sp>
          <p:nvSpPr>
            <p:cNvPr id="9" name="object 9"/>
            <p:cNvSpPr/>
            <p:nvPr/>
          </p:nvSpPr>
          <p:spPr>
            <a:xfrm>
              <a:off x="7398258" y="3224022"/>
              <a:ext cx="1529080" cy="1016635"/>
            </a:xfrm>
            <a:custGeom>
              <a:avLst/>
              <a:gdLst/>
              <a:ahLst/>
              <a:cxnLst/>
              <a:rect l="l" t="t" r="r" b="b"/>
              <a:pathLst>
                <a:path w="1529079" h="1016635">
                  <a:moveTo>
                    <a:pt x="0" y="169418"/>
                  </a:moveTo>
                  <a:lnTo>
                    <a:pt x="6049" y="124368"/>
                  </a:lnTo>
                  <a:lnTo>
                    <a:pt x="23123" y="83895"/>
                  </a:lnTo>
                  <a:lnTo>
                    <a:pt x="49609" y="49609"/>
                  </a:lnTo>
                  <a:lnTo>
                    <a:pt x="83895" y="23123"/>
                  </a:lnTo>
                  <a:lnTo>
                    <a:pt x="124368" y="6049"/>
                  </a:lnTo>
                  <a:lnTo>
                    <a:pt x="169418" y="0"/>
                  </a:lnTo>
                  <a:lnTo>
                    <a:pt x="1359154" y="0"/>
                  </a:lnTo>
                  <a:lnTo>
                    <a:pt x="1404203" y="6049"/>
                  </a:lnTo>
                  <a:lnTo>
                    <a:pt x="1444676" y="23123"/>
                  </a:lnTo>
                  <a:lnTo>
                    <a:pt x="1478962" y="49609"/>
                  </a:lnTo>
                  <a:lnTo>
                    <a:pt x="1505448" y="83895"/>
                  </a:lnTo>
                  <a:lnTo>
                    <a:pt x="1522522" y="124368"/>
                  </a:lnTo>
                  <a:lnTo>
                    <a:pt x="1528572" y="169418"/>
                  </a:lnTo>
                  <a:lnTo>
                    <a:pt x="1528572" y="847090"/>
                  </a:lnTo>
                  <a:lnTo>
                    <a:pt x="1522522" y="892139"/>
                  </a:lnTo>
                  <a:lnTo>
                    <a:pt x="1505448" y="932612"/>
                  </a:lnTo>
                  <a:lnTo>
                    <a:pt x="1478962" y="966898"/>
                  </a:lnTo>
                  <a:lnTo>
                    <a:pt x="1444676" y="993384"/>
                  </a:lnTo>
                  <a:lnTo>
                    <a:pt x="1404203" y="1010458"/>
                  </a:lnTo>
                  <a:lnTo>
                    <a:pt x="1359154" y="1016508"/>
                  </a:lnTo>
                  <a:lnTo>
                    <a:pt x="169418" y="1016508"/>
                  </a:lnTo>
                  <a:lnTo>
                    <a:pt x="124368" y="1010458"/>
                  </a:lnTo>
                  <a:lnTo>
                    <a:pt x="83895" y="993384"/>
                  </a:lnTo>
                  <a:lnTo>
                    <a:pt x="49609" y="966898"/>
                  </a:lnTo>
                  <a:lnTo>
                    <a:pt x="23123" y="932612"/>
                  </a:lnTo>
                  <a:lnTo>
                    <a:pt x="6049" y="892139"/>
                  </a:lnTo>
                  <a:lnTo>
                    <a:pt x="0" y="847090"/>
                  </a:lnTo>
                  <a:lnTo>
                    <a:pt x="0" y="169418"/>
                  </a:lnTo>
                  <a:close/>
                </a:path>
              </a:pathLst>
            </a:custGeom>
            <a:ln w="19050">
              <a:solidFill>
                <a:srgbClr val="FFFFFF"/>
              </a:solidFill>
            </a:ln>
          </p:spPr>
          <p:txBody>
            <a:bodyPr wrap="square" lIns="0" tIns="0" rIns="0" bIns="0" rtlCol="0"/>
            <a:lstStyle/>
            <a:p>
              <a:endParaRPr/>
            </a:p>
          </p:txBody>
        </p:sp>
      </p:grpSp>
      <p:sp>
        <p:nvSpPr>
          <p:cNvPr id="10" name="object 10"/>
          <p:cNvSpPr txBox="1"/>
          <p:nvPr/>
        </p:nvSpPr>
        <p:spPr>
          <a:xfrm>
            <a:off x="11401806" y="5350764"/>
            <a:ext cx="1684020" cy="449580"/>
          </a:xfrm>
          <a:prstGeom prst="rect">
            <a:avLst/>
          </a:prstGeom>
        </p:spPr>
        <p:txBody>
          <a:bodyPr vert="horz" wrap="square" lIns="0" tIns="19050" rIns="0" bIns="0" rtlCol="0">
            <a:spAutoFit/>
          </a:bodyPr>
          <a:lstStyle/>
          <a:p>
            <a:pPr marL="19050">
              <a:lnSpc>
                <a:spcPct val="100000"/>
              </a:lnSpc>
              <a:spcBef>
                <a:spcPts val="150"/>
              </a:spcBef>
            </a:pPr>
            <a:r>
              <a:rPr sz="2700" spc="-15">
                <a:solidFill>
                  <a:srgbClr val="090409"/>
                </a:solidFill>
                <a:latin typeface="Calibri"/>
                <a:cs typeface="Calibri"/>
              </a:rPr>
              <a:t>Assessment</a:t>
            </a:r>
            <a:endParaRPr sz="2700">
              <a:latin typeface="Calibri"/>
              <a:cs typeface="Calibri"/>
            </a:endParaRPr>
          </a:p>
        </p:txBody>
      </p:sp>
      <p:grpSp>
        <p:nvGrpSpPr>
          <p:cNvPr id="11" name="object 11"/>
          <p:cNvGrpSpPr/>
          <p:nvPr/>
        </p:nvGrpSpPr>
        <p:grpSpPr>
          <a:xfrm>
            <a:off x="15469934" y="4821746"/>
            <a:ext cx="2319338" cy="1553528"/>
            <a:chOff x="10313289" y="3214497"/>
            <a:chExt cx="1546225" cy="1035685"/>
          </a:xfrm>
        </p:grpSpPr>
        <p:sp>
          <p:nvSpPr>
            <p:cNvPr id="12" name="object 12"/>
            <p:cNvSpPr/>
            <p:nvPr/>
          </p:nvSpPr>
          <p:spPr>
            <a:xfrm>
              <a:off x="10322814" y="3224022"/>
              <a:ext cx="1527175" cy="1016635"/>
            </a:xfrm>
            <a:custGeom>
              <a:avLst/>
              <a:gdLst/>
              <a:ahLst/>
              <a:cxnLst/>
              <a:rect l="l" t="t" r="r" b="b"/>
              <a:pathLst>
                <a:path w="1527175" h="1016635">
                  <a:moveTo>
                    <a:pt x="1357630" y="0"/>
                  </a:moveTo>
                  <a:lnTo>
                    <a:pt x="169418" y="0"/>
                  </a:lnTo>
                  <a:lnTo>
                    <a:pt x="124368" y="6049"/>
                  </a:lnTo>
                  <a:lnTo>
                    <a:pt x="83895" y="23123"/>
                  </a:lnTo>
                  <a:lnTo>
                    <a:pt x="49609" y="49609"/>
                  </a:lnTo>
                  <a:lnTo>
                    <a:pt x="23123" y="83895"/>
                  </a:lnTo>
                  <a:lnTo>
                    <a:pt x="6049" y="124368"/>
                  </a:lnTo>
                  <a:lnTo>
                    <a:pt x="0" y="169418"/>
                  </a:lnTo>
                  <a:lnTo>
                    <a:pt x="0" y="847090"/>
                  </a:lnTo>
                  <a:lnTo>
                    <a:pt x="6049" y="892139"/>
                  </a:lnTo>
                  <a:lnTo>
                    <a:pt x="23123" y="932612"/>
                  </a:lnTo>
                  <a:lnTo>
                    <a:pt x="49609" y="966898"/>
                  </a:lnTo>
                  <a:lnTo>
                    <a:pt x="83895" y="993384"/>
                  </a:lnTo>
                  <a:lnTo>
                    <a:pt x="124368" y="1010458"/>
                  </a:lnTo>
                  <a:lnTo>
                    <a:pt x="169418" y="1016508"/>
                  </a:lnTo>
                  <a:lnTo>
                    <a:pt x="1357630" y="1016508"/>
                  </a:lnTo>
                  <a:lnTo>
                    <a:pt x="1402679" y="1010458"/>
                  </a:lnTo>
                  <a:lnTo>
                    <a:pt x="1443152" y="993384"/>
                  </a:lnTo>
                  <a:lnTo>
                    <a:pt x="1477438" y="966898"/>
                  </a:lnTo>
                  <a:lnTo>
                    <a:pt x="1503924" y="932612"/>
                  </a:lnTo>
                  <a:lnTo>
                    <a:pt x="1520998" y="892139"/>
                  </a:lnTo>
                  <a:lnTo>
                    <a:pt x="1527048" y="847090"/>
                  </a:lnTo>
                  <a:lnTo>
                    <a:pt x="1527048" y="169418"/>
                  </a:lnTo>
                  <a:lnTo>
                    <a:pt x="1520998" y="124368"/>
                  </a:lnTo>
                  <a:lnTo>
                    <a:pt x="1503924" y="83895"/>
                  </a:lnTo>
                  <a:lnTo>
                    <a:pt x="1477438" y="49609"/>
                  </a:lnTo>
                  <a:lnTo>
                    <a:pt x="1443152" y="23123"/>
                  </a:lnTo>
                  <a:lnTo>
                    <a:pt x="1402679" y="6049"/>
                  </a:lnTo>
                  <a:lnTo>
                    <a:pt x="1357630" y="0"/>
                  </a:lnTo>
                  <a:close/>
                </a:path>
              </a:pathLst>
            </a:custGeom>
            <a:solidFill>
              <a:srgbClr val="CCEAEE"/>
            </a:solidFill>
          </p:spPr>
          <p:txBody>
            <a:bodyPr wrap="square" lIns="0" tIns="0" rIns="0" bIns="0" rtlCol="0"/>
            <a:lstStyle/>
            <a:p>
              <a:endParaRPr/>
            </a:p>
          </p:txBody>
        </p:sp>
        <p:sp>
          <p:nvSpPr>
            <p:cNvPr id="13" name="object 13"/>
            <p:cNvSpPr/>
            <p:nvPr/>
          </p:nvSpPr>
          <p:spPr>
            <a:xfrm>
              <a:off x="10322814" y="3224022"/>
              <a:ext cx="1527175" cy="1016635"/>
            </a:xfrm>
            <a:custGeom>
              <a:avLst/>
              <a:gdLst/>
              <a:ahLst/>
              <a:cxnLst/>
              <a:rect l="l" t="t" r="r" b="b"/>
              <a:pathLst>
                <a:path w="1527175" h="1016635">
                  <a:moveTo>
                    <a:pt x="0" y="169418"/>
                  </a:moveTo>
                  <a:lnTo>
                    <a:pt x="6049" y="124368"/>
                  </a:lnTo>
                  <a:lnTo>
                    <a:pt x="23123" y="83895"/>
                  </a:lnTo>
                  <a:lnTo>
                    <a:pt x="49609" y="49609"/>
                  </a:lnTo>
                  <a:lnTo>
                    <a:pt x="83895" y="23123"/>
                  </a:lnTo>
                  <a:lnTo>
                    <a:pt x="124368" y="6049"/>
                  </a:lnTo>
                  <a:lnTo>
                    <a:pt x="169418" y="0"/>
                  </a:lnTo>
                  <a:lnTo>
                    <a:pt x="1357630" y="0"/>
                  </a:lnTo>
                  <a:lnTo>
                    <a:pt x="1402679" y="6049"/>
                  </a:lnTo>
                  <a:lnTo>
                    <a:pt x="1443152" y="23123"/>
                  </a:lnTo>
                  <a:lnTo>
                    <a:pt x="1477438" y="49609"/>
                  </a:lnTo>
                  <a:lnTo>
                    <a:pt x="1503924" y="83895"/>
                  </a:lnTo>
                  <a:lnTo>
                    <a:pt x="1520998" y="124368"/>
                  </a:lnTo>
                  <a:lnTo>
                    <a:pt x="1527048" y="169418"/>
                  </a:lnTo>
                  <a:lnTo>
                    <a:pt x="1527048" y="847090"/>
                  </a:lnTo>
                  <a:lnTo>
                    <a:pt x="1520998" y="892139"/>
                  </a:lnTo>
                  <a:lnTo>
                    <a:pt x="1503924" y="932612"/>
                  </a:lnTo>
                  <a:lnTo>
                    <a:pt x="1477438" y="966898"/>
                  </a:lnTo>
                  <a:lnTo>
                    <a:pt x="1443152" y="993384"/>
                  </a:lnTo>
                  <a:lnTo>
                    <a:pt x="1402679" y="1010458"/>
                  </a:lnTo>
                  <a:lnTo>
                    <a:pt x="1357630" y="1016508"/>
                  </a:lnTo>
                  <a:lnTo>
                    <a:pt x="169418" y="1016508"/>
                  </a:lnTo>
                  <a:lnTo>
                    <a:pt x="124368" y="1010458"/>
                  </a:lnTo>
                  <a:lnTo>
                    <a:pt x="83895" y="993384"/>
                  </a:lnTo>
                  <a:lnTo>
                    <a:pt x="49609" y="966898"/>
                  </a:lnTo>
                  <a:lnTo>
                    <a:pt x="23123" y="932612"/>
                  </a:lnTo>
                  <a:lnTo>
                    <a:pt x="6049" y="892139"/>
                  </a:lnTo>
                  <a:lnTo>
                    <a:pt x="0" y="847090"/>
                  </a:lnTo>
                  <a:lnTo>
                    <a:pt x="0" y="169418"/>
                  </a:lnTo>
                  <a:close/>
                </a:path>
              </a:pathLst>
            </a:custGeom>
            <a:ln w="19050">
              <a:solidFill>
                <a:srgbClr val="FFFFFF"/>
              </a:solidFill>
            </a:ln>
          </p:spPr>
          <p:txBody>
            <a:bodyPr wrap="square" lIns="0" tIns="0" rIns="0" bIns="0" rtlCol="0"/>
            <a:lstStyle/>
            <a:p>
              <a:endParaRPr/>
            </a:p>
          </p:txBody>
        </p:sp>
      </p:grpSp>
      <p:sp>
        <p:nvSpPr>
          <p:cNvPr id="14" name="object 14"/>
          <p:cNvSpPr txBox="1"/>
          <p:nvPr/>
        </p:nvSpPr>
        <p:spPr>
          <a:xfrm>
            <a:off x="15709963" y="5364481"/>
            <a:ext cx="1839278" cy="427673"/>
          </a:xfrm>
          <a:prstGeom prst="rect">
            <a:avLst/>
          </a:prstGeom>
        </p:spPr>
        <p:txBody>
          <a:bodyPr vert="horz" wrap="square" lIns="0" tIns="20003" rIns="0" bIns="0" rtlCol="0">
            <a:spAutoFit/>
          </a:bodyPr>
          <a:lstStyle/>
          <a:p>
            <a:pPr marL="19050">
              <a:lnSpc>
                <a:spcPct val="100000"/>
              </a:lnSpc>
              <a:spcBef>
                <a:spcPts val="158"/>
              </a:spcBef>
            </a:pPr>
            <a:r>
              <a:rPr sz="2550" spc="-15">
                <a:solidFill>
                  <a:srgbClr val="090409"/>
                </a:solidFill>
                <a:latin typeface="Calibri"/>
                <a:cs typeface="Calibri"/>
              </a:rPr>
              <a:t>Authorisation</a:t>
            </a:r>
            <a:endParaRPr sz="2550">
              <a:latin typeface="Calibri"/>
              <a:cs typeface="Calibri"/>
            </a:endParaRPr>
          </a:p>
        </p:txBody>
      </p:sp>
      <p:sp>
        <p:nvSpPr>
          <p:cNvPr id="15" name="object 15"/>
          <p:cNvSpPr/>
          <p:nvPr/>
        </p:nvSpPr>
        <p:spPr>
          <a:xfrm>
            <a:off x="1660781" y="2993516"/>
            <a:ext cx="2293620" cy="1524953"/>
          </a:xfrm>
          <a:custGeom>
            <a:avLst/>
            <a:gdLst/>
            <a:ahLst/>
            <a:cxnLst/>
            <a:rect l="l" t="t" r="r" b="b"/>
            <a:pathLst>
              <a:path w="1529080" h="1016635">
                <a:moveTo>
                  <a:pt x="1359152" y="0"/>
                </a:moveTo>
                <a:lnTo>
                  <a:pt x="169416" y="0"/>
                </a:lnTo>
                <a:lnTo>
                  <a:pt x="124381" y="6049"/>
                </a:lnTo>
                <a:lnTo>
                  <a:pt x="83911" y="23123"/>
                </a:lnTo>
                <a:lnTo>
                  <a:pt x="49623" y="49609"/>
                </a:lnTo>
                <a:lnTo>
                  <a:pt x="23131" y="83895"/>
                </a:lnTo>
                <a:lnTo>
                  <a:pt x="6052" y="124368"/>
                </a:lnTo>
                <a:lnTo>
                  <a:pt x="0" y="169418"/>
                </a:lnTo>
                <a:lnTo>
                  <a:pt x="0" y="847090"/>
                </a:lnTo>
                <a:lnTo>
                  <a:pt x="6052" y="892139"/>
                </a:lnTo>
                <a:lnTo>
                  <a:pt x="23131" y="932612"/>
                </a:lnTo>
                <a:lnTo>
                  <a:pt x="49623" y="966898"/>
                </a:lnTo>
                <a:lnTo>
                  <a:pt x="83911" y="993384"/>
                </a:lnTo>
                <a:lnTo>
                  <a:pt x="124381" y="1010458"/>
                </a:lnTo>
                <a:lnTo>
                  <a:pt x="169416" y="1016508"/>
                </a:lnTo>
                <a:lnTo>
                  <a:pt x="1359152" y="1016508"/>
                </a:lnTo>
                <a:lnTo>
                  <a:pt x="1404201" y="1010458"/>
                </a:lnTo>
                <a:lnTo>
                  <a:pt x="1444675" y="993384"/>
                </a:lnTo>
                <a:lnTo>
                  <a:pt x="1478961" y="966898"/>
                </a:lnTo>
                <a:lnTo>
                  <a:pt x="1505447" y="932612"/>
                </a:lnTo>
                <a:lnTo>
                  <a:pt x="1522521" y="892139"/>
                </a:lnTo>
                <a:lnTo>
                  <a:pt x="1528570" y="847090"/>
                </a:lnTo>
                <a:lnTo>
                  <a:pt x="1528570" y="169418"/>
                </a:lnTo>
                <a:lnTo>
                  <a:pt x="1522521" y="124368"/>
                </a:lnTo>
                <a:lnTo>
                  <a:pt x="1505447" y="83895"/>
                </a:lnTo>
                <a:lnTo>
                  <a:pt x="1478961" y="49609"/>
                </a:lnTo>
                <a:lnTo>
                  <a:pt x="1444675" y="23123"/>
                </a:lnTo>
                <a:lnTo>
                  <a:pt x="1404201" y="6049"/>
                </a:lnTo>
                <a:lnTo>
                  <a:pt x="1359152" y="0"/>
                </a:lnTo>
                <a:close/>
              </a:path>
            </a:pathLst>
          </a:custGeom>
          <a:solidFill>
            <a:srgbClr val="CCEAEE"/>
          </a:solidFill>
        </p:spPr>
        <p:txBody>
          <a:bodyPr wrap="square" lIns="0" tIns="0" rIns="0" bIns="0" rtlCol="0"/>
          <a:lstStyle/>
          <a:p>
            <a:endParaRPr/>
          </a:p>
        </p:txBody>
      </p:sp>
      <p:grpSp>
        <p:nvGrpSpPr>
          <p:cNvPr id="16" name="object 16"/>
          <p:cNvGrpSpPr/>
          <p:nvPr/>
        </p:nvGrpSpPr>
        <p:grpSpPr>
          <a:xfrm>
            <a:off x="4152518" y="2993516"/>
            <a:ext cx="11149964" cy="3132771"/>
            <a:chOff x="2768345" y="1995677"/>
            <a:chExt cx="7433309" cy="2088514"/>
          </a:xfrm>
        </p:grpSpPr>
        <p:sp>
          <p:nvSpPr>
            <p:cNvPr id="17" name="object 17"/>
            <p:cNvSpPr/>
            <p:nvPr/>
          </p:nvSpPr>
          <p:spPr>
            <a:xfrm>
              <a:off x="9056369" y="3443477"/>
              <a:ext cx="1135380" cy="631190"/>
            </a:xfrm>
            <a:custGeom>
              <a:avLst/>
              <a:gdLst/>
              <a:ahLst/>
              <a:cxnLst/>
              <a:rect l="l" t="t" r="r" b="b"/>
              <a:pathLst>
                <a:path w="1135379" h="631189">
                  <a:moveTo>
                    <a:pt x="819912" y="0"/>
                  </a:moveTo>
                  <a:lnTo>
                    <a:pt x="819912" y="157734"/>
                  </a:lnTo>
                  <a:lnTo>
                    <a:pt x="0" y="157734"/>
                  </a:lnTo>
                  <a:lnTo>
                    <a:pt x="0" y="473202"/>
                  </a:lnTo>
                  <a:lnTo>
                    <a:pt x="819912" y="473202"/>
                  </a:lnTo>
                  <a:lnTo>
                    <a:pt x="819912" y="630936"/>
                  </a:lnTo>
                  <a:lnTo>
                    <a:pt x="1135380" y="315468"/>
                  </a:lnTo>
                  <a:lnTo>
                    <a:pt x="819912" y="0"/>
                  </a:lnTo>
                  <a:close/>
                </a:path>
              </a:pathLst>
            </a:custGeom>
            <a:solidFill>
              <a:srgbClr val="CCEAEE"/>
            </a:solidFill>
          </p:spPr>
          <p:txBody>
            <a:bodyPr wrap="square" lIns="0" tIns="0" rIns="0" bIns="0" rtlCol="0"/>
            <a:lstStyle/>
            <a:p>
              <a:endParaRPr/>
            </a:p>
          </p:txBody>
        </p:sp>
        <p:sp>
          <p:nvSpPr>
            <p:cNvPr id="18" name="object 18"/>
            <p:cNvSpPr/>
            <p:nvPr/>
          </p:nvSpPr>
          <p:spPr>
            <a:xfrm>
              <a:off x="9056369" y="3443477"/>
              <a:ext cx="1135380" cy="631190"/>
            </a:xfrm>
            <a:custGeom>
              <a:avLst/>
              <a:gdLst/>
              <a:ahLst/>
              <a:cxnLst/>
              <a:rect l="l" t="t" r="r" b="b"/>
              <a:pathLst>
                <a:path w="1135379" h="631189">
                  <a:moveTo>
                    <a:pt x="0" y="157734"/>
                  </a:moveTo>
                  <a:lnTo>
                    <a:pt x="819912" y="157734"/>
                  </a:lnTo>
                  <a:lnTo>
                    <a:pt x="819912" y="0"/>
                  </a:lnTo>
                  <a:lnTo>
                    <a:pt x="1135380" y="315468"/>
                  </a:lnTo>
                  <a:lnTo>
                    <a:pt x="819912" y="630936"/>
                  </a:lnTo>
                  <a:lnTo>
                    <a:pt x="819912" y="473202"/>
                  </a:lnTo>
                  <a:lnTo>
                    <a:pt x="0" y="473202"/>
                  </a:lnTo>
                  <a:lnTo>
                    <a:pt x="0" y="157734"/>
                  </a:lnTo>
                  <a:close/>
                </a:path>
              </a:pathLst>
            </a:custGeom>
            <a:ln w="19050">
              <a:solidFill>
                <a:srgbClr val="FFFFFF"/>
              </a:solidFill>
            </a:ln>
          </p:spPr>
          <p:txBody>
            <a:bodyPr wrap="square" lIns="0" tIns="0" rIns="0" bIns="0" rtlCol="0"/>
            <a:lstStyle/>
            <a:p>
              <a:endParaRPr/>
            </a:p>
          </p:txBody>
        </p:sp>
        <p:sp>
          <p:nvSpPr>
            <p:cNvPr id="19" name="object 19"/>
            <p:cNvSpPr/>
            <p:nvPr/>
          </p:nvSpPr>
          <p:spPr>
            <a:xfrm>
              <a:off x="2768345" y="1995677"/>
              <a:ext cx="1529080" cy="1016635"/>
            </a:xfrm>
            <a:custGeom>
              <a:avLst/>
              <a:gdLst/>
              <a:ahLst/>
              <a:cxnLst/>
              <a:rect l="l" t="t" r="r" b="b"/>
              <a:pathLst>
                <a:path w="1529079" h="1016635">
                  <a:moveTo>
                    <a:pt x="1359154" y="0"/>
                  </a:moveTo>
                  <a:lnTo>
                    <a:pt x="169418" y="0"/>
                  </a:lnTo>
                  <a:lnTo>
                    <a:pt x="124368" y="6049"/>
                  </a:lnTo>
                  <a:lnTo>
                    <a:pt x="83895" y="23123"/>
                  </a:lnTo>
                  <a:lnTo>
                    <a:pt x="49609" y="49609"/>
                  </a:lnTo>
                  <a:lnTo>
                    <a:pt x="23123" y="83895"/>
                  </a:lnTo>
                  <a:lnTo>
                    <a:pt x="6049" y="124368"/>
                  </a:lnTo>
                  <a:lnTo>
                    <a:pt x="0" y="169418"/>
                  </a:lnTo>
                  <a:lnTo>
                    <a:pt x="0" y="847090"/>
                  </a:lnTo>
                  <a:lnTo>
                    <a:pt x="6049" y="892139"/>
                  </a:lnTo>
                  <a:lnTo>
                    <a:pt x="23123" y="932612"/>
                  </a:lnTo>
                  <a:lnTo>
                    <a:pt x="49609" y="966898"/>
                  </a:lnTo>
                  <a:lnTo>
                    <a:pt x="83895" y="993384"/>
                  </a:lnTo>
                  <a:lnTo>
                    <a:pt x="124368" y="1010458"/>
                  </a:lnTo>
                  <a:lnTo>
                    <a:pt x="169418" y="1016508"/>
                  </a:lnTo>
                  <a:lnTo>
                    <a:pt x="1359154" y="1016508"/>
                  </a:lnTo>
                  <a:lnTo>
                    <a:pt x="1404203" y="1010458"/>
                  </a:lnTo>
                  <a:lnTo>
                    <a:pt x="1444676" y="993384"/>
                  </a:lnTo>
                  <a:lnTo>
                    <a:pt x="1478962" y="966898"/>
                  </a:lnTo>
                  <a:lnTo>
                    <a:pt x="1505448" y="932612"/>
                  </a:lnTo>
                  <a:lnTo>
                    <a:pt x="1522522" y="892139"/>
                  </a:lnTo>
                  <a:lnTo>
                    <a:pt x="1528572" y="847090"/>
                  </a:lnTo>
                  <a:lnTo>
                    <a:pt x="1528572" y="169418"/>
                  </a:lnTo>
                  <a:lnTo>
                    <a:pt x="1522522" y="124368"/>
                  </a:lnTo>
                  <a:lnTo>
                    <a:pt x="1505448" y="83895"/>
                  </a:lnTo>
                  <a:lnTo>
                    <a:pt x="1478962" y="49609"/>
                  </a:lnTo>
                  <a:lnTo>
                    <a:pt x="1444676" y="23123"/>
                  </a:lnTo>
                  <a:lnTo>
                    <a:pt x="1404203" y="6049"/>
                  </a:lnTo>
                  <a:lnTo>
                    <a:pt x="1359154" y="0"/>
                  </a:lnTo>
                  <a:close/>
                </a:path>
              </a:pathLst>
            </a:custGeom>
            <a:solidFill>
              <a:srgbClr val="CCEAEE"/>
            </a:solidFill>
          </p:spPr>
          <p:txBody>
            <a:bodyPr wrap="square" lIns="0" tIns="0" rIns="0" bIns="0" rtlCol="0"/>
            <a:lstStyle/>
            <a:p>
              <a:endParaRPr/>
            </a:p>
          </p:txBody>
        </p:sp>
      </p:grpSp>
      <p:sp>
        <p:nvSpPr>
          <p:cNvPr id="20" name="object 20"/>
          <p:cNvSpPr txBox="1"/>
          <p:nvPr/>
        </p:nvSpPr>
        <p:spPr>
          <a:xfrm>
            <a:off x="2017775" y="3095433"/>
            <a:ext cx="1577340" cy="1273491"/>
          </a:xfrm>
          <a:prstGeom prst="rect">
            <a:avLst/>
          </a:prstGeom>
        </p:spPr>
        <p:txBody>
          <a:bodyPr vert="horz" wrap="square" lIns="0" tIns="19050" rIns="0" bIns="0" rtlCol="0">
            <a:spAutoFit/>
          </a:bodyPr>
          <a:lstStyle/>
          <a:p>
            <a:pPr marL="18098" marR="7620" algn="ctr">
              <a:lnSpc>
                <a:spcPct val="100000"/>
              </a:lnSpc>
              <a:spcBef>
                <a:spcPts val="150"/>
              </a:spcBef>
            </a:pPr>
            <a:r>
              <a:rPr sz="2700" spc="-15">
                <a:solidFill>
                  <a:srgbClr val="090409"/>
                </a:solidFill>
                <a:latin typeface="Calibri"/>
                <a:cs typeface="Calibri"/>
              </a:rPr>
              <a:t>Authorised</a:t>
            </a:r>
            <a:r>
              <a:rPr sz="2700" spc="-15">
                <a:solidFill>
                  <a:srgbClr val="090409"/>
                </a:solidFill>
                <a:latin typeface="Times New Roman"/>
                <a:cs typeface="Times New Roman"/>
              </a:rPr>
              <a:t> </a:t>
            </a:r>
            <a:r>
              <a:rPr sz="2700">
                <a:solidFill>
                  <a:srgbClr val="090409"/>
                </a:solidFill>
                <a:latin typeface="Calibri"/>
                <a:cs typeface="Calibri"/>
              </a:rPr>
              <a:t>in</a:t>
            </a:r>
            <a:r>
              <a:rPr sz="2700" spc="-68">
                <a:solidFill>
                  <a:srgbClr val="090409"/>
                </a:solidFill>
                <a:latin typeface="Times New Roman"/>
                <a:cs typeface="Times New Roman"/>
              </a:rPr>
              <a:t> </a:t>
            </a:r>
            <a:r>
              <a:rPr sz="2700">
                <a:solidFill>
                  <a:srgbClr val="090409"/>
                </a:solidFill>
                <a:latin typeface="Calibri"/>
                <a:cs typeface="Calibri"/>
              </a:rPr>
              <a:t>all</a:t>
            </a:r>
            <a:r>
              <a:rPr sz="2700" spc="-68">
                <a:solidFill>
                  <a:srgbClr val="090409"/>
                </a:solidFill>
                <a:latin typeface="Times New Roman"/>
                <a:cs typeface="Times New Roman"/>
              </a:rPr>
              <a:t> </a:t>
            </a:r>
            <a:r>
              <a:rPr sz="2700" spc="-30">
                <a:solidFill>
                  <a:srgbClr val="090409"/>
                </a:solidFill>
                <a:latin typeface="Calibri"/>
                <a:cs typeface="Calibri"/>
              </a:rPr>
              <a:t>four</a:t>
            </a:r>
            <a:r>
              <a:rPr sz="2700" spc="-30">
                <a:solidFill>
                  <a:srgbClr val="090409"/>
                </a:solidFill>
                <a:latin typeface="Times New Roman"/>
                <a:cs typeface="Times New Roman"/>
              </a:rPr>
              <a:t> </a:t>
            </a:r>
            <a:r>
              <a:rPr sz="2700" spc="-15">
                <a:solidFill>
                  <a:srgbClr val="090409"/>
                </a:solidFill>
                <a:latin typeface="Calibri"/>
                <a:cs typeface="Calibri"/>
              </a:rPr>
              <a:t>vaccines</a:t>
            </a:r>
            <a:endParaRPr sz="2700">
              <a:latin typeface="Calibri"/>
              <a:cs typeface="Calibri"/>
            </a:endParaRPr>
          </a:p>
        </p:txBody>
      </p:sp>
      <p:sp>
        <p:nvSpPr>
          <p:cNvPr id="21" name="object 21"/>
          <p:cNvSpPr txBox="1"/>
          <p:nvPr/>
        </p:nvSpPr>
        <p:spPr>
          <a:xfrm>
            <a:off x="4369115" y="3301175"/>
            <a:ext cx="1859280" cy="862013"/>
          </a:xfrm>
          <a:prstGeom prst="rect">
            <a:avLst/>
          </a:prstGeom>
        </p:spPr>
        <p:txBody>
          <a:bodyPr vert="horz" wrap="square" lIns="0" tIns="19050" rIns="0" bIns="0" rtlCol="0">
            <a:spAutoFit/>
          </a:bodyPr>
          <a:lstStyle/>
          <a:p>
            <a:pPr marL="19050" marR="7620" indent="237173">
              <a:lnSpc>
                <a:spcPct val="100000"/>
              </a:lnSpc>
              <a:spcBef>
                <a:spcPts val="150"/>
              </a:spcBef>
            </a:pPr>
            <a:r>
              <a:rPr sz="2700" spc="-15">
                <a:solidFill>
                  <a:srgbClr val="090409"/>
                </a:solidFill>
                <a:latin typeface="Calibri"/>
                <a:cs typeface="Calibri"/>
              </a:rPr>
              <a:t>Complete</a:t>
            </a:r>
            <a:r>
              <a:rPr sz="2700" spc="-15">
                <a:solidFill>
                  <a:srgbClr val="090409"/>
                </a:solidFill>
                <a:latin typeface="Times New Roman"/>
                <a:cs typeface="Times New Roman"/>
              </a:rPr>
              <a:t> </a:t>
            </a:r>
            <a:r>
              <a:rPr sz="2700">
                <a:solidFill>
                  <a:srgbClr val="090409"/>
                </a:solidFill>
                <a:latin typeface="Calibri"/>
                <a:cs typeface="Calibri"/>
              </a:rPr>
              <a:t>core</a:t>
            </a:r>
            <a:r>
              <a:rPr sz="2700" spc="-127">
                <a:solidFill>
                  <a:srgbClr val="090409"/>
                </a:solidFill>
                <a:latin typeface="Times New Roman"/>
                <a:cs typeface="Times New Roman"/>
              </a:rPr>
              <a:t> </a:t>
            </a:r>
            <a:r>
              <a:rPr sz="2700" spc="-15">
                <a:solidFill>
                  <a:srgbClr val="090409"/>
                </a:solidFill>
                <a:latin typeface="Calibri"/>
                <a:cs typeface="Calibri"/>
              </a:rPr>
              <a:t>learning</a:t>
            </a:r>
            <a:endParaRPr sz="2700">
              <a:latin typeface="Calibri"/>
              <a:cs typeface="Calibri"/>
            </a:endParaRPr>
          </a:p>
        </p:txBody>
      </p:sp>
      <p:sp>
        <p:nvSpPr>
          <p:cNvPr id="22" name="object 22"/>
          <p:cNvSpPr txBox="1"/>
          <p:nvPr/>
        </p:nvSpPr>
        <p:spPr>
          <a:xfrm>
            <a:off x="2006344" y="2354773"/>
            <a:ext cx="3892868" cy="343364"/>
          </a:xfrm>
          <a:prstGeom prst="rect">
            <a:avLst/>
          </a:prstGeom>
        </p:spPr>
        <p:txBody>
          <a:bodyPr vert="horz" wrap="square" lIns="0" tIns="20003" rIns="0" bIns="0" rtlCol="0">
            <a:spAutoFit/>
          </a:bodyPr>
          <a:lstStyle/>
          <a:p>
            <a:pPr marL="19050">
              <a:lnSpc>
                <a:spcPct val="100000"/>
              </a:lnSpc>
              <a:spcBef>
                <a:spcPts val="158"/>
              </a:spcBef>
            </a:pPr>
            <a:r>
              <a:rPr sz="2100">
                <a:solidFill>
                  <a:srgbClr val="090409"/>
                </a:solidFill>
                <a:latin typeface="Calibri"/>
                <a:cs typeface="Calibri"/>
              </a:rPr>
              <a:t>Entry</a:t>
            </a:r>
            <a:r>
              <a:rPr sz="2100" spc="-83">
                <a:solidFill>
                  <a:srgbClr val="090409"/>
                </a:solidFill>
                <a:latin typeface="Times New Roman"/>
                <a:cs typeface="Times New Roman"/>
              </a:rPr>
              <a:t> </a:t>
            </a:r>
            <a:r>
              <a:rPr sz="2100" spc="-15">
                <a:solidFill>
                  <a:srgbClr val="090409"/>
                </a:solidFill>
                <a:latin typeface="Calibri"/>
                <a:cs typeface="Calibri"/>
              </a:rPr>
              <a:t>requirements</a:t>
            </a:r>
            <a:r>
              <a:rPr sz="2100" spc="-45">
                <a:solidFill>
                  <a:srgbClr val="090409"/>
                </a:solidFill>
                <a:latin typeface="Times New Roman"/>
                <a:cs typeface="Times New Roman"/>
              </a:rPr>
              <a:t> </a:t>
            </a:r>
            <a:r>
              <a:rPr sz="2100">
                <a:solidFill>
                  <a:srgbClr val="090409"/>
                </a:solidFill>
                <a:latin typeface="Calibri"/>
                <a:cs typeface="Calibri"/>
              </a:rPr>
              <a:t>to</a:t>
            </a:r>
            <a:r>
              <a:rPr sz="2100" spc="-68">
                <a:solidFill>
                  <a:srgbClr val="090409"/>
                </a:solidFill>
                <a:latin typeface="Times New Roman"/>
                <a:cs typeface="Times New Roman"/>
              </a:rPr>
              <a:t> </a:t>
            </a:r>
            <a:r>
              <a:rPr sz="2100">
                <a:solidFill>
                  <a:srgbClr val="090409"/>
                </a:solidFill>
                <a:latin typeface="Calibri"/>
                <a:cs typeface="Calibri"/>
              </a:rPr>
              <a:t>VHW</a:t>
            </a:r>
            <a:r>
              <a:rPr sz="2100" spc="-68">
                <a:solidFill>
                  <a:srgbClr val="090409"/>
                </a:solidFill>
                <a:latin typeface="Times New Roman"/>
                <a:cs typeface="Times New Roman"/>
              </a:rPr>
              <a:t> </a:t>
            </a:r>
            <a:r>
              <a:rPr sz="2100">
                <a:solidFill>
                  <a:srgbClr val="090409"/>
                </a:solidFill>
                <a:latin typeface="Calibri"/>
                <a:cs typeface="Calibri"/>
              </a:rPr>
              <a:t>Stage</a:t>
            </a:r>
            <a:r>
              <a:rPr sz="2100" spc="-75">
                <a:solidFill>
                  <a:srgbClr val="090409"/>
                </a:solidFill>
                <a:latin typeface="Times New Roman"/>
                <a:cs typeface="Times New Roman"/>
              </a:rPr>
              <a:t> </a:t>
            </a:r>
            <a:r>
              <a:rPr sz="2100" spc="-75">
                <a:solidFill>
                  <a:srgbClr val="090409"/>
                </a:solidFill>
                <a:latin typeface="Calibri"/>
                <a:cs typeface="Calibri"/>
              </a:rPr>
              <a:t>2</a:t>
            </a:r>
            <a:endParaRPr sz="2100">
              <a:latin typeface="Calibri"/>
              <a:cs typeface="Calibri"/>
            </a:endParaRPr>
          </a:p>
        </p:txBody>
      </p:sp>
      <p:sp>
        <p:nvSpPr>
          <p:cNvPr id="23" name="object 23"/>
          <p:cNvSpPr/>
          <p:nvPr/>
        </p:nvSpPr>
        <p:spPr>
          <a:xfrm>
            <a:off x="1660781" y="4836034"/>
            <a:ext cx="2293620" cy="1524953"/>
          </a:xfrm>
          <a:custGeom>
            <a:avLst/>
            <a:gdLst/>
            <a:ahLst/>
            <a:cxnLst/>
            <a:rect l="l" t="t" r="r" b="b"/>
            <a:pathLst>
              <a:path w="1529080" h="1016635">
                <a:moveTo>
                  <a:pt x="1359152" y="0"/>
                </a:moveTo>
                <a:lnTo>
                  <a:pt x="169416" y="0"/>
                </a:lnTo>
                <a:lnTo>
                  <a:pt x="124381" y="6049"/>
                </a:lnTo>
                <a:lnTo>
                  <a:pt x="83911" y="23123"/>
                </a:lnTo>
                <a:lnTo>
                  <a:pt x="49623" y="49609"/>
                </a:lnTo>
                <a:lnTo>
                  <a:pt x="23131" y="83895"/>
                </a:lnTo>
                <a:lnTo>
                  <a:pt x="6052" y="124368"/>
                </a:lnTo>
                <a:lnTo>
                  <a:pt x="0" y="169418"/>
                </a:lnTo>
                <a:lnTo>
                  <a:pt x="0" y="847090"/>
                </a:lnTo>
                <a:lnTo>
                  <a:pt x="6052" y="892139"/>
                </a:lnTo>
                <a:lnTo>
                  <a:pt x="23131" y="932612"/>
                </a:lnTo>
                <a:lnTo>
                  <a:pt x="49623" y="966898"/>
                </a:lnTo>
                <a:lnTo>
                  <a:pt x="83911" y="993384"/>
                </a:lnTo>
                <a:lnTo>
                  <a:pt x="124381" y="1010458"/>
                </a:lnTo>
                <a:lnTo>
                  <a:pt x="169416" y="1016508"/>
                </a:lnTo>
                <a:lnTo>
                  <a:pt x="1359152" y="1016508"/>
                </a:lnTo>
                <a:lnTo>
                  <a:pt x="1404201" y="1010458"/>
                </a:lnTo>
                <a:lnTo>
                  <a:pt x="1444675" y="993384"/>
                </a:lnTo>
                <a:lnTo>
                  <a:pt x="1478961" y="966898"/>
                </a:lnTo>
                <a:lnTo>
                  <a:pt x="1505447" y="932612"/>
                </a:lnTo>
                <a:lnTo>
                  <a:pt x="1522521" y="892139"/>
                </a:lnTo>
                <a:lnTo>
                  <a:pt x="1528570" y="847090"/>
                </a:lnTo>
                <a:lnTo>
                  <a:pt x="1528570" y="169418"/>
                </a:lnTo>
                <a:lnTo>
                  <a:pt x="1522521" y="124368"/>
                </a:lnTo>
                <a:lnTo>
                  <a:pt x="1505447" y="83895"/>
                </a:lnTo>
                <a:lnTo>
                  <a:pt x="1478961" y="49609"/>
                </a:lnTo>
                <a:lnTo>
                  <a:pt x="1444675" y="23123"/>
                </a:lnTo>
                <a:lnTo>
                  <a:pt x="1404201" y="6049"/>
                </a:lnTo>
                <a:lnTo>
                  <a:pt x="1359152" y="0"/>
                </a:lnTo>
                <a:close/>
              </a:path>
            </a:pathLst>
          </a:custGeom>
          <a:solidFill>
            <a:srgbClr val="CCEAEE"/>
          </a:solidFill>
        </p:spPr>
        <p:txBody>
          <a:bodyPr wrap="square" lIns="0" tIns="0" rIns="0" bIns="0" rtlCol="0"/>
          <a:lstStyle/>
          <a:p>
            <a:endParaRPr/>
          </a:p>
        </p:txBody>
      </p:sp>
      <p:sp>
        <p:nvSpPr>
          <p:cNvPr id="24" name="object 24"/>
          <p:cNvSpPr txBox="1"/>
          <p:nvPr/>
        </p:nvSpPr>
        <p:spPr>
          <a:xfrm>
            <a:off x="1914905" y="5017007"/>
            <a:ext cx="1781175" cy="1135380"/>
          </a:xfrm>
          <a:prstGeom prst="rect">
            <a:avLst/>
          </a:prstGeom>
        </p:spPr>
        <p:txBody>
          <a:bodyPr vert="horz" wrap="square" lIns="0" tIns="19050" rIns="0" bIns="0" rtlCol="0">
            <a:spAutoFit/>
          </a:bodyPr>
          <a:lstStyle/>
          <a:p>
            <a:pPr marL="19050" marR="7620" algn="ctr">
              <a:lnSpc>
                <a:spcPct val="100000"/>
              </a:lnSpc>
              <a:spcBef>
                <a:spcPts val="150"/>
              </a:spcBef>
            </a:pPr>
            <a:r>
              <a:rPr sz="1800">
                <a:solidFill>
                  <a:srgbClr val="090409"/>
                </a:solidFill>
                <a:latin typeface="Calibri"/>
                <a:cs typeface="Calibri"/>
              </a:rPr>
              <a:t>Administer</a:t>
            </a:r>
            <a:r>
              <a:rPr sz="1800" spc="-98">
                <a:solidFill>
                  <a:srgbClr val="090409"/>
                </a:solidFill>
                <a:latin typeface="Times New Roman"/>
                <a:cs typeface="Times New Roman"/>
              </a:rPr>
              <a:t> </a:t>
            </a:r>
            <a:r>
              <a:rPr sz="1800">
                <a:solidFill>
                  <a:srgbClr val="090409"/>
                </a:solidFill>
                <a:latin typeface="Calibri"/>
                <a:cs typeface="Calibri"/>
              </a:rPr>
              <a:t>at</a:t>
            </a:r>
            <a:r>
              <a:rPr sz="1800" spc="-75">
                <a:solidFill>
                  <a:srgbClr val="090409"/>
                </a:solidFill>
                <a:latin typeface="Times New Roman"/>
                <a:cs typeface="Times New Roman"/>
              </a:rPr>
              <a:t> </a:t>
            </a:r>
            <a:r>
              <a:rPr sz="1800" spc="-30">
                <a:solidFill>
                  <a:srgbClr val="090409"/>
                </a:solidFill>
                <a:latin typeface="Calibri"/>
                <a:cs typeface="Calibri"/>
              </a:rPr>
              <a:t>least</a:t>
            </a:r>
            <a:r>
              <a:rPr sz="1800" spc="-30">
                <a:solidFill>
                  <a:srgbClr val="090409"/>
                </a:solidFill>
                <a:latin typeface="Times New Roman"/>
                <a:cs typeface="Times New Roman"/>
              </a:rPr>
              <a:t> </a:t>
            </a:r>
            <a:r>
              <a:rPr sz="1800">
                <a:solidFill>
                  <a:srgbClr val="090409"/>
                </a:solidFill>
                <a:latin typeface="Calibri"/>
                <a:cs typeface="Calibri"/>
              </a:rPr>
              <a:t>25</a:t>
            </a:r>
            <a:r>
              <a:rPr sz="1800" spc="-30">
                <a:solidFill>
                  <a:srgbClr val="090409"/>
                </a:solidFill>
                <a:latin typeface="Times New Roman"/>
                <a:cs typeface="Times New Roman"/>
              </a:rPr>
              <a:t> </a:t>
            </a:r>
            <a:r>
              <a:rPr sz="1800" spc="-15">
                <a:solidFill>
                  <a:srgbClr val="090409"/>
                </a:solidFill>
                <a:latin typeface="Calibri"/>
                <a:cs typeface="Calibri"/>
              </a:rPr>
              <a:t>vaccinations</a:t>
            </a:r>
            <a:r>
              <a:rPr sz="1800" spc="-15">
                <a:solidFill>
                  <a:srgbClr val="090409"/>
                </a:solidFill>
                <a:latin typeface="Times New Roman"/>
                <a:cs typeface="Times New Roman"/>
              </a:rPr>
              <a:t> </a:t>
            </a:r>
            <a:r>
              <a:rPr sz="1800">
                <a:solidFill>
                  <a:srgbClr val="090409"/>
                </a:solidFill>
                <a:latin typeface="Calibri"/>
                <a:cs typeface="Calibri"/>
              </a:rPr>
              <a:t>over</a:t>
            </a:r>
            <a:r>
              <a:rPr sz="1800" spc="-98">
                <a:solidFill>
                  <a:srgbClr val="090409"/>
                </a:solidFill>
                <a:latin typeface="Times New Roman"/>
                <a:cs typeface="Times New Roman"/>
              </a:rPr>
              <a:t> </a:t>
            </a:r>
            <a:r>
              <a:rPr sz="1800">
                <a:solidFill>
                  <a:srgbClr val="090409"/>
                </a:solidFill>
                <a:latin typeface="Calibri"/>
                <a:cs typeface="Calibri"/>
              </a:rPr>
              <a:t>at</a:t>
            </a:r>
            <a:r>
              <a:rPr sz="1800" spc="-75">
                <a:solidFill>
                  <a:srgbClr val="090409"/>
                </a:solidFill>
                <a:latin typeface="Times New Roman"/>
                <a:cs typeface="Times New Roman"/>
              </a:rPr>
              <a:t> </a:t>
            </a:r>
            <a:r>
              <a:rPr sz="1800">
                <a:solidFill>
                  <a:srgbClr val="090409"/>
                </a:solidFill>
                <a:latin typeface="Calibri"/>
                <a:cs typeface="Calibri"/>
              </a:rPr>
              <a:t>least</a:t>
            </a:r>
            <a:r>
              <a:rPr sz="1800" spc="-60">
                <a:solidFill>
                  <a:srgbClr val="090409"/>
                </a:solidFill>
                <a:latin typeface="Times New Roman"/>
                <a:cs typeface="Times New Roman"/>
              </a:rPr>
              <a:t> </a:t>
            </a:r>
            <a:r>
              <a:rPr sz="1800" spc="-75">
                <a:solidFill>
                  <a:srgbClr val="090409"/>
                </a:solidFill>
                <a:latin typeface="Calibri"/>
                <a:cs typeface="Calibri"/>
              </a:rPr>
              <a:t>8</a:t>
            </a:r>
            <a:r>
              <a:rPr sz="1800" spc="-75">
                <a:solidFill>
                  <a:srgbClr val="090409"/>
                </a:solidFill>
                <a:latin typeface="Times New Roman"/>
                <a:cs typeface="Times New Roman"/>
              </a:rPr>
              <a:t> </a:t>
            </a:r>
            <a:r>
              <a:rPr sz="1800" spc="-15">
                <a:solidFill>
                  <a:srgbClr val="090409"/>
                </a:solidFill>
                <a:latin typeface="Calibri"/>
                <a:cs typeface="Calibri"/>
              </a:rPr>
              <a:t>weeks</a:t>
            </a:r>
            <a:endParaRPr sz="1800">
              <a:latin typeface="Calibri"/>
              <a:cs typeface="Calibri"/>
            </a:endParaRPr>
          </a:p>
        </p:txBody>
      </p:sp>
      <p:sp>
        <p:nvSpPr>
          <p:cNvPr id="25" name="object 25"/>
          <p:cNvSpPr/>
          <p:nvPr/>
        </p:nvSpPr>
        <p:spPr>
          <a:xfrm>
            <a:off x="4191381" y="4836034"/>
            <a:ext cx="2293620" cy="1524953"/>
          </a:xfrm>
          <a:custGeom>
            <a:avLst/>
            <a:gdLst/>
            <a:ahLst/>
            <a:cxnLst/>
            <a:rect l="l" t="t" r="r" b="b"/>
            <a:pathLst>
              <a:path w="1529079" h="1016635">
                <a:moveTo>
                  <a:pt x="1359154" y="0"/>
                </a:moveTo>
                <a:lnTo>
                  <a:pt x="169418" y="0"/>
                </a:lnTo>
                <a:lnTo>
                  <a:pt x="124368" y="6049"/>
                </a:lnTo>
                <a:lnTo>
                  <a:pt x="83895" y="23123"/>
                </a:lnTo>
                <a:lnTo>
                  <a:pt x="49609" y="49609"/>
                </a:lnTo>
                <a:lnTo>
                  <a:pt x="23123" y="83895"/>
                </a:lnTo>
                <a:lnTo>
                  <a:pt x="6049" y="124368"/>
                </a:lnTo>
                <a:lnTo>
                  <a:pt x="0" y="169418"/>
                </a:lnTo>
                <a:lnTo>
                  <a:pt x="0" y="847090"/>
                </a:lnTo>
                <a:lnTo>
                  <a:pt x="6049" y="892139"/>
                </a:lnTo>
                <a:lnTo>
                  <a:pt x="23123" y="932612"/>
                </a:lnTo>
                <a:lnTo>
                  <a:pt x="49609" y="966898"/>
                </a:lnTo>
                <a:lnTo>
                  <a:pt x="83895" y="993384"/>
                </a:lnTo>
                <a:lnTo>
                  <a:pt x="124368" y="1010458"/>
                </a:lnTo>
                <a:lnTo>
                  <a:pt x="169418" y="1016508"/>
                </a:lnTo>
                <a:lnTo>
                  <a:pt x="1359154" y="1016508"/>
                </a:lnTo>
                <a:lnTo>
                  <a:pt x="1404203" y="1010458"/>
                </a:lnTo>
                <a:lnTo>
                  <a:pt x="1444676" y="993384"/>
                </a:lnTo>
                <a:lnTo>
                  <a:pt x="1478962" y="966898"/>
                </a:lnTo>
                <a:lnTo>
                  <a:pt x="1505448" y="932612"/>
                </a:lnTo>
                <a:lnTo>
                  <a:pt x="1522522" y="892139"/>
                </a:lnTo>
                <a:lnTo>
                  <a:pt x="1528572" y="847090"/>
                </a:lnTo>
                <a:lnTo>
                  <a:pt x="1528572" y="169418"/>
                </a:lnTo>
                <a:lnTo>
                  <a:pt x="1522522" y="124368"/>
                </a:lnTo>
                <a:lnTo>
                  <a:pt x="1505448" y="83895"/>
                </a:lnTo>
                <a:lnTo>
                  <a:pt x="1478962" y="49609"/>
                </a:lnTo>
                <a:lnTo>
                  <a:pt x="1444676" y="23123"/>
                </a:lnTo>
                <a:lnTo>
                  <a:pt x="1404203" y="6049"/>
                </a:lnTo>
                <a:lnTo>
                  <a:pt x="1359154" y="0"/>
                </a:lnTo>
                <a:close/>
              </a:path>
            </a:pathLst>
          </a:custGeom>
          <a:solidFill>
            <a:srgbClr val="CCEAEE"/>
          </a:solidFill>
        </p:spPr>
        <p:txBody>
          <a:bodyPr wrap="square" lIns="0" tIns="0" rIns="0" bIns="0" rtlCol="0"/>
          <a:lstStyle/>
          <a:p>
            <a:endParaRPr/>
          </a:p>
        </p:txBody>
      </p:sp>
      <p:sp>
        <p:nvSpPr>
          <p:cNvPr id="26" name="object 26"/>
          <p:cNvSpPr txBox="1"/>
          <p:nvPr/>
        </p:nvSpPr>
        <p:spPr>
          <a:xfrm>
            <a:off x="4439600" y="5012435"/>
            <a:ext cx="1794510" cy="1135380"/>
          </a:xfrm>
          <a:prstGeom prst="rect">
            <a:avLst/>
          </a:prstGeom>
        </p:spPr>
        <p:txBody>
          <a:bodyPr vert="horz" wrap="square" lIns="0" tIns="18098" rIns="0" bIns="0" rtlCol="0">
            <a:spAutoFit/>
          </a:bodyPr>
          <a:lstStyle/>
          <a:p>
            <a:pPr marL="19050" marR="7620" indent="2858" algn="ctr">
              <a:lnSpc>
                <a:spcPct val="100000"/>
              </a:lnSpc>
              <a:spcBef>
                <a:spcPts val="143"/>
              </a:spcBef>
            </a:pPr>
            <a:r>
              <a:rPr sz="2400" spc="-15">
                <a:solidFill>
                  <a:srgbClr val="090409"/>
                </a:solidFill>
                <a:latin typeface="Calibri"/>
                <a:cs typeface="Calibri"/>
              </a:rPr>
              <a:t>Employer</a:t>
            </a:r>
            <a:r>
              <a:rPr sz="2400" spc="-15">
                <a:solidFill>
                  <a:srgbClr val="090409"/>
                </a:solidFill>
                <a:latin typeface="Times New Roman"/>
                <a:cs typeface="Times New Roman"/>
              </a:rPr>
              <a:t> </a:t>
            </a:r>
            <a:r>
              <a:rPr sz="2400" spc="-15">
                <a:solidFill>
                  <a:srgbClr val="090409"/>
                </a:solidFill>
                <a:latin typeface="Calibri"/>
                <a:cs typeface="Calibri"/>
              </a:rPr>
              <a:t>registers</a:t>
            </a:r>
            <a:r>
              <a:rPr sz="2400" spc="-135">
                <a:solidFill>
                  <a:srgbClr val="090409"/>
                </a:solidFill>
                <a:latin typeface="Times New Roman"/>
                <a:cs typeface="Times New Roman"/>
              </a:rPr>
              <a:t> </a:t>
            </a:r>
            <a:r>
              <a:rPr sz="2400" spc="-38">
                <a:solidFill>
                  <a:srgbClr val="090409"/>
                </a:solidFill>
                <a:latin typeface="Calibri"/>
                <a:cs typeface="Calibri"/>
              </a:rPr>
              <a:t>VHW</a:t>
            </a:r>
            <a:r>
              <a:rPr sz="2400" spc="-38">
                <a:solidFill>
                  <a:srgbClr val="090409"/>
                </a:solidFill>
                <a:latin typeface="Times New Roman"/>
                <a:cs typeface="Times New Roman"/>
              </a:rPr>
              <a:t> </a:t>
            </a:r>
            <a:r>
              <a:rPr sz="2400">
                <a:solidFill>
                  <a:srgbClr val="090409"/>
                </a:solidFill>
                <a:latin typeface="Calibri"/>
                <a:cs typeface="Calibri"/>
              </a:rPr>
              <a:t>for</a:t>
            </a:r>
            <a:r>
              <a:rPr sz="2400" spc="-98">
                <a:solidFill>
                  <a:srgbClr val="090409"/>
                </a:solidFill>
                <a:latin typeface="Times New Roman"/>
                <a:cs typeface="Times New Roman"/>
              </a:rPr>
              <a:t> </a:t>
            </a:r>
            <a:r>
              <a:rPr sz="2400" spc="-15">
                <a:solidFill>
                  <a:srgbClr val="090409"/>
                </a:solidFill>
                <a:latin typeface="Calibri"/>
                <a:cs typeface="Calibri"/>
              </a:rPr>
              <a:t>Stage</a:t>
            </a:r>
            <a:r>
              <a:rPr sz="2400" spc="-120">
                <a:solidFill>
                  <a:srgbClr val="090409"/>
                </a:solidFill>
                <a:latin typeface="Times New Roman"/>
                <a:cs typeface="Times New Roman"/>
              </a:rPr>
              <a:t> </a:t>
            </a:r>
            <a:r>
              <a:rPr sz="2400" spc="-75">
                <a:solidFill>
                  <a:srgbClr val="090409"/>
                </a:solidFill>
                <a:latin typeface="Calibri"/>
                <a:cs typeface="Calibri"/>
              </a:rPr>
              <a:t>2</a:t>
            </a:r>
            <a:endParaRPr sz="2400">
              <a:latin typeface="Calibri"/>
              <a:cs typeface="Calibri"/>
            </a:endParaRPr>
          </a:p>
        </p:txBody>
      </p:sp>
      <p:grpSp>
        <p:nvGrpSpPr>
          <p:cNvPr id="27" name="object 27"/>
          <p:cNvGrpSpPr/>
          <p:nvPr/>
        </p:nvGrpSpPr>
        <p:grpSpPr>
          <a:xfrm>
            <a:off x="6483097" y="3696461"/>
            <a:ext cx="4614863" cy="5522594"/>
            <a:chOff x="4322064" y="2464307"/>
            <a:chExt cx="3076575" cy="3681729"/>
          </a:xfrm>
        </p:grpSpPr>
        <p:sp>
          <p:nvSpPr>
            <p:cNvPr id="28" name="object 28"/>
            <p:cNvSpPr/>
            <p:nvPr/>
          </p:nvSpPr>
          <p:spPr>
            <a:xfrm>
              <a:off x="4322064" y="2464307"/>
              <a:ext cx="1249680" cy="1273175"/>
            </a:xfrm>
            <a:custGeom>
              <a:avLst/>
              <a:gdLst/>
              <a:ahLst/>
              <a:cxnLst/>
              <a:rect l="l" t="t" r="r" b="b"/>
              <a:pathLst>
                <a:path w="1249679" h="1273175">
                  <a:moveTo>
                    <a:pt x="618363" y="1260475"/>
                  </a:moveTo>
                  <a:lnTo>
                    <a:pt x="0" y="1260475"/>
                  </a:lnTo>
                  <a:lnTo>
                    <a:pt x="0" y="1273175"/>
                  </a:lnTo>
                  <a:lnTo>
                    <a:pt x="631063" y="1273175"/>
                  </a:lnTo>
                  <a:lnTo>
                    <a:pt x="631063" y="1266825"/>
                  </a:lnTo>
                  <a:lnTo>
                    <a:pt x="618363" y="1266825"/>
                  </a:lnTo>
                  <a:lnTo>
                    <a:pt x="618363" y="1260475"/>
                  </a:lnTo>
                  <a:close/>
                </a:path>
                <a:path w="1249679" h="1273175">
                  <a:moveTo>
                    <a:pt x="1173353" y="31750"/>
                  </a:moveTo>
                  <a:lnTo>
                    <a:pt x="618363" y="31750"/>
                  </a:lnTo>
                  <a:lnTo>
                    <a:pt x="618363" y="1266825"/>
                  </a:lnTo>
                  <a:lnTo>
                    <a:pt x="624713" y="1260475"/>
                  </a:lnTo>
                  <a:lnTo>
                    <a:pt x="631063" y="1260475"/>
                  </a:lnTo>
                  <a:lnTo>
                    <a:pt x="631063" y="44450"/>
                  </a:lnTo>
                  <a:lnTo>
                    <a:pt x="624713" y="44450"/>
                  </a:lnTo>
                  <a:lnTo>
                    <a:pt x="631063" y="38100"/>
                  </a:lnTo>
                  <a:lnTo>
                    <a:pt x="1173353" y="38100"/>
                  </a:lnTo>
                  <a:lnTo>
                    <a:pt x="1173353" y="31750"/>
                  </a:lnTo>
                  <a:close/>
                </a:path>
                <a:path w="1249679" h="1273175">
                  <a:moveTo>
                    <a:pt x="631063" y="1260475"/>
                  </a:moveTo>
                  <a:lnTo>
                    <a:pt x="624713" y="1260475"/>
                  </a:lnTo>
                  <a:lnTo>
                    <a:pt x="618363" y="1266825"/>
                  </a:lnTo>
                  <a:lnTo>
                    <a:pt x="631063" y="1266825"/>
                  </a:lnTo>
                  <a:lnTo>
                    <a:pt x="631063" y="1260475"/>
                  </a:lnTo>
                  <a:close/>
                </a:path>
                <a:path w="1249679" h="1273175">
                  <a:moveTo>
                    <a:pt x="1173353" y="0"/>
                  </a:moveTo>
                  <a:lnTo>
                    <a:pt x="1173353" y="76200"/>
                  </a:lnTo>
                  <a:lnTo>
                    <a:pt x="1236853" y="44450"/>
                  </a:lnTo>
                  <a:lnTo>
                    <a:pt x="1186053" y="44450"/>
                  </a:lnTo>
                  <a:lnTo>
                    <a:pt x="1186053" y="31750"/>
                  </a:lnTo>
                  <a:lnTo>
                    <a:pt x="1236853" y="31750"/>
                  </a:lnTo>
                  <a:lnTo>
                    <a:pt x="1173353" y="0"/>
                  </a:lnTo>
                  <a:close/>
                </a:path>
                <a:path w="1249679" h="1273175">
                  <a:moveTo>
                    <a:pt x="631063" y="38100"/>
                  </a:moveTo>
                  <a:lnTo>
                    <a:pt x="624713" y="44450"/>
                  </a:lnTo>
                  <a:lnTo>
                    <a:pt x="631063" y="44450"/>
                  </a:lnTo>
                  <a:lnTo>
                    <a:pt x="631063" y="38100"/>
                  </a:lnTo>
                  <a:close/>
                </a:path>
                <a:path w="1249679" h="1273175">
                  <a:moveTo>
                    <a:pt x="1173353" y="38100"/>
                  </a:moveTo>
                  <a:lnTo>
                    <a:pt x="631063" y="38100"/>
                  </a:lnTo>
                  <a:lnTo>
                    <a:pt x="631063" y="44450"/>
                  </a:lnTo>
                  <a:lnTo>
                    <a:pt x="1173353" y="44450"/>
                  </a:lnTo>
                  <a:lnTo>
                    <a:pt x="1173353" y="38100"/>
                  </a:lnTo>
                  <a:close/>
                </a:path>
                <a:path w="1249679" h="1273175">
                  <a:moveTo>
                    <a:pt x="1236853" y="31750"/>
                  </a:moveTo>
                  <a:lnTo>
                    <a:pt x="1186053" y="31750"/>
                  </a:lnTo>
                  <a:lnTo>
                    <a:pt x="1186053" y="44450"/>
                  </a:lnTo>
                  <a:lnTo>
                    <a:pt x="1236853" y="44450"/>
                  </a:lnTo>
                  <a:lnTo>
                    <a:pt x="1249553" y="38100"/>
                  </a:lnTo>
                  <a:lnTo>
                    <a:pt x="1236853" y="31750"/>
                  </a:lnTo>
                  <a:close/>
                </a:path>
              </a:pathLst>
            </a:custGeom>
            <a:solidFill>
              <a:srgbClr val="00AEB8"/>
            </a:solidFill>
          </p:spPr>
          <p:txBody>
            <a:bodyPr wrap="square" lIns="0" tIns="0" rIns="0" bIns="0" rtlCol="0"/>
            <a:lstStyle/>
            <a:p>
              <a:endParaRPr/>
            </a:p>
          </p:txBody>
        </p:sp>
        <p:pic>
          <p:nvPicPr>
            <p:cNvPr id="29" name="object 29"/>
            <p:cNvPicPr/>
            <p:nvPr/>
          </p:nvPicPr>
          <p:blipFill>
            <a:blip r:embed="rId2" cstate="print"/>
            <a:stretch>
              <a:fillRect/>
            </a:stretch>
          </p:blipFill>
          <p:spPr>
            <a:xfrm>
              <a:off x="6297168" y="3011423"/>
              <a:ext cx="76200" cy="212090"/>
            </a:xfrm>
            <a:prstGeom prst="rect">
              <a:avLst/>
            </a:prstGeom>
          </p:spPr>
        </p:pic>
        <p:sp>
          <p:nvSpPr>
            <p:cNvPr id="30" name="object 30"/>
            <p:cNvSpPr/>
            <p:nvPr/>
          </p:nvSpPr>
          <p:spPr>
            <a:xfrm>
              <a:off x="7098792" y="3692651"/>
              <a:ext cx="299720" cy="76200"/>
            </a:xfrm>
            <a:custGeom>
              <a:avLst/>
              <a:gdLst/>
              <a:ahLst/>
              <a:cxnLst/>
              <a:rect l="l" t="t" r="r" b="b"/>
              <a:pathLst>
                <a:path w="299720" h="76200">
                  <a:moveTo>
                    <a:pt x="223266" y="0"/>
                  </a:moveTo>
                  <a:lnTo>
                    <a:pt x="223266" y="76200"/>
                  </a:lnTo>
                  <a:lnTo>
                    <a:pt x="286766" y="44450"/>
                  </a:lnTo>
                  <a:lnTo>
                    <a:pt x="235962" y="44450"/>
                  </a:lnTo>
                  <a:lnTo>
                    <a:pt x="235962" y="31750"/>
                  </a:lnTo>
                  <a:lnTo>
                    <a:pt x="286766" y="31750"/>
                  </a:lnTo>
                  <a:lnTo>
                    <a:pt x="223266" y="0"/>
                  </a:lnTo>
                  <a:close/>
                </a:path>
                <a:path w="299720" h="76200">
                  <a:moveTo>
                    <a:pt x="223266" y="31750"/>
                  </a:moveTo>
                  <a:lnTo>
                    <a:pt x="0" y="31750"/>
                  </a:lnTo>
                  <a:lnTo>
                    <a:pt x="0" y="44450"/>
                  </a:lnTo>
                  <a:lnTo>
                    <a:pt x="223266" y="44450"/>
                  </a:lnTo>
                  <a:lnTo>
                    <a:pt x="223266" y="31750"/>
                  </a:lnTo>
                  <a:close/>
                </a:path>
                <a:path w="299720" h="76200">
                  <a:moveTo>
                    <a:pt x="286766" y="31750"/>
                  </a:moveTo>
                  <a:lnTo>
                    <a:pt x="235962" y="31750"/>
                  </a:lnTo>
                  <a:lnTo>
                    <a:pt x="235962" y="44450"/>
                  </a:lnTo>
                  <a:lnTo>
                    <a:pt x="286766" y="44450"/>
                  </a:lnTo>
                  <a:lnTo>
                    <a:pt x="299466" y="38100"/>
                  </a:lnTo>
                  <a:lnTo>
                    <a:pt x="286766" y="31750"/>
                  </a:lnTo>
                  <a:close/>
                </a:path>
              </a:pathLst>
            </a:custGeom>
            <a:solidFill>
              <a:srgbClr val="00AEB8"/>
            </a:solidFill>
          </p:spPr>
          <p:txBody>
            <a:bodyPr wrap="square" lIns="0" tIns="0" rIns="0" bIns="0" rtlCol="0"/>
            <a:lstStyle/>
            <a:p>
              <a:endParaRPr/>
            </a:p>
          </p:txBody>
        </p:sp>
        <p:sp>
          <p:nvSpPr>
            <p:cNvPr id="31" name="object 31"/>
            <p:cNvSpPr/>
            <p:nvPr/>
          </p:nvSpPr>
          <p:spPr>
            <a:xfrm>
              <a:off x="5363718" y="5129022"/>
              <a:ext cx="1527175" cy="1016635"/>
            </a:xfrm>
            <a:custGeom>
              <a:avLst/>
              <a:gdLst/>
              <a:ahLst/>
              <a:cxnLst/>
              <a:rect l="l" t="t" r="r" b="b"/>
              <a:pathLst>
                <a:path w="1527175" h="1016635">
                  <a:moveTo>
                    <a:pt x="1357630" y="0"/>
                  </a:moveTo>
                  <a:lnTo>
                    <a:pt x="169418" y="0"/>
                  </a:lnTo>
                  <a:lnTo>
                    <a:pt x="124368" y="6049"/>
                  </a:lnTo>
                  <a:lnTo>
                    <a:pt x="83895" y="23123"/>
                  </a:lnTo>
                  <a:lnTo>
                    <a:pt x="49609" y="49609"/>
                  </a:lnTo>
                  <a:lnTo>
                    <a:pt x="23123" y="83895"/>
                  </a:lnTo>
                  <a:lnTo>
                    <a:pt x="6049" y="124368"/>
                  </a:lnTo>
                  <a:lnTo>
                    <a:pt x="0" y="169418"/>
                  </a:lnTo>
                  <a:lnTo>
                    <a:pt x="0" y="847092"/>
                  </a:lnTo>
                  <a:lnTo>
                    <a:pt x="6049" y="892127"/>
                  </a:lnTo>
                  <a:lnTo>
                    <a:pt x="23123" y="932596"/>
                  </a:lnTo>
                  <a:lnTo>
                    <a:pt x="49609" y="966884"/>
                  </a:lnTo>
                  <a:lnTo>
                    <a:pt x="83895" y="993376"/>
                  </a:lnTo>
                  <a:lnTo>
                    <a:pt x="124368" y="1010455"/>
                  </a:lnTo>
                  <a:lnTo>
                    <a:pt x="169418" y="1016508"/>
                  </a:lnTo>
                  <a:lnTo>
                    <a:pt x="1357630" y="1016508"/>
                  </a:lnTo>
                  <a:lnTo>
                    <a:pt x="1402679" y="1010455"/>
                  </a:lnTo>
                  <a:lnTo>
                    <a:pt x="1443152" y="993376"/>
                  </a:lnTo>
                  <a:lnTo>
                    <a:pt x="1477438" y="966884"/>
                  </a:lnTo>
                  <a:lnTo>
                    <a:pt x="1503924" y="932596"/>
                  </a:lnTo>
                  <a:lnTo>
                    <a:pt x="1520998" y="892127"/>
                  </a:lnTo>
                  <a:lnTo>
                    <a:pt x="1527048" y="847092"/>
                  </a:lnTo>
                  <a:lnTo>
                    <a:pt x="1527048" y="169418"/>
                  </a:lnTo>
                  <a:lnTo>
                    <a:pt x="1520998" y="124368"/>
                  </a:lnTo>
                  <a:lnTo>
                    <a:pt x="1503924" y="83895"/>
                  </a:lnTo>
                  <a:lnTo>
                    <a:pt x="1477438" y="49609"/>
                  </a:lnTo>
                  <a:lnTo>
                    <a:pt x="1443152" y="23123"/>
                  </a:lnTo>
                  <a:lnTo>
                    <a:pt x="1402679" y="6049"/>
                  </a:lnTo>
                  <a:lnTo>
                    <a:pt x="1357630" y="0"/>
                  </a:lnTo>
                  <a:close/>
                </a:path>
              </a:pathLst>
            </a:custGeom>
            <a:solidFill>
              <a:srgbClr val="CCEAEE"/>
            </a:solidFill>
          </p:spPr>
          <p:txBody>
            <a:bodyPr wrap="square" lIns="0" tIns="0" rIns="0" bIns="0" rtlCol="0"/>
            <a:lstStyle/>
            <a:p>
              <a:endParaRPr/>
            </a:p>
          </p:txBody>
        </p:sp>
      </p:grpSp>
      <p:sp>
        <p:nvSpPr>
          <p:cNvPr id="32" name="object 32"/>
          <p:cNvSpPr txBox="1"/>
          <p:nvPr/>
        </p:nvSpPr>
        <p:spPr>
          <a:xfrm>
            <a:off x="8683751" y="2354770"/>
            <a:ext cx="1524953" cy="343364"/>
          </a:xfrm>
          <a:prstGeom prst="rect">
            <a:avLst/>
          </a:prstGeom>
        </p:spPr>
        <p:txBody>
          <a:bodyPr vert="horz" wrap="square" lIns="0" tIns="20003" rIns="0" bIns="0" rtlCol="0">
            <a:spAutoFit/>
          </a:bodyPr>
          <a:lstStyle/>
          <a:p>
            <a:pPr marL="19050">
              <a:lnSpc>
                <a:spcPct val="100000"/>
              </a:lnSpc>
              <a:spcBef>
                <a:spcPts val="158"/>
              </a:spcBef>
            </a:pPr>
            <a:r>
              <a:rPr sz="2100">
                <a:solidFill>
                  <a:srgbClr val="090409"/>
                </a:solidFill>
                <a:latin typeface="Calibri"/>
                <a:cs typeface="Calibri"/>
              </a:rPr>
              <a:t>IMAC</a:t>
            </a:r>
            <a:r>
              <a:rPr sz="2100" spc="-98">
                <a:solidFill>
                  <a:srgbClr val="090409"/>
                </a:solidFill>
                <a:latin typeface="Times New Roman"/>
                <a:cs typeface="Times New Roman"/>
              </a:rPr>
              <a:t> </a:t>
            </a:r>
            <a:r>
              <a:rPr sz="2100" spc="-15">
                <a:solidFill>
                  <a:srgbClr val="090409"/>
                </a:solidFill>
                <a:latin typeface="Calibri"/>
                <a:cs typeface="Calibri"/>
              </a:rPr>
              <a:t>training</a:t>
            </a:r>
            <a:endParaRPr sz="2100">
              <a:latin typeface="Calibri"/>
              <a:cs typeface="Calibri"/>
            </a:endParaRPr>
          </a:p>
        </p:txBody>
      </p:sp>
      <p:sp>
        <p:nvSpPr>
          <p:cNvPr id="33" name="object 33"/>
          <p:cNvSpPr txBox="1"/>
          <p:nvPr/>
        </p:nvSpPr>
        <p:spPr>
          <a:xfrm>
            <a:off x="8348091" y="8209635"/>
            <a:ext cx="1684020" cy="449580"/>
          </a:xfrm>
          <a:prstGeom prst="rect">
            <a:avLst/>
          </a:prstGeom>
        </p:spPr>
        <p:txBody>
          <a:bodyPr vert="horz" wrap="square" lIns="0" tIns="19050" rIns="0" bIns="0" rtlCol="0">
            <a:spAutoFit/>
          </a:bodyPr>
          <a:lstStyle/>
          <a:p>
            <a:pPr marL="19050">
              <a:lnSpc>
                <a:spcPct val="100000"/>
              </a:lnSpc>
              <a:spcBef>
                <a:spcPts val="150"/>
              </a:spcBef>
            </a:pPr>
            <a:r>
              <a:rPr sz="2700" spc="-15">
                <a:solidFill>
                  <a:srgbClr val="090409"/>
                </a:solidFill>
                <a:latin typeface="Calibri"/>
                <a:cs typeface="Calibri"/>
              </a:rPr>
              <a:t>Assessment</a:t>
            </a:r>
            <a:endParaRPr sz="2700">
              <a:latin typeface="Calibri"/>
              <a:cs typeface="Calibri"/>
            </a:endParaRPr>
          </a:p>
        </p:txBody>
      </p:sp>
      <p:grpSp>
        <p:nvGrpSpPr>
          <p:cNvPr id="34" name="object 34"/>
          <p:cNvGrpSpPr/>
          <p:nvPr/>
        </p:nvGrpSpPr>
        <p:grpSpPr>
          <a:xfrm>
            <a:off x="11275122" y="7679245"/>
            <a:ext cx="2322195" cy="1553528"/>
            <a:chOff x="7516748" y="5119496"/>
            <a:chExt cx="1548130" cy="1035685"/>
          </a:xfrm>
        </p:grpSpPr>
        <p:sp>
          <p:nvSpPr>
            <p:cNvPr id="35" name="object 35"/>
            <p:cNvSpPr/>
            <p:nvPr/>
          </p:nvSpPr>
          <p:spPr>
            <a:xfrm>
              <a:off x="7526273" y="5129021"/>
              <a:ext cx="1529080" cy="1016635"/>
            </a:xfrm>
            <a:custGeom>
              <a:avLst/>
              <a:gdLst/>
              <a:ahLst/>
              <a:cxnLst/>
              <a:rect l="l" t="t" r="r" b="b"/>
              <a:pathLst>
                <a:path w="1529079" h="1016635">
                  <a:moveTo>
                    <a:pt x="1359154" y="0"/>
                  </a:moveTo>
                  <a:lnTo>
                    <a:pt x="169418" y="0"/>
                  </a:lnTo>
                  <a:lnTo>
                    <a:pt x="124368" y="6049"/>
                  </a:lnTo>
                  <a:lnTo>
                    <a:pt x="83895" y="23123"/>
                  </a:lnTo>
                  <a:lnTo>
                    <a:pt x="49609" y="49609"/>
                  </a:lnTo>
                  <a:lnTo>
                    <a:pt x="23123" y="83895"/>
                  </a:lnTo>
                  <a:lnTo>
                    <a:pt x="6049" y="124368"/>
                  </a:lnTo>
                  <a:lnTo>
                    <a:pt x="0" y="169418"/>
                  </a:lnTo>
                  <a:lnTo>
                    <a:pt x="0" y="847092"/>
                  </a:lnTo>
                  <a:lnTo>
                    <a:pt x="6049" y="892127"/>
                  </a:lnTo>
                  <a:lnTo>
                    <a:pt x="23123" y="932596"/>
                  </a:lnTo>
                  <a:lnTo>
                    <a:pt x="49609" y="966884"/>
                  </a:lnTo>
                  <a:lnTo>
                    <a:pt x="83895" y="993376"/>
                  </a:lnTo>
                  <a:lnTo>
                    <a:pt x="124368" y="1010455"/>
                  </a:lnTo>
                  <a:lnTo>
                    <a:pt x="169418" y="1016508"/>
                  </a:lnTo>
                  <a:lnTo>
                    <a:pt x="1359154" y="1016508"/>
                  </a:lnTo>
                  <a:lnTo>
                    <a:pt x="1404203" y="1010455"/>
                  </a:lnTo>
                  <a:lnTo>
                    <a:pt x="1444676" y="993376"/>
                  </a:lnTo>
                  <a:lnTo>
                    <a:pt x="1478962" y="966884"/>
                  </a:lnTo>
                  <a:lnTo>
                    <a:pt x="1505448" y="932596"/>
                  </a:lnTo>
                  <a:lnTo>
                    <a:pt x="1522522" y="892127"/>
                  </a:lnTo>
                  <a:lnTo>
                    <a:pt x="1528572" y="847092"/>
                  </a:lnTo>
                  <a:lnTo>
                    <a:pt x="1528572" y="169418"/>
                  </a:lnTo>
                  <a:lnTo>
                    <a:pt x="1522522" y="124368"/>
                  </a:lnTo>
                  <a:lnTo>
                    <a:pt x="1505448" y="83895"/>
                  </a:lnTo>
                  <a:lnTo>
                    <a:pt x="1478962" y="49609"/>
                  </a:lnTo>
                  <a:lnTo>
                    <a:pt x="1444676" y="23123"/>
                  </a:lnTo>
                  <a:lnTo>
                    <a:pt x="1404203" y="6049"/>
                  </a:lnTo>
                  <a:lnTo>
                    <a:pt x="1359154" y="0"/>
                  </a:lnTo>
                  <a:close/>
                </a:path>
              </a:pathLst>
            </a:custGeom>
            <a:solidFill>
              <a:srgbClr val="CCEAEE"/>
            </a:solidFill>
          </p:spPr>
          <p:txBody>
            <a:bodyPr wrap="square" lIns="0" tIns="0" rIns="0" bIns="0" rtlCol="0"/>
            <a:lstStyle/>
            <a:p>
              <a:endParaRPr/>
            </a:p>
          </p:txBody>
        </p:sp>
        <p:sp>
          <p:nvSpPr>
            <p:cNvPr id="36" name="object 36"/>
            <p:cNvSpPr/>
            <p:nvPr/>
          </p:nvSpPr>
          <p:spPr>
            <a:xfrm>
              <a:off x="7526273" y="5129021"/>
              <a:ext cx="1529080" cy="1016635"/>
            </a:xfrm>
            <a:custGeom>
              <a:avLst/>
              <a:gdLst/>
              <a:ahLst/>
              <a:cxnLst/>
              <a:rect l="l" t="t" r="r" b="b"/>
              <a:pathLst>
                <a:path w="1529079" h="1016635">
                  <a:moveTo>
                    <a:pt x="0" y="169418"/>
                  </a:moveTo>
                  <a:lnTo>
                    <a:pt x="6049" y="124368"/>
                  </a:lnTo>
                  <a:lnTo>
                    <a:pt x="23123" y="83895"/>
                  </a:lnTo>
                  <a:lnTo>
                    <a:pt x="49609" y="49609"/>
                  </a:lnTo>
                  <a:lnTo>
                    <a:pt x="83895" y="23123"/>
                  </a:lnTo>
                  <a:lnTo>
                    <a:pt x="124368" y="6049"/>
                  </a:lnTo>
                  <a:lnTo>
                    <a:pt x="169418" y="0"/>
                  </a:lnTo>
                  <a:lnTo>
                    <a:pt x="1359154" y="0"/>
                  </a:lnTo>
                  <a:lnTo>
                    <a:pt x="1404203" y="6049"/>
                  </a:lnTo>
                  <a:lnTo>
                    <a:pt x="1444676" y="23123"/>
                  </a:lnTo>
                  <a:lnTo>
                    <a:pt x="1478962" y="49609"/>
                  </a:lnTo>
                  <a:lnTo>
                    <a:pt x="1505448" y="83895"/>
                  </a:lnTo>
                  <a:lnTo>
                    <a:pt x="1522522" y="124368"/>
                  </a:lnTo>
                  <a:lnTo>
                    <a:pt x="1528572" y="169418"/>
                  </a:lnTo>
                  <a:lnTo>
                    <a:pt x="1528572" y="847092"/>
                  </a:lnTo>
                  <a:lnTo>
                    <a:pt x="1522522" y="892127"/>
                  </a:lnTo>
                  <a:lnTo>
                    <a:pt x="1505448" y="932596"/>
                  </a:lnTo>
                  <a:lnTo>
                    <a:pt x="1478962" y="966884"/>
                  </a:lnTo>
                  <a:lnTo>
                    <a:pt x="1444676" y="993376"/>
                  </a:lnTo>
                  <a:lnTo>
                    <a:pt x="1404203" y="1010455"/>
                  </a:lnTo>
                  <a:lnTo>
                    <a:pt x="1359154" y="1016508"/>
                  </a:lnTo>
                  <a:lnTo>
                    <a:pt x="169418" y="1016508"/>
                  </a:lnTo>
                  <a:lnTo>
                    <a:pt x="124368" y="1010455"/>
                  </a:lnTo>
                  <a:lnTo>
                    <a:pt x="83895" y="993376"/>
                  </a:lnTo>
                  <a:lnTo>
                    <a:pt x="49609" y="966884"/>
                  </a:lnTo>
                  <a:lnTo>
                    <a:pt x="23123" y="932596"/>
                  </a:lnTo>
                  <a:lnTo>
                    <a:pt x="6049" y="892127"/>
                  </a:lnTo>
                  <a:lnTo>
                    <a:pt x="0" y="847092"/>
                  </a:lnTo>
                  <a:lnTo>
                    <a:pt x="0" y="169418"/>
                  </a:lnTo>
                  <a:close/>
                </a:path>
              </a:pathLst>
            </a:custGeom>
            <a:ln w="19050">
              <a:solidFill>
                <a:srgbClr val="FFFFFF"/>
              </a:solidFill>
            </a:ln>
          </p:spPr>
          <p:txBody>
            <a:bodyPr wrap="square" lIns="0" tIns="0" rIns="0" bIns="0" rtlCol="0"/>
            <a:lstStyle/>
            <a:p>
              <a:endParaRPr/>
            </a:p>
          </p:txBody>
        </p:sp>
      </p:grpSp>
      <p:sp>
        <p:nvSpPr>
          <p:cNvPr id="37" name="object 37"/>
          <p:cNvSpPr txBox="1"/>
          <p:nvPr/>
        </p:nvSpPr>
        <p:spPr>
          <a:xfrm>
            <a:off x="11516107" y="8223353"/>
            <a:ext cx="1839278" cy="427673"/>
          </a:xfrm>
          <a:prstGeom prst="rect">
            <a:avLst/>
          </a:prstGeom>
        </p:spPr>
        <p:txBody>
          <a:bodyPr vert="horz" wrap="square" lIns="0" tIns="19050" rIns="0" bIns="0" rtlCol="0">
            <a:spAutoFit/>
          </a:bodyPr>
          <a:lstStyle/>
          <a:p>
            <a:pPr marL="19050">
              <a:lnSpc>
                <a:spcPct val="100000"/>
              </a:lnSpc>
              <a:spcBef>
                <a:spcPts val="150"/>
              </a:spcBef>
            </a:pPr>
            <a:r>
              <a:rPr sz="2550" spc="-15">
                <a:solidFill>
                  <a:srgbClr val="090409"/>
                </a:solidFill>
                <a:latin typeface="Calibri"/>
                <a:cs typeface="Calibri"/>
              </a:rPr>
              <a:t>Authorisation</a:t>
            </a:r>
            <a:endParaRPr sz="2550">
              <a:latin typeface="Calibri"/>
              <a:cs typeface="Calibri"/>
            </a:endParaRPr>
          </a:p>
        </p:txBody>
      </p:sp>
      <p:sp>
        <p:nvSpPr>
          <p:cNvPr id="38" name="object 38"/>
          <p:cNvSpPr/>
          <p:nvPr/>
        </p:nvSpPr>
        <p:spPr>
          <a:xfrm>
            <a:off x="4799457" y="7693532"/>
            <a:ext cx="2293620" cy="1524953"/>
          </a:xfrm>
          <a:custGeom>
            <a:avLst/>
            <a:gdLst/>
            <a:ahLst/>
            <a:cxnLst/>
            <a:rect l="l" t="t" r="r" b="b"/>
            <a:pathLst>
              <a:path w="1529079" h="1016635">
                <a:moveTo>
                  <a:pt x="1359154" y="0"/>
                </a:moveTo>
                <a:lnTo>
                  <a:pt x="169418" y="0"/>
                </a:lnTo>
                <a:lnTo>
                  <a:pt x="124368" y="6049"/>
                </a:lnTo>
                <a:lnTo>
                  <a:pt x="83895" y="23123"/>
                </a:lnTo>
                <a:lnTo>
                  <a:pt x="49609" y="49609"/>
                </a:lnTo>
                <a:lnTo>
                  <a:pt x="23123" y="83895"/>
                </a:lnTo>
                <a:lnTo>
                  <a:pt x="6049" y="124368"/>
                </a:lnTo>
                <a:lnTo>
                  <a:pt x="0" y="169418"/>
                </a:lnTo>
                <a:lnTo>
                  <a:pt x="0" y="847092"/>
                </a:lnTo>
                <a:lnTo>
                  <a:pt x="6049" y="892127"/>
                </a:lnTo>
                <a:lnTo>
                  <a:pt x="23123" y="932596"/>
                </a:lnTo>
                <a:lnTo>
                  <a:pt x="49609" y="966884"/>
                </a:lnTo>
                <a:lnTo>
                  <a:pt x="83895" y="993376"/>
                </a:lnTo>
                <a:lnTo>
                  <a:pt x="124368" y="1010455"/>
                </a:lnTo>
                <a:lnTo>
                  <a:pt x="169418" y="1016508"/>
                </a:lnTo>
                <a:lnTo>
                  <a:pt x="1359154" y="1016508"/>
                </a:lnTo>
                <a:lnTo>
                  <a:pt x="1404203" y="1010455"/>
                </a:lnTo>
                <a:lnTo>
                  <a:pt x="1444676" y="993376"/>
                </a:lnTo>
                <a:lnTo>
                  <a:pt x="1478962" y="966884"/>
                </a:lnTo>
                <a:lnTo>
                  <a:pt x="1505448" y="932596"/>
                </a:lnTo>
                <a:lnTo>
                  <a:pt x="1522522" y="892127"/>
                </a:lnTo>
                <a:lnTo>
                  <a:pt x="1528572" y="847092"/>
                </a:lnTo>
                <a:lnTo>
                  <a:pt x="1528572" y="169418"/>
                </a:lnTo>
                <a:lnTo>
                  <a:pt x="1522522" y="124368"/>
                </a:lnTo>
                <a:lnTo>
                  <a:pt x="1505448" y="83895"/>
                </a:lnTo>
                <a:lnTo>
                  <a:pt x="1478962" y="49609"/>
                </a:lnTo>
                <a:lnTo>
                  <a:pt x="1444676" y="23123"/>
                </a:lnTo>
                <a:lnTo>
                  <a:pt x="1404203" y="6049"/>
                </a:lnTo>
                <a:lnTo>
                  <a:pt x="1359154" y="0"/>
                </a:lnTo>
                <a:close/>
              </a:path>
            </a:pathLst>
          </a:custGeom>
          <a:solidFill>
            <a:srgbClr val="CCEAEE"/>
          </a:solidFill>
        </p:spPr>
        <p:txBody>
          <a:bodyPr wrap="square" lIns="0" tIns="0" rIns="0" bIns="0" rtlCol="0"/>
          <a:lstStyle/>
          <a:p>
            <a:endParaRPr/>
          </a:p>
        </p:txBody>
      </p:sp>
      <p:sp>
        <p:nvSpPr>
          <p:cNvPr id="39" name="object 39"/>
          <p:cNvSpPr txBox="1"/>
          <p:nvPr/>
        </p:nvSpPr>
        <p:spPr>
          <a:xfrm>
            <a:off x="5109399" y="8003857"/>
            <a:ext cx="1672590" cy="862013"/>
          </a:xfrm>
          <a:prstGeom prst="rect">
            <a:avLst/>
          </a:prstGeom>
        </p:spPr>
        <p:txBody>
          <a:bodyPr vert="horz" wrap="square" lIns="0" tIns="19050" rIns="0" bIns="0" rtlCol="0">
            <a:spAutoFit/>
          </a:bodyPr>
          <a:lstStyle/>
          <a:p>
            <a:pPr marL="137160" marR="7620" indent="-119063">
              <a:lnSpc>
                <a:spcPct val="100000"/>
              </a:lnSpc>
              <a:spcBef>
                <a:spcPts val="150"/>
              </a:spcBef>
            </a:pPr>
            <a:r>
              <a:rPr sz="2700" spc="-30">
                <a:solidFill>
                  <a:srgbClr val="090409"/>
                </a:solidFill>
                <a:latin typeface="Calibri"/>
                <a:cs typeface="Calibri"/>
              </a:rPr>
              <a:t>Preparation</a:t>
            </a:r>
            <a:r>
              <a:rPr sz="2700" spc="-30">
                <a:solidFill>
                  <a:srgbClr val="090409"/>
                </a:solidFill>
                <a:latin typeface="Times New Roman"/>
                <a:cs typeface="Times New Roman"/>
              </a:rPr>
              <a:t> </a:t>
            </a:r>
            <a:r>
              <a:rPr sz="2700" spc="-15">
                <a:solidFill>
                  <a:srgbClr val="090409"/>
                </a:solidFill>
                <a:latin typeface="Calibri"/>
                <a:cs typeface="Calibri"/>
              </a:rPr>
              <a:t>workbook</a:t>
            </a:r>
            <a:endParaRPr sz="2700">
              <a:latin typeface="Calibri"/>
              <a:cs typeface="Calibri"/>
            </a:endParaRPr>
          </a:p>
        </p:txBody>
      </p:sp>
      <p:sp>
        <p:nvSpPr>
          <p:cNvPr id="40" name="object 40"/>
          <p:cNvSpPr/>
          <p:nvPr/>
        </p:nvSpPr>
        <p:spPr>
          <a:xfrm>
            <a:off x="1555627" y="7693532"/>
            <a:ext cx="2290763" cy="1524953"/>
          </a:xfrm>
          <a:custGeom>
            <a:avLst/>
            <a:gdLst/>
            <a:ahLst/>
            <a:cxnLst/>
            <a:rect l="l" t="t" r="r" b="b"/>
            <a:pathLst>
              <a:path w="1527175" h="1016635">
                <a:moveTo>
                  <a:pt x="1357627" y="0"/>
                </a:moveTo>
                <a:lnTo>
                  <a:pt x="169415" y="0"/>
                </a:lnTo>
                <a:lnTo>
                  <a:pt x="124378" y="6049"/>
                </a:lnTo>
                <a:lnTo>
                  <a:pt x="83909" y="23123"/>
                </a:lnTo>
                <a:lnTo>
                  <a:pt x="49621" y="49609"/>
                </a:lnTo>
                <a:lnTo>
                  <a:pt x="23130" y="83895"/>
                </a:lnTo>
                <a:lnTo>
                  <a:pt x="6051" y="124368"/>
                </a:lnTo>
                <a:lnTo>
                  <a:pt x="0" y="169418"/>
                </a:lnTo>
                <a:lnTo>
                  <a:pt x="0" y="847092"/>
                </a:lnTo>
                <a:lnTo>
                  <a:pt x="6051" y="892127"/>
                </a:lnTo>
                <a:lnTo>
                  <a:pt x="23130" y="932596"/>
                </a:lnTo>
                <a:lnTo>
                  <a:pt x="49621" y="966884"/>
                </a:lnTo>
                <a:lnTo>
                  <a:pt x="83909" y="993376"/>
                </a:lnTo>
                <a:lnTo>
                  <a:pt x="124378" y="1010455"/>
                </a:lnTo>
                <a:lnTo>
                  <a:pt x="169415" y="1016508"/>
                </a:lnTo>
                <a:lnTo>
                  <a:pt x="1357627" y="1016508"/>
                </a:lnTo>
                <a:lnTo>
                  <a:pt x="1402676" y="1010455"/>
                </a:lnTo>
                <a:lnTo>
                  <a:pt x="1443150" y="993376"/>
                </a:lnTo>
                <a:lnTo>
                  <a:pt x="1477436" y="966884"/>
                </a:lnTo>
                <a:lnTo>
                  <a:pt x="1503922" y="932596"/>
                </a:lnTo>
                <a:lnTo>
                  <a:pt x="1520995" y="892127"/>
                </a:lnTo>
                <a:lnTo>
                  <a:pt x="1527045" y="847092"/>
                </a:lnTo>
                <a:lnTo>
                  <a:pt x="1527045" y="169418"/>
                </a:lnTo>
                <a:lnTo>
                  <a:pt x="1520995" y="124368"/>
                </a:lnTo>
                <a:lnTo>
                  <a:pt x="1503922" y="83895"/>
                </a:lnTo>
                <a:lnTo>
                  <a:pt x="1477436" y="49609"/>
                </a:lnTo>
                <a:lnTo>
                  <a:pt x="1443150" y="23123"/>
                </a:lnTo>
                <a:lnTo>
                  <a:pt x="1402676" y="6049"/>
                </a:lnTo>
                <a:lnTo>
                  <a:pt x="1357627" y="0"/>
                </a:lnTo>
                <a:close/>
              </a:path>
            </a:pathLst>
          </a:custGeom>
          <a:solidFill>
            <a:srgbClr val="CCEAEE"/>
          </a:solidFill>
        </p:spPr>
        <p:txBody>
          <a:bodyPr wrap="square" lIns="0" tIns="0" rIns="0" bIns="0" rtlCol="0"/>
          <a:lstStyle/>
          <a:p>
            <a:endParaRPr/>
          </a:p>
        </p:txBody>
      </p:sp>
      <p:sp>
        <p:nvSpPr>
          <p:cNvPr id="41" name="object 41"/>
          <p:cNvSpPr txBox="1"/>
          <p:nvPr/>
        </p:nvSpPr>
        <p:spPr>
          <a:xfrm>
            <a:off x="2143124" y="8003857"/>
            <a:ext cx="1112520" cy="862013"/>
          </a:xfrm>
          <a:prstGeom prst="rect">
            <a:avLst/>
          </a:prstGeom>
        </p:spPr>
        <p:txBody>
          <a:bodyPr vert="horz" wrap="square" lIns="0" tIns="19050" rIns="0" bIns="0" rtlCol="0">
            <a:spAutoFit/>
          </a:bodyPr>
          <a:lstStyle/>
          <a:p>
            <a:pPr marL="19050" marR="7620" indent="31433">
              <a:lnSpc>
                <a:spcPct val="100000"/>
              </a:lnSpc>
              <a:spcBef>
                <a:spcPts val="150"/>
              </a:spcBef>
            </a:pPr>
            <a:r>
              <a:rPr sz="2700" spc="-15">
                <a:solidFill>
                  <a:srgbClr val="090409"/>
                </a:solidFill>
                <a:latin typeface="Calibri"/>
                <a:cs typeface="Calibri"/>
              </a:rPr>
              <a:t>Second</a:t>
            </a:r>
            <a:r>
              <a:rPr sz="2700" spc="-15">
                <a:solidFill>
                  <a:srgbClr val="090409"/>
                </a:solidFill>
                <a:latin typeface="Times New Roman"/>
                <a:cs typeface="Times New Roman"/>
              </a:rPr>
              <a:t> </a:t>
            </a:r>
            <a:r>
              <a:rPr sz="2700" spc="-23">
                <a:solidFill>
                  <a:srgbClr val="090409"/>
                </a:solidFill>
                <a:latin typeface="Calibri"/>
                <a:cs typeface="Calibri"/>
              </a:rPr>
              <a:t>checker</a:t>
            </a:r>
            <a:endParaRPr sz="2700">
              <a:latin typeface="Calibri"/>
              <a:cs typeface="Calibri"/>
            </a:endParaRPr>
          </a:p>
        </p:txBody>
      </p:sp>
      <p:sp>
        <p:nvSpPr>
          <p:cNvPr id="42" name="object 42"/>
          <p:cNvSpPr/>
          <p:nvPr/>
        </p:nvSpPr>
        <p:spPr>
          <a:xfrm>
            <a:off x="3845053" y="8398782"/>
            <a:ext cx="7443788" cy="114300"/>
          </a:xfrm>
          <a:custGeom>
            <a:avLst/>
            <a:gdLst/>
            <a:ahLst/>
            <a:cxnLst/>
            <a:rect l="l" t="t" r="r" b="b"/>
            <a:pathLst>
              <a:path w="4962525" h="76200">
                <a:moveTo>
                  <a:pt x="635635" y="38100"/>
                </a:moveTo>
                <a:lnTo>
                  <a:pt x="622935" y="31750"/>
                </a:lnTo>
                <a:lnTo>
                  <a:pt x="559435" y="0"/>
                </a:lnTo>
                <a:lnTo>
                  <a:pt x="559435" y="31750"/>
                </a:lnTo>
                <a:lnTo>
                  <a:pt x="0" y="31750"/>
                </a:lnTo>
                <a:lnTo>
                  <a:pt x="0" y="44450"/>
                </a:lnTo>
                <a:lnTo>
                  <a:pt x="559435" y="44450"/>
                </a:lnTo>
                <a:lnTo>
                  <a:pt x="559435" y="76200"/>
                </a:lnTo>
                <a:lnTo>
                  <a:pt x="622935" y="44450"/>
                </a:lnTo>
                <a:lnTo>
                  <a:pt x="635635" y="38100"/>
                </a:lnTo>
                <a:close/>
              </a:path>
              <a:path w="4962525" h="76200">
                <a:moveTo>
                  <a:pt x="2799715" y="38100"/>
                </a:moveTo>
                <a:lnTo>
                  <a:pt x="2787015" y="31750"/>
                </a:lnTo>
                <a:lnTo>
                  <a:pt x="2723515" y="0"/>
                </a:lnTo>
                <a:lnTo>
                  <a:pt x="2723515" y="31750"/>
                </a:lnTo>
                <a:lnTo>
                  <a:pt x="2164080" y="31750"/>
                </a:lnTo>
                <a:lnTo>
                  <a:pt x="2164080" y="44450"/>
                </a:lnTo>
                <a:lnTo>
                  <a:pt x="2723515" y="44450"/>
                </a:lnTo>
                <a:lnTo>
                  <a:pt x="2723515" y="76200"/>
                </a:lnTo>
                <a:lnTo>
                  <a:pt x="2787015" y="44450"/>
                </a:lnTo>
                <a:lnTo>
                  <a:pt x="2799715" y="38100"/>
                </a:lnTo>
                <a:close/>
              </a:path>
              <a:path w="4962525" h="76200">
                <a:moveTo>
                  <a:pt x="4962271" y="38100"/>
                </a:moveTo>
                <a:lnTo>
                  <a:pt x="4949571" y="31750"/>
                </a:lnTo>
                <a:lnTo>
                  <a:pt x="4886071" y="0"/>
                </a:lnTo>
                <a:lnTo>
                  <a:pt x="4886071" y="31750"/>
                </a:lnTo>
                <a:lnTo>
                  <a:pt x="4326636" y="31750"/>
                </a:lnTo>
                <a:lnTo>
                  <a:pt x="4326636" y="44450"/>
                </a:lnTo>
                <a:lnTo>
                  <a:pt x="4886071" y="44450"/>
                </a:lnTo>
                <a:lnTo>
                  <a:pt x="4886071" y="76200"/>
                </a:lnTo>
                <a:lnTo>
                  <a:pt x="4949571" y="44450"/>
                </a:lnTo>
                <a:lnTo>
                  <a:pt x="4962271" y="38100"/>
                </a:lnTo>
                <a:close/>
              </a:path>
            </a:pathLst>
          </a:custGeom>
          <a:solidFill>
            <a:srgbClr val="00AEB8"/>
          </a:solidFill>
        </p:spPr>
        <p:txBody>
          <a:bodyPr wrap="square" lIns="0" tIns="0" rIns="0" bIns="0" rtlCol="0"/>
          <a:lstStyle/>
          <a:p>
            <a:endParaRPr/>
          </a:p>
        </p:txBody>
      </p:sp>
      <p:sp>
        <p:nvSpPr>
          <p:cNvPr id="43" name="object 43"/>
          <p:cNvSpPr txBox="1"/>
          <p:nvPr/>
        </p:nvSpPr>
        <p:spPr>
          <a:xfrm>
            <a:off x="1084175" y="6711887"/>
            <a:ext cx="4927281" cy="449580"/>
          </a:xfrm>
          <a:prstGeom prst="rect">
            <a:avLst/>
          </a:prstGeom>
        </p:spPr>
        <p:txBody>
          <a:bodyPr vert="horz" wrap="square" lIns="0" tIns="19050" rIns="0" bIns="0" rtlCol="0">
            <a:spAutoFit/>
          </a:bodyPr>
          <a:lstStyle/>
          <a:p>
            <a:pPr marL="19050">
              <a:lnSpc>
                <a:spcPct val="100000"/>
              </a:lnSpc>
              <a:spcBef>
                <a:spcPts val="150"/>
              </a:spcBef>
            </a:pPr>
            <a:r>
              <a:rPr sz="2700" b="1">
                <a:solidFill>
                  <a:srgbClr val="090409"/>
                </a:solidFill>
                <a:latin typeface="Calibri"/>
                <a:cs typeface="Calibri"/>
              </a:rPr>
              <a:t>VHW</a:t>
            </a:r>
            <a:r>
              <a:rPr sz="2700" spc="-83">
                <a:solidFill>
                  <a:srgbClr val="090409"/>
                </a:solidFill>
                <a:latin typeface="Times New Roman"/>
                <a:cs typeface="Times New Roman"/>
              </a:rPr>
              <a:t> </a:t>
            </a:r>
            <a:r>
              <a:rPr sz="2700" b="1">
                <a:solidFill>
                  <a:srgbClr val="090409"/>
                </a:solidFill>
                <a:latin typeface="Calibri"/>
                <a:cs typeface="Calibri"/>
              </a:rPr>
              <a:t>Stage</a:t>
            </a:r>
            <a:r>
              <a:rPr sz="2700" spc="-83">
                <a:solidFill>
                  <a:srgbClr val="090409"/>
                </a:solidFill>
                <a:latin typeface="Times New Roman"/>
                <a:cs typeface="Times New Roman"/>
              </a:rPr>
              <a:t> </a:t>
            </a:r>
            <a:r>
              <a:rPr sz="2700" b="1">
                <a:solidFill>
                  <a:srgbClr val="090409"/>
                </a:solidFill>
                <a:latin typeface="Calibri"/>
                <a:cs typeface="Calibri"/>
              </a:rPr>
              <a:t>2</a:t>
            </a:r>
            <a:r>
              <a:rPr sz="2700" spc="-60">
                <a:solidFill>
                  <a:srgbClr val="090409"/>
                </a:solidFill>
                <a:latin typeface="Times New Roman"/>
                <a:cs typeface="Times New Roman"/>
              </a:rPr>
              <a:t> </a:t>
            </a:r>
            <a:r>
              <a:rPr sz="2700" b="1" spc="-15">
                <a:solidFill>
                  <a:srgbClr val="090409"/>
                </a:solidFill>
                <a:latin typeface="Calibri"/>
                <a:cs typeface="Calibri"/>
              </a:rPr>
              <a:t>Preparation</a:t>
            </a:r>
            <a:r>
              <a:rPr sz="2700" spc="-120">
                <a:solidFill>
                  <a:srgbClr val="090409"/>
                </a:solidFill>
                <a:latin typeface="Times New Roman"/>
                <a:cs typeface="Times New Roman"/>
              </a:rPr>
              <a:t> </a:t>
            </a:r>
            <a:r>
              <a:rPr sz="2700" b="1" spc="-15">
                <a:solidFill>
                  <a:srgbClr val="090409"/>
                </a:solidFill>
                <a:latin typeface="Calibri"/>
                <a:cs typeface="Calibri"/>
              </a:rPr>
              <a:t>Pathway</a:t>
            </a:r>
            <a:endParaRPr sz="2700">
              <a:latin typeface="Calibri"/>
              <a:cs typeface="Calibri"/>
            </a:endParaRPr>
          </a:p>
        </p:txBody>
      </p:sp>
    </p:spTree>
    <p:extLst>
      <p:ext uri="{BB962C8B-B14F-4D97-AF65-F5344CB8AC3E}">
        <p14:creationId xmlns:p14="http://schemas.microsoft.com/office/powerpoint/2010/main" val="2500755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
            <a:ext cx="8990838" cy="10286999"/>
          </a:xfrm>
          <a:prstGeom prst="rect">
            <a:avLst/>
          </a:prstGeom>
        </p:spPr>
      </p:pic>
      <p:sp>
        <p:nvSpPr>
          <p:cNvPr id="3" name="object 3"/>
          <p:cNvSpPr txBox="1">
            <a:spLocks noGrp="1"/>
          </p:cNvSpPr>
          <p:nvPr>
            <p:ph type="title"/>
          </p:nvPr>
        </p:nvSpPr>
        <p:spPr>
          <a:xfrm>
            <a:off x="9263442" y="343472"/>
            <a:ext cx="8555355" cy="1182053"/>
          </a:xfrm>
          <a:prstGeom prst="rect">
            <a:avLst/>
          </a:prstGeom>
        </p:spPr>
        <p:txBody>
          <a:bodyPr vert="horz" wrap="square" lIns="0" tIns="19050" rIns="0" bIns="0" rtlCol="0">
            <a:spAutoFit/>
          </a:bodyPr>
          <a:lstStyle/>
          <a:p>
            <a:pPr marL="19050">
              <a:lnSpc>
                <a:spcPct val="100000"/>
              </a:lnSpc>
              <a:spcBef>
                <a:spcPts val="150"/>
              </a:spcBef>
            </a:pPr>
            <a:r>
              <a:rPr sz="7500">
                <a:solidFill>
                  <a:srgbClr val="090409"/>
                </a:solidFill>
                <a:latin typeface="Arial"/>
                <a:cs typeface="Arial"/>
              </a:rPr>
              <a:t>Employers</a:t>
            </a:r>
            <a:r>
              <a:rPr sz="7500" spc="-53">
                <a:solidFill>
                  <a:srgbClr val="090409"/>
                </a:solidFill>
                <a:latin typeface="Arial"/>
                <a:cs typeface="Arial"/>
              </a:rPr>
              <a:t> </a:t>
            </a:r>
            <a:r>
              <a:rPr sz="7500">
                <a:solidFill>
                  <a:srgbClr val="090409"/>
                </a:solidFill>
                <a:latin typeface="Arial"/>
                <a:cs typeface="Arial"/>
              </a:rPr>
              <a:t>of</a:t>
            </a:r>
            <a:r>
              <a:rPr sz="7500" spc="-30">
                <a:solidFill>
                  <a:srgbClr val="090409"/>
                </a:solidFill>
                <a:latin typeface="Arial"/>
                <a:cs typeface="Arial"/>
              </a:rPr>
              <a:t> </a:t>
            </a:r>
            <a:r>
              <a:rPr sz="7500" spc="-38">
                <a:solidFill>
                  <a:srgbClr val="090409"/>
                </a:solidFill>
                <a:latin typeface="Arial"/>
                <a:cs typeface="Arial"/>
              </a:rPr>
              <a:t>VHW</a:t>
            </a:r>
            <a:endParaRPr sz="7500">
              <a:latin typeface="Arial"/>
              <a:cs typeface="Arial"/>
            </a:endParaRPr>
          </a:p>
        </p:txBody>
      </p:sp>
      <p:sp>
        <p:nvSpPr>
          <p:cNvPr id="4" name="object 4"/>
          <p:cNvSpPr txBox="1"/>
          <p:nvPr/>
        </p:nvSpPr>
        <p:spPr>
          <a:xfrm>
            <a:off x="9394317" y="1840420"/>
            <a:ext cx="8197215" cy="7510463"/>
          </a:xfrm>
          <a:prstGeom prst="rect">
            <a:avLst/>
          </a:prstGeom>
        </p:spPr>
        <p:txBody>
          <a:bodyPr vert="horz" wrap="square" lIns="0" tIns="19050" rIns="0" bIns="0" rtlCol="0">
            <a:spAutoFit/>
          </a:bodyPr>
          <a:lstStyle/>
          <a:p>
            <a:pPr marL="19050">
              <a:lnSpc>
                <a:spcPct val="100000"/>
              </a:lnSpc>
              <a:spcBef>
                <a:spcPts val="150"/>
              </a:spcBef>
            </a:pPr>
            <a:r>
              <a:rPr sz="2700" b="1">
                <a:solidFill>
                  <a:srgbClr val="00AEB8"/>
                </a:solidFill>
                <a:latin typeface="Calibri"/>
                <a:cs typeface="Calibri"/>
              </a:rPr>
              <a:t>Service</a:t>
            </a:r>
            <a:r>
              <a:rPr sz="2700" spc="-113">
                <a:solidFill>
                  <a:srgbClr val="00AEB8"/>
                </a:solidFill>
                <a:latin typeface="Times New Roman"/>
                <a:cs typeface="Times New Roman"/>
              </a:rPr>
              <a:t> </a:t>
            </a:r>
            <a:r>
              <a:rPr sz="2700" b="1" spc="-15">
                <a:solidFill>
                  <a:srgbClr val="00AEB8"/>
                </a:solidFill>
                <a:latin typeface="Calibri"/>
                <a:cs typeface="Calibri"/>
              </a:rPr>
              <a:t>delivery</a:t>
            </a:r>
            <a:endParaRPr sz="2700">
              <a:latin typeface="Calibri"/>
              <a:cs typeface="Calibri"/>
            </a:endParaRPr>
          </a:p>
          <a:p>
            <a:pPr marL="448628" indent="-430530">
              <a:lnSpc>
                <a:spcPct val="100000"/>
              </a:lnSpc>
              <a:buFont typeface="Arial"/>
              <a:buChar char="•"/>
              <a:tabLst>
                <a:tab pos="448628" algn="l"/>
                <a:tab pos="449580" algn="l"/>
              </a:tabLst>
            </a:pPr>
            <a:r>
              <a:rPr sz="2700" spc="-15">
                <a:solidFill>
                  <a:srgbClr val="090409"/>
                </a:solidFill>
                <a:latin typeface="Calibri"/>
                <a:cs typeface="Calibri"/>
              </a:rPr>
              <a:t>Staff</a:t>
            </a:r>
            <a:r>
              <a:rPr sz="2700" spc="-135">
                <a:solidFill>
                  <a:srgbClr val="090409"/>
                </a:solidFill>
                <a:latin typeface="Times New Roman"/>
                <a:cs typeface="Times New Roman"/>
              </a:rPr>
              <a:t> </a:t>
            </a:r>
            <a:r>
              <a:rPr sz="2700">
                <a:solidFill>
                  <a:srgbClr val="090409"/>
                </a:solidFill>
                <a:latin typeface="Calibri"/>
                <a:cs typeface="Calibri"/>
              </a:rPr>
              <a:t>profile</a:t>
            </a:r>
            <a:r>
              <a:rPr sz="2700" spc="-75">
                <a:solidFill>
                  <a:srgbClr val="090409"/>
                </a:solidFill>
                <a:latin typeface="Times New Roman"/>
                <a:cs typeface="Times New Roman"/>
              </a:rPr>
              <a:t> </a:t>
            </a:r>
            <a:r>
              <a:rPr sz="2700">
                <a:solidFill>
                  <a:srgbClr val="090409"/>
                </a:solidFill>
                <a:latin typeface="Calibri"/>
                <a:cs typeface="Calibri"/>
              </a:rPr>
              <a:t>matches</a:t>
            </a:r>
            <a:r>
              <a:rPr sz="2700" spc="-90">
                <a:solidFill>
                  <a:srgbClr val="090409"/>
                </a:solidFill>
                <a:latin typeface="Times New Roman"/>
                <a:cs typeface="Times New Roman"/>
              </a:rPr>
              <a:t> </a:t>
            </a:r>
            <a:r>
              <a:rPr sz="2700">
                <a:solidFill>
                  <a:srgbClr val="090409"/>
                </a:solidFill>
                <a:latin typeface="Calibri"/>
                <a:cs typeface="Calibri"/>
              </a:rPr>
              <a:t>needs</a:t>
            </a:r>
            <a:r>
              <a:rPr sz="2700" spc="-90">
                <a:solidFill>
                  <a:srgbClr val="090409"/>
                </a:solidFill>
                <a:latin typeface="Times New Roman"/>
                <a:cs typeface="Times New Roman"/>
              </a:rPr>
              <a:t> </a:t>
            </a:r>
            <a:r>
              <a:rPr sz="2700">
                <a:solidFill>
                  <a:srgbClr val="090409"/>
                </a:solidFill>
                <a:latin typeface="Calibri"/>
                <a:cs typeface="Calibri"/>
              </a:rPr>
              <a:t>of</a:t>
            </a:r>
            <a:r>
              <a:rPr sz="2700" spc="-75">
                <a:solidFill>
                  <a:srgbClr val="090409"/>
                </a:solidFill>
                <a:latin typeface="Times New Roman"/>
                <a:cs typeface="Times New Roman"/>
              </a:rPr>
              <a:t> </a:t>
            </a:r>
            <a:r>
              <a:rPr sz="2700">
                <a:solidFill>
                  <a:srgbClr val="090409"/>
                </a:solidFill>
                <a:latin typeface="Calibri"/>
                <a:cs typeface="Calibri"/>
              </a:rPr>
              <a:t>the</a:t>
            </a:r>
            <a:r>
              <a:rPr sz="2700" spc="-98">
                <a:solidFill>
                  <a:srgbClr val="090409"/>
                </a:solidFill>
                <a:latin typeface="Times New Roman"/>
                <a:cs typeface="Times New Roman"/>
              </a:rPr>
              <a:t> </a:t>
            </a:r>
            <a:r>
              <a:rPr sz="2700" spc="-15">
                <a:solidFill>
                  <a:srgbClr val="090409"/>
                </a:solidFill>
                <a:latin typeface="Calibri"/>
                <a:cs typeface="Calibri"/>
              </a:rPr>
              <a:t>community</a:t>
            </a:r>
            <a:endParaRPr sz="2700">
              <a:latin typeface="Calibri"/>
              <a:cs typeface="Calibri"/>
            </a:endParaRPr>
          </a:p>
          <a:p>
            <a:pPr>
              <a:lnSpc>
                <a:spcPct val="100000"/>
              </a:lnSpc>
              <a:spcBef>
                <a:spcPts val="30"/>
              </a:spcBef>
              <a:buClr>
                <a:srgbClr val="090409"/>
              </a:buClr>
              <a:buFont typeface="Arial"/>
              <a:buChar char="•"/>
            </a:pPr>
            <a:endParaRPr sz="2625">
              <a:latin typeface="Calibri"/>
              <a:cs typeface="Calibri"/>
            </a:endParaRPr>
          </a:p>
          <a:p>
            <a:pPr marL="19050">
              <a:lnSpc>
                <a:spcPct val="100000"/>
              </a:lnSpc>
            </a:pPr>
            <a:r>
              <a:rPr sz="2700" b="1" spc="-15">
                <a:solidFill>
                  <a:srgbClr val="00AEB8"/>
                </a:solidFill>
                <a:latin typeface="Calibri"/>
                <a:cs typeface="Calibri"/>
              </a:rPr>
              <a:t>Quality</a:t>
            </a:r>
            <a:endParaRPr sz="2700">
              <a:latin typeface="Calibri"/>
              <a:cs typeface="Calibri"/>
            </a:endParaRPr>
          </a:p>
          <a:p>
            <a:pPr marL="448628" indent="-430530">
              <a:lnSpc>
                <a:spcPct val="100000"/>
              </a:lnSpc>
              <a:spcBef>
                <a:spcPts val="1193"/>
              </a:spcBef>
              <a:buFont typeface="Arial"/>
              <a:buChar char="•"/>
              <a:tabLst>
                <a:tab pos="448628" algn="l"/>
                <a:tab pos="449580" algn="l"/>
              </a:tabLst>
            </a:pPr>
            <a:r>
              <a:rPr sz="2700">
                <a:solidFill>
                  <a:srgbClr val="090409"/>
                </a:solidFill>
                <a:latin typeface="Calibri"/>
                <a:cs typeface="Calibri"/>
              </a:rPr>
              <a:t>Ensure</a:t>
            </a:r>
            <a:r>
              <a:rPr sz="2700" spc="-120">
                <a:solidFill>
                  <a:srgbClr val="090409"/>
                </a:solidFill>
                <a:latin typeface="Times New Roman"/>
                <a:cs typeface="Times New Roman"/>
              </a:rPr>
              <a:t> </a:t>
            </a:r>
            <a:r>
              <a:rPr sz="2700">
                <a:solidFill>
                  <a:srgbClr val="090409"/>
                </a:solidFill>
                <a:latin typeface="Calibri"/>
                <a:cs typeface="Calibri"/>
              </a:rPr>
              <a:t>access</a:t>
            </a:r>
            <a:r>
              <a:rPr sz="2700" spc="-98">
                <a:solidFill>
                  <a:srgbClr val="090409"/>
                </a:solidFill>
                <a:latin typeface="Times New Roman"/>
                <a:cs typeface="Times New Roman"/>
              </a:rPr>
              <a:t> </a:t>
            </a:r>
            <a:r>
              <a:rPr sz="2700">
                <a:solidFill>
                  <a:srgbClr val="090409"/>
                </a:solidFill>
                <a:latin typeface="Calibri"/>
                <a:cs typeface="Calibri"/>
              </a:rPr>
              <a:t>to</a:t>
            </a:r>
            <a:r>
              <a:rPr sz="2700" spc="-105">
                <a:solidFill>
                  <a:srgbClr val="090409"/>
                </a:solidFill>
                <a:latin typeface="Times New Roman"/>
                <a:cs typeface="Times New Roman"/>
              </a:rPr>
              <a:t> </a:t>
            </a:r>
            <a:r>
              <a:rPr sz="2700">
                <a:solidFill>
                  <a:srgbClr val="090409"/>
                </a:solidFill>
                <a:latin typeface="Calibri"/>
                <a:cs typeface="Calibri"/>
              </a:rPr>
              <a:t>the</a:t>
            </a:r>
            <a:r>
              <a:rPr sz="2700" spc="-75">
                <a:solidFill>
                  <a:srgbClr val="090409"/>
                </a:solidFill>
                <a:latin typeface="Times New Roman"/>
                <a:cs typeface="Times New Roman"/>
              </a:rPr>
              <a:t> </a:t>
            </a:r>
            <a:r>
              <a:rPr sz="2700">
                <a:solidFill>
                  <a:srgbClr val="090409"/>
                </a:solidFill>
                <a:latin typeface="Calibri"/>
                <a:cs typeface="Calibri"/>
              </a:rPr>
              <a:t>core</a:t>
            </a:r>
            <a:r>
              <a:rPr sz="2700" spc="-83">
                <a:solidFill>
                  <a:srgbClr val="090409"/>
                </a:solidFill>
                <a:latin typeface="Times New Roman"/>
                <a:cs typeface="Times New Roman"/>
              </a:rPr>
              <a:t> </a:t>
            </a:r>
            <a:r>
              <a:rPr sz="2700">
                <a:solidFill>
                  <a:srgbClr val="090409"/>
                </a:solidFill>
                <a:latin typeface="Calibri"/>
                <a:cs typeface="Calibri"/>
              </a:rPr>
              <a:t>learning</a:t>
            </a:r>
            <a:r>
              <a:rPr sz="2700" spc="-83">
                <a:solidFill>
                  <a:srgbClr val="090409"/>
                </a:solidFill>
                <a:latin typeface="Times New Roman"/>
                <a:cs typeface="Times New Roman"/>
              </a:rPr>
              <a:t> </a:t>
            </a:r>
            <a:r>
              <a:rPr sz="2700">
                <a:solidFill>
                  <a:srgbClr val="090409"/>
                </a:solidFill>
                <a:latin typeface="Calibri"/>
                <a:cs typeface="Calibri"/>
              </a:rPr>
              <a:t>for</a:t>
            </a:r>
            <a:r>
              <a:rPr sz="2700" spc="-105">
                <a:solidFill>
                  <a:srgbClr val="090409"/>
                </a:solidFill>
                <a:latin typeface="Times New Roman"/>
                <a:cs typeface="Times New Roman"/>
              </a:rPr>
              <a:t> </a:t>
            </a:r>
            <a:r>
              <a:rPr sz="2700">
                <a:solidFill>
                  <a:srgbClr val="090409"/>
                </a:solidFill>
                <a:latin typeface="Calibri"/>
                <a:cs typeface="Calibri"/>
              </a:rPr>
              <a:t>the</a:t>
            </a:r>
            <a:r>
              <a:rPr sz="2700" spc="-75">
                <a:solidFill>
                  <a:srgbClr val="090409"/>
                </a:solidFill>
                <a:latin typeface="Times New Roman"/>
                <a:cs typeface="Times New Roman"/>
              </a:rPr>
              <a:t> </a:t>
            </a:r>
            <a:r>
              <a:rPr sz="2700" spc="-38">
                <a:solidFill>
                  <a:srgbClr val="090409"/>
                </a:solidFill>
                <a:latin typeface="Calibri"/>
                <a:cs typeface="Calibri"/>
              </a:rPr>
              <a:t>VHW</a:t>
            </a:r>
            <a:endParaRPr sz="2700">
              <a:latin typeface="Calibri"/>
              <a:cs typeface="Calibri"/>
            </a:endParaRPr>
          </a:p>
          <a:p>
            <a:pPr marL="448628" marR="7620" indent="-430530">
              <a:lnSpc>
                <a:spcPts val="2909"/>
              </a:lnSpc>
              <a:spcBef>
                <a:spcPts val="1545"/>
              </a:spcBef>
              <a:buFont typeface="Arial"/>
              <a:buChar char="•"/>
              <a:tabLst>
                <a:tab pos="448628" algn="l"/>
                <a:tab pos="449580" algn="l"/>
              </a:tabLst>
            </a:pPr>
            <a:r>
              <a:rPr sz="2700">
                <a:solidFill>
                  <a:srgbClr val="090409"/>
                </a:solidFill>
                <a:latin typeface="Calibri"/>
                <a:cs typeface="Calibri"/>
              </a:rPr>
              <a:t>Ensure</a:t>
            </a:r>
            <a:r>
              <a:rPr sz="2700" spc="-135">
                <a:solidFill>
                  <a:srgbClr val="090409"/>
                </a:solidFill>
                <a:latin typeface="Times New Roman"/>
                <a:cs typeface="Times New Roman"/>
              </a:rPr>
              <a:t> </a:t>
            </a:r>
            <a:r>
              <a:rPr sz="2700">
                <a:solidFill>
                  <a:srgbClr val="090409"/>
                </a:solidFill>
                <a:latin typeface="Calibri"/>
                <a:cs typeface="Calibri"/>
              </a:rPr>
              <a:t>clinical</a:t>
            </a:r>
            <a:r>
              <a:rPr sz="2700" spc="-83">
                <a:solidFill>
                  <a:srgbClr val="090409"/>
                </a:solidFill>
                <a:latin typeface="Times New Roman"/>
                <a:cs typeface="Times New Roman"/>
              </a:rPr>
              <a:t> </a:t>
            </a:r>
            <a:r>
              <a:rPr sz="2700">
                <a:solidFill>
                  <a:srgbClr val="090409"/>
                </a:solidFill>
                <a:latin typeface="Calibri"/>
                <a:cs typeface="Calibri"/>
              </a:rPr>
              <a:t>supervisors</a:t>
            </a:r>
            <a:r>
              <a:rPr sz="2700" spc="-120">
                <a:solidFill>
                  <a:srgbClr val="090409"/>
                </a:solidFill>
                <a:latin typeface="Times New Roman"/>
                <a:cs typeface="Times New Roman"/>
              </a:rPr>
              <a:t> </a:t>
            </a:r>
            <a:r>
              <a:rPr sz="2700">
                <a:solidFill>
                  <a:srgbClr val="090409"/>
                </a:solidFill>
                <a:latin typeface="Calibri"/>
                <a:cs typeface="Calibri"/>
              </a:rPr>
              <a:t>have</a:t>
            </a:r>
            <a:r>
              <a:rPr sz="2700" spc="-135">
                <a:solidFill>
                  <a:srgbClr val="090409"/>
                </a:solidFill>
                <a:latin typeface="Times New Roman"/>
                <a:cs typeface="Times New Roman"/>
              </a:rPr>
              <a:t> </a:t>
            </a:r>
            <a:r>
              <a:rPr sz="2700">
                <a:solidFill>
                  <a:srgbClr val="090409"/>
                </a:solidFill>
                <a:latin typeface="Calibri"/>
                <a:cs typeface="Calibri"/>
              </a:rPr>
              <a:t>training</a:t>
            </a:r>
            <a:r>
              <a:rPr sz="2700" spc="-105">
                <a:solidFill>
                  <a:srgbClr val="090409"/>
                </a:solidFill>
                <a:latin typeface="Times New Roman"/>
                <a:cs typeface="Times New Roman"/>
              </a:rPr>
              <a:t> </a:t>
            </a:r>
            <a:r>
              <a:rPr sz="2700">
                <a:solidFill>
                  <a:srgbClr val="090409"/>
                </a:solidFill>
                <a:latin typeface="Calibri"/>
                <a:cs typeface="Calibri"/>
              </a:rPr>
              <a:t>and</a:t>
            </a:r>
            <a:r>
              <a:rPr sz="2700" spc="-105">
                <a:solidFill>
                  <a:srgbClr val="090409"/>
                </a:solidFill>
                <a:latin typeface="Times New Roman"/>
                <a:cs typeface="Times New Roman"/>
              </a:rPr>
              <a:t> </a:t>
            </a:r>
            <a:r>
              <a:rPr sz="2700" spc="-15">
                <a:solidFill>
                  <a:srgbClr val="090409"/>
                </a:solidFill>
                <a:latin typeface="Calibri"/>
                <a:cs typeface="Calibri"/>
              </a:rPr>
              <a:t>knowledge</a:t>
            </a:r>
            <a:r>
              <a:rPr sz="2700" spc="-15">
                <a:solidFill>
                  <a:srgbClr val="090409"/>
                </a:solidFill>
                <a:latin typeface="Times New Roman"/>
                <a:cs typeface="Times New Roman"/>
              </a:rPr>
              <a:t> </a:t>
            </a:r>
            <a:r>
              <a:rPr sz="2700">
                <a:solidFill>
                  <a:srgbClr val="090409"/>
                </a:solidFill>
                <a:latin typeface="Calibri"/>
                <a:cs typeface="Calibri"/>
              </a:rPr>
              <a:t>of</a:t>
            </a:r>
            <a:r>
              <a:rPr sz="2700" spc="-83">
                <a:solidFill>
                  <a:srgbClr val="090409"/>
                </a:solidFill>
                <a:latin typeface="Times New Roman"/>
                <a:cs typeface="Times New Roman"/>
              </a:rPr>
              <a:t> </a:t>
            </a:r>
            <a:r>
              <a:rPr sz="2700">
                <a:solidFill>
                  <a:srgbClr val="090409"/>
                </a:solidFill>
                <a:latin typeface="Calibri"/>
                <a:cs typeface="Calibri"/>
              </a:rPr>
              <a:t>the</a:t>
            </a:r>
            <a:r>
              <a:rPr sz="2700" spc="-53">
                <a:solidFill>
                  <a:srgbClr val="090409"/>
                </a:solidFill>
                <a:latin typeface="Times New Roman"/>
                <a:cs typeface="Times New Roman"/>
              </a:rPr>
              <a:t> </a:t>
            </a:r>
            <a:r>
              <a:rPr sz="2700">
                <a:solidFill>
                  <a:srgbClr val="090409"/>
                </a:solidFill>
                <a:latin typeface="Calibri"/>
                <a:cs typeface="Calibri"/>
              </a:rPr>
              <a:t>VHW</a:t>
            </a:r>
            <a:r>
              <a:rPr sz="2700" spc="-45">
                <a:solidFill>
                  <a:srgbClr val="090409"/>
                </a:solidFill>
                <a:latin typeface="Times New Roman"/>
                <a:cs typeface="Times New Roman"/>
              </a:rPr>
              <a:t> </a:t>
            </a:r>
            <a:r>
              <a:rPr sz="2700" spc="-30">
                <a:solidFill>
                  <a:srgbClr val="090409"/>
                </a:solidFill>
                <a:latin typeface="Calibri"/>
                <a:cs typeface="Calibri"/>
              </a:rPr>
              <a:t>role</a:t>
            </a:r>
            <a:endParaRPr sz="2700">
              <a:latin typeface="Calibri"/>
              <a:cs typeface="Calibri"/>
            </a:endParaRPr>
          </a:p>
          <a:p>
            <a:pPr marL="448628" indent="-430530">
              <a:lnSpc>
                <a:spcPts val="3203"/>
              </a:lnSpc>
              <a:buFont typeface="Arial"/>
              <a:buChar char="•"/>
              <a:tabLst>
                <a:tab pos="448628" algn="l"/>
                <a:tab pos="449580" algn="l"/>
              </a:tabLst>
            </a:pPr>
            <a:r>
              <a:rPr sz="2700">
                <a:solidFill>
                  <a:srgbClr val="090409"/>
                </a:solidFill>
                <a:latin typeface="Calibri"/>
                <a:cs typeface="Calibri"/>
              </a:rPr>
              <a:t>Ensure</a:t>
            </a:r>
            <a:r>
              <a:rPr sz="2700" spc="-90">
                <a:solidFill>
                  <a:srgbClr val="090409"/>
                </a:solidFill>
                <a:latin typeface="Times New Roman"/>
                <a:cs typeface="Times New Roman"/>
              </a:rPr>
              <a:t> </a:t>
            </a:r>
            <a:r>
              <a:rPr sz="2700">
                <a:solidFill>
                  <a:srgbClr val="090409"/>
                </a:solidFill>
                <a:latin typeface="Calibri"/>
                <a:cs typeface="Calibri"/>
              </a:rPr>
              <a:t>VHW</a:t>
            </a:r>
            <a:r>
              <a:rPr sz="2700" spc="-60">
                <a:solidFill>
                  <a:srgbClr val="090409"/>
                </a:solidFill>
                <a:latin typeface="Times New Roman"/>
                <a:cs typeface="Times New Roman"/>
              </a:rPr>
              <a:t> </a:t>
            </a:r>
            <a:r>
              <a:rPr sz="2700" spc="-15">
                <a:solidFill>
                  <a:srgbClr val="090409"/>
                </a:solidFill>
                <a:latin typeface="Calibri"/>
                <a:cs typeface="Calibri"/>
              </a:rPr>
              <a:t>attends</a:t>
            </a:r>
            <a:r>
              <a:rPr sz="2700" spc="-90">
                <a:solidFill>
                  <a:srgbClr val="090409"/>
                </a:solidFill>
                <a:latin typeface="Times New Roman"/>
                <a:cs typeface="Times New Roman"/>
              </a:rPr>
              <a:t> </a:t>
            </a:r>
            <a:r>
              <a:rPr sz="2700">
                <a:solidFill>
                  <a:srgbClr val="090409"/>
                </a:solidFill>
                <a:latin typeface="Calibri"/>
                <a:cs typeface="Calibri"/>
              </a:rPr>
              <a:t>and</a:t>
            </a:r>
            <a:r>
              <a:rPr sz="2700" spc="-83">
                <a:solidFill>
                  <a:srgbClr val="090409"/>
                </a:solidFill>
                <a:latin typeface="Times New Roman"/>
                <a:cs typeface="Times New Roman"/>
              </a:rPr>
              <a:t> </a:t>
            </a:r>
            <a:r>
              <a:rPr sz="2700" spc="-15">
                <a:solidFill>
                  <a:srgbClr val="090409"/>
                </a:solidFill>
                <a:latin typeface="Calibri"/>
                <a:cs typeface="Calibri"/>
              </a:rPr>
              <a:t>completes</a:t>
            </a:r>
            <a:r>
              <a:rPr sz="2700" spc="-60">
                <a:solidFill>
                  <a:srgbClr val="090409"/>
                </a:solidFill>
                <a:latin typeface="Times New Roman"/>
                <a:cs typeface="Times New Roman"/>
              </a:rPr>
              <a:t> </a:t>
            </a:r>
            <a:r>
              <a:rPr sz="2700" spc="-15">
                <a:solidFill>
                  <a:srgbClr val="090409"/>
                </a:solidFill>
                <a:latin typeface="Calibri"/>
                <a:cs typeface="Calibri"/>
              </a:rPr>
              <a:t>training</a:t>
            </a:r>
            <a:endParaRPr sz="2700">
              <a:latin typeface="Calibri"/>
              <a:cs typeface="Calibri"/>
            </a:endParaRPr>
          </a:p>
          <a:p>
            <a:pPr marL="448628" indent="-430530">
              <a:lnSpc>
                <a:spcPct val="100000"/>
              </a:lnSpc>
              <a:buFont typeface="Arial"/>
              <a:buChar char="•"/>
              <a:tabLst>
                <a:tab pos="448628" algn="l"/>
                <a:tab pos="449580" algn="l"/>
              </a:tabLst>
            </a:pPr>
            <a:r>
              <a:rPr sz="2700">
                <a:solidFill>
                  <a:srgbClr val="090409"/>
                </a:solidFill>
                <a:latin typeface="Calibri"/>
                <a:cs typeface="Calibri"/>
              </a:rPr>
              <a:t>Retain</a:t>
            </a:r>
            <a:r>
              <a:rPr sz="2700" spc="-113">
                <a:solidFill>
                  <a:srgbClr val="090409"/>
                </a:solidFill>
                <a:latin typeface="Times New Roman"/>
                <a:cs typeface="Times New Roman"/>
              </a:rPr>
              <a:t> </a:t>
            </a:r>
            <a:r>
              <a:rPr sz="2700" spc="-15">
                <a:solidFill>
                  <a:srgbClr val="090409"/>
                </a:solidFill>
                <a:latin typeface="Calibri"/>
                <a:cs typeface="Calibri"/>
              </a:rPr>
              <a:t>accurate</a:t>
            </a:r>
            <a:r>
              <a:rPr sz="2700" spc="-105">
                <a:solidFill>
                  <a:srgbClr val="090409"/>
                </a:solidFill>
                <a:latin typeface="Times New Roman"/>
                <a:cs typeface="Times New Roman"/>
              </a:rPr>
              <a:t> </a:t>
            </a:r>
            <a:r>
              <a:rPr sz="2700">
                <a:solidFill>
                  <a:srgbClr val="090409"/>
                </a:solidFill>
                <a:latin typeface="Calibri"/>
                <a:cs typeface="Calibri"/>
              </a:rPr>
              <a:t>training</a:t>
            </a:r>
            <a:r>
              <a:rPr sz="2700" spc="-98">
                <a:solidFill>
                  <a:srgbClr val="090409"/>
                </a:solidFill>
                <a:latin typeface="Times New Roman"/>
                <a:cs typeface="Times New Roman"/>
              </a:rPr>
              <a:t> </a:t>
            </a:r>
            <a:r>
              <a:rPr sz="2700" spc="-15">
                <a:solidFill>
                  <a:srgbClr val="090409"/>
                </a:solidFill>
                <a:latin typeface="Calibri"/>
                <a:cs typeface="Calibri"/>
              </a:rPr>
              <a:t>records</a:t>
            </a:r>
            <a:r>
              <a:rPr sz="2700" spc="-105">
                <a:solidFill>
                  <a:srgbClr val="090409"/>
                </a:solidFill>
                <a:latin typeface="Times New Roman"/>
                <a:cs typeface="Times New Roman"/>
              </a:rPr>
              <a:t> </a:t>
            </a:r>
            <a:r>
              <a:rPr sz="2700">
                <a:solidFill>
                  <a:srgbClr val="090409"/>
                </a:solidFill>
                <a:latin typeface="Calibri"/>
                <a:cs typeface="Calibri"/>
              </a:rPr>
              <a:t>of</a:t>
            </a:r>
            <a:r>
              <a:rPr sz="2700" spc="-120">
                <a:solidFill>
                  <a:srgbClr val="090409"/>
                </a:solidFill>
                <a:latin typeface="Times New Roman"/>
                <a:cs typeface="Times New Roman"/>
              </a:rPr>
              <a:t> </a:t>
            </a:r>
            <a:r>
              <a:rPr sz="2700" spc="-38">
                <a:solidFill>
                  <a:srgbClr val="090409"/>
                </a:solidFill>
                <a:latin typeface="Calibri"/>
                <a:cs typeface="Calibri"/>
              </a:rPr>
              <a:t>VHW</a:t>
            </a:r>
            <a:endParaRPr sz="2700">
              <a:latin typeface="Calibri"/>
              <a:cs typeface="Calibri"/>
            </a:endParaRPr>
          </a:p>
          <a:p>
            <a:pPr marL="448628" marR="399098" indent="-430530">
              <a:lnSpc>
                <a:spcPct val="100000"/>
              </a:lnSpc>
              <a:buFont typeface="Arial"/>
              <a:buChar char="•"/>
              <a:tabLst>
                <a:tab pos="448628" algn="l"/>
                <a:tab pos="449580" algn="l"/>
              </a:tabLst>
            </a:pPr>
            <a:r>
              <a:rPr sz="2700">
                <a:solidFill>
                  <a:srgbClr val="090409"/>
                </a:solidFill>
                <a:latin typeface="Calibri"/>
                <a:cs typeface="Calibri"/>
              </a:rPr>
              <a:t>Ensure</a:t>
            </a:r>
            <a:r>
              <a:rPr sz="2700" spc="-105">
                <a:solidFill>
                  <a:srgbClr val="090409"/>
                </a:solidFill>
                <a:latin typeface="Times New Roman"/>
                <a:cs typeface="Times New Roman"/>
              </a:rPr>
              <a:t> </a:t>
            </a:r>
            <a:r>
              <a:rPr sz="2700">
                <a:solidFill>
                  <a:srgbClr val="090409"/>
                </a:solidFill>
                <a:latin typeface="Calibri"/>
                <a:cs typeface="Calibri"/>
              </a:rPr>
              <a:t>VHW</a:t>
            </a:r>
            <a:r>
              <a:rPr sz="2700" spc="-68">
                <a:solidFill>
                  <a:srgbClr val="090409"/>
                </a:solidFill>
                <a:latin typeface="Times New Roman"/>
                <a:cs typeface="Times New Roman"/>
              </a:rPr>
              <a:t> </a:t>
            </a:r>
            <a:r>
              <a:rPr sz="2700">
                <a:solidFill>
                  <a:srgbClr val="090409"/>
                </a:solidFill>
                <a:latin typeface="Calibri"/>
                <a:cs typeface="Calibri"/>
              </a:rPr>
              <a:t>are</a:t>
            </a:r>
            <a:r>
              <a:rPr sz="2700" spc="-90">
                <a:solidFill>
                  <a:srgbClr val="090409"/>
                </a:solidFill>
                <a:latin typeface="Times New Roman"/>
                <a:cs typeface="Times New Roman"/>
              </a:rPr>
              <a:t> </a:t>
            </a:r>
            <a:r>
              <a:rPr sz="2700">
                <a:solidFill>
                  <a:srgbClr val="090409"/>
                </a:solidFill>
                <a:latin typeface="Calibri"/>
                <a:cs typeface="Calibri"/>
              </a:rPr>
              <a:t>included</a:t>
            </a:r>
            <a:r>
              <a:rPr sz="2700" spc="-30">
                <a:solidFill>
                  <a:srgbClr val="090409"/>
                </a:solidFill>
                <a:latin typeface="Times New Roman"/>
                <a:cs typeface="Times New Roman"/>
              </a:rPr>
              <a:t> </a:t>
            </a:r>
            <a:r>
              <a:rPr sz="2700">
                <a:solidFill>
                  <a:srgbClr val="090409"/>
                </a:solidFill>
                <a:latin typeface="Calibri"/>
                <a:cs typeface="Calibri"/>
              </a:rPr>
              <a:t>in</a:t>
            </a:r>
            <a:r>
              <a:rPr sz="2700" spc="-75">
                <a:solidFill>
                  <a:srgbClr val="090409"/>
                </a:solidFill>
                <a:latin typeface="Times New Roman"/>
                <a:cs typeface="Times New Roman"/>
              </a:rPr>
              <a:t> </a:t>
            </a:r>
            <a:r>
              <a:rPr sz="2700" spc="-15">
                <a:solidFill>
                  <a:srgbClr val="090409"/>
                </a:solidFill>
                <a:latin typeface="Calibri"/>
                <a:cs typeface="Calibri"/>
              </a:rPr>
              <a:t>handovers</a:t>
            </a:r>
            <a:r>
              <a:rPr sz="2700" spc="-83">
                <a:solidFill>
                  <a:srgbClr val="090409"/>
                </a:solidFill>
                <a:latin typeface="Times New Roman"/>
                <a:cs typeface="Times New Roman"/>
              </a:rPr>
              <a:t> </a:t>
            </a:r>
            <a:r>
              <a:rPr sz="2700">
                <a:solidFill>
                  <a:srgbClr val="090409"/>
                </a:solidFill>
                <a:latin typeface="Calibri"/>
                <a:cs typeface="Calibri"/>
              </a:rPr>
              <a:t>and</a:t>
            </a:r>
            <a:r>
              <a:rPr sz="2700" spc="-60">
                <a:solidFill>
                  <a:srgbClr val="090409"/>
                </a:solidFill>
                <a:latin typeface="Times New Roman"/>
                <a:cs typeface="Times New Roman"/>
              </a:rPr>
              <a:t> </a:t>
            </a:r>
            <a:r>
              <a:rPr sz="2700" spc="-15">
                <a:solidFill>
                  <a:srgbClr val="090409"/>
                </a:solidFill>
                <a:latin typeface="Calibri"/>
                <a:cs typeface="Calibri"/>
              </a:rPr>
              <a:t>clinical</a:t>
            </a:r>
            <a:r>
              <a:rPr sz="2700" spc="-15">
                <a:solidFill>
                  <a:srgbClr val="090409"/>
                </a:solidFill>
                <a:latin typeface="Times New Roman"/>
                <a:cs typeface="Times New Roman"/>
              </a:rPr>
              <a:t> </a:t>
            </a:r>
            <a:r>
              <a:rPr sz="2700">
                <a:solidFill>
                  <a:srgbClr val="090409"/>
                </a:solidFill>
                <a:latin typeface="Calibri"/>
                <a:cs typeface="Calibri"/>
              </a:rPr>
              <a:t>updates</a:t>
            </a:r>
            <a:r>
              <a:rPr sz="2700" spc="-135">
                <a:solidFill>
                  <a:srgbClr val="090409"/>
                </a:solidFill>
                <a:latin typeface="Times New Roman"/>
                <a:cs typeface="Times New Roman"/>
              </a:rPr>
              <a:t> </a:t>
            </a:r>
            <a:r>
              <a:rPr sz="2700">
                <a:solidFill>
                  <a:srgbClr val="090409"/>
                </a:solidFill>
                <a:latin typeface="Calibri"/>
                <a:cs typeface="Calibri"/>
              </a:rPr>
              <a:t>to</a:t>
            </a:r>
            <a:r>
              <a:rPr sz="2700" spc="-120">
                <a:solidFill>
                  <a:srgbClr val="090409"/>
                </a:solidFill>
                <a:latin typeface="Times New Roman"/>
                <a:cs typeface="Times New Roman"/>
              </a:rPr>
              <a:t> </a:t>
            </a:r>
            <a:r>
              <a:rPr sz="2700">
                <a:solidFill>
                  <a:srgbClr val="090409"/>
                </a:solidFill>
                <a:latin typeface="Calibri"/>
                <a:cs typeface="Calibri"/>
              </a:rPr>
              <a:t>keep</a:t>
            </a:r>
            <a:r>
              <a:rPr sz="2700" spc="-113">
                <a:solidFill>
                  <a:srgbClr val="090409"/>
                </a:solidFill>
                <a:latin typeface="Times New Roman"/>
                <a:cs typeface="Times New Roman"/>
              </a:rPr>
              <a:t> </a:t>
            </a:r>
            <a:r>
              <a:rPr sz="2700">
                <a:solidFill>
                  <a:srgbClr val="090409"/>
                </a:solidFill>
                <a:latin typeface="Calibri"/>
                <a:cs typeface="Calibri"/>
              </a:rPr>
              <a:t>their</a:t>
            </a:r>
            <a:r>
              <a:rPr sz="2700" spc="-113">
                <a:solidFill>
                  <a:srgbClr val="090409"/>
                </a:solidFill>
                <a:latin typeface="Times New Roman"/>
                <a:cs typeface="Times New Roman"/>
              </a:rPr>
              <a:t> </a:t>
            </a:r>
            <a:r>
              <a:rPr sz="2700">
                <a:solidFill>
                  <a:srgbClr val="090409"/>
                </a:solidFill>
                <a:latin typeface="Calibri"/>
                <a:cs typeface="Calibri"/>
              </a:rPr>
              <a:t>vaccination</a:t>
            </a:r>
            <a:r>
              <a:rPr sz="2700" spc="-105">
                <a:solidFill>
                  <a:srgbClr val="090409"/>
                </a:solidFill>
                <a:latin typeface="Times New Roman"/>
                <a:cs typeface="Times New Roman"/>
              </a:rPr>
              <a:t> </a:t>
            </a:r>
            <a:r>
              <a:rPr sz="2700">
                <a:solidFill>
                  <a:srgbClr val="090409"/>
                </a:solidFill>
                <a:latin typeface="Calibri"/>
                <a:cs typeface="Calibri"/>
              </a:rPr>
              <a:t>knowledge</a:t>
            </a:r>
            <a:r>
              <a:rPr sz="2700" spc="-98">
                <a:solidFill>
                  <a:srgbClr val="090409"/>
                </a:solidFill>
                <a:latin typeface="Times New Roman"/>
                <a:cs typeface="Times New Roman"/>
              </a:rPr>
              <a:t> </a:t>
            </a:r>
            <a:r>
              <a:rPr sz="2700" spc="-15">
                <a:solidFill>
                  <a:srgbClr val="090409"/>
                </a:solidFill>
                <a:latin typeface="Calibri"/>
                <a:cs typeface="Calibri"/>
              </a:rPr>
              <a:t>current</a:t>
            </a:r>
            <a:endParaRPr sz="2700">
              <a:latin typeface="Calibri"/>
              <a:cs typeface="Calibri"/>
            </a:endParaRPr>
          </a:p>
          <a:p>
            <a:pPr>
              <a:lnSpc>
                <a:spcPct val="100000"/>
              </a:lnSpc>
              <a:spcBef>
                <a:spcPts val="38"/>
              </a:spcBef>
              <a:buClr>
                <a:srgbClr val="090409"/>
              </a:buClr>
              <a:buFont typeface="Arial"/>
              <a:buChar char="•"/>
            </a:pPr>
            <a:endParaRPr sz="2625">
              <a:latin typeface="Calibri"/>
              <a:cs typeface="Calibri"/>
            </a:endParaRPr>
          </a:p>
          <a:p>
            <a:pPr marL="19050">
              <a:lnSpc>
                <a:spcPct val="100000"/>
              </a:lnSpc>
            </a:pPr>
            <a:r>
              <a:rPr sz="2700" b="1" spc="-15">
                <a:solidFill>
                  <a:srgbClr val="00AEB8"/>
                </a:solidFill>
                <a:latin typeface="Calibri"/>
                <a:cs typeface="Calibri"/>
              </a:rPr>
              <a:t>Safety</a:t>
            </a:r>
            <a:endParaRPr sz="2700">
              <a:latin typeface="Calibri"/>
              <a:cs typeface="Calibri"/>
            </a:endParaRPr>
          </a:p>
          <a:p>
            <a:pPr marL="448628" marR="397193" indent="-430530">
              <a:lnSpc>
                <a:spcPts val="2909"/>
              </a:lnSpc>
              <a:spcBef>
                <a:spcPts val="1545"/>
              </a:spcBef>
              <a:buFont typeface="Arial"/>
              <a:buChar char="•"/>
              <a:tabLst>
                <a:tab pos="448628" algn="l"/>
                <a:tab pos="449580" algn="l"/>
              </a:tabLst>
            </a:pPr>
            <a:r>
              <a:rPr sz="2700">
                <a:solidFill>
                  <a:srgbClr val="090409"/>
                </a:solidFill>
                <a:latin typeface="Calibri"/>
                <a:cs typeface="Calibri"/>
              </a:rPr>
              <a:t>Ensure</a:t>
            </a:r>
            <a:r>
              <a:rPr sz="2700" spc="-98">
                <a:solidFill>
                  <a:srgbClr val="090409"/>
                </a:solidFill>
                <a:latin typeface="Times New Roman"/>
                <a:cs typeface="Times New Roman"/>
              </a:rPr>
              <a:t> </a:t>
            </a:r>
            <a:r>
              <a:rPr sz="2700" spc="-15">
                <a:solidFill>
                  <a:srgbClr val="090409"/>
                </a:solidFill>
                <a:latin typeface="Calibri"/>
                <a:cs typeface="Calibri"/>
              </a:rPr>
              <a:t>appropriately</a:t>
            </a:r>
            <a:r>
              <a:rPr sz="2700" spc="-83">
                <a:solidFill>
                  <a:srgbClr val="090409"/>
                </a:solidFill>
                <a:latin typeface="Times New Roman"/>
                <a:cs typeface="Times New Roman"/>
              </a:rPr>
              <a:t> </a:t>
            </a:r>
            <a:r>
              <a:rPr sz="2700">
                <a:solidFill>
                  <a:srgbClr val="090409"/>
                </a:solidFill>
                <a:latin typeface="Calibri"/>
                <a:cs typeface="Calibri"/>
              </a:rPr>
              <a:t>trained</a:t>
            </a:r>
            <a:r>
              <a:rPr sz="2700" spc="-75">
                <a:solidFill>
                  <a:srgbClr val="090409"/>
                </a:solidFill>
                <a:latin typeface="Times New Roman"/>
                <a:cs typeface="Times New Roman"/>
              </a:rPr>
              <a:t> </a:t>
            </a:r>
            <a:r>
              <a:rPr sz="2700">
                <a:solidFill>
                  <a:srgbClr val="090409"/>
                </a:solidFill>
                <a:latin typeface="Calibri"/>
                <a:cs typeface="Calibri"/>
              </a:rPr>
              <a:t>and</a:t>
            </a:r>
            <a:r>
              <a:rPr sz="2700" spc="-83">
                <a:solidFill>
                  <a:srgbClr val="090409"/>
                </a:solidFill>
                <a:latin typeface="Times New Roman"/>
                <a:cs typeface="Times New Roman"/>
              </a:rPr>
              <a:t> </a:t>
            </a:r>
            <a:r>
              <a:rPr sz="2700">
                <a:solidFill>
                  <a:srgbClr val="090409"/>
                </a:solidFill>
                <a:latin typeface="Calibri"/>
                <a:cs typeface="Calibri"/>
              </a:rPr>
              <a:t>certified</a:t>
            </a:r>
            <a:r>
              <a:rPr sz="2700" spc="-75">
                <a:solidFill>
                  <a:srgbClr val="090409"/>
                </a:solidFill>
                <a:latin typeface="Times New Roman"/>
                <a:cs typeface="Times New Roman"/>
              </a:rPr>
              <a:t> </a:t>
            </a:r>
            <a:r>
              <a:rPr sz="2700" spc="-15">
                <a:solidFill>
                  <a:srgbClr val="090409"/>
                </a:solidFill>
                <a:latin typeface="Calibri"/>
                <a:cs typeface="Calibri"/>
              </a:rPr>
              <a:t>staff</a:t>
            </a:r>
            <a:r>
              <a:rPr sz="2700" spc="-90">
                <a:solidFill>
                  <a:srgbClr val="090409"/>
                </a:solidFill>
                <a:latin typeface="Times New Roman"/>
                <a:cs typeface="Times New Roman"/>
              </a:rPr>
              <a:t> </a:t>
            </a:r>
            <a:r>
              <a:rPr sz="2700" spc="-30">
                <a:solidFill>
                  <a:srgbClr val="090409"/>
                </a:solidFill>
                <a:latin typeface="Calibri"/>
                <a:cs typeface="Calibri"/>
              </a:rPr>
              <a:t>work</a:t>
            </a:r>
            <a:r>
              <a:rPr sz="2700" spc="-30">
                <a:solidFill>
                  <a:srgbClr val="090409"/>
                </a:solidFill>
                <a:latin typeface="Times New Roman"/>
                <a:cs typeface="Times New Roman"/>
              </a:rPr>
              <a:t> </a:t>
            </a:r>
            <a:r>
              <a:rPr sz="2700">
                <a:solidFill>
                  <a:srgbClr val="090409"/>
                </a:solidFill>
                <a:latin typeface="Calibri"/>
                <a:cs typeface="Calibri"/>
              </a:rPr>
              <a:t>under</a:t>
            </a:r>
            <a:r>
              <a:rPr sz="2700" spc="-75">
                <a:solidFill>
                  <a:srgbClr val="090409"/>
                </a:solidFill>
                <a:latin typeface="Times New Roman"/>
                <a:cs typeface="Times New Roman"/>
              </a:rPr>
              <a:t> </a:t>
            </a:r>
            <a:r>
              <a:rPr sz="2700">
                <a:solidFill>
                  <a:srgbClr val="090409"/>
                </a:solidFill>
                <a:latin typeface="Calibri"/>
                <a:cs typeface="Calibri"/>
              </a:rPr>
              <a:t>supervision</a:t>
            </a:r>
            <a:r>
              <a:rPr sz="2700" spc="-53">
                <a:solidFill>
                  <a:srgbClr val="090409"/>
                </a:solidFill>
                <a:latin typeface="Times New Roman"/>
                <a:cs typeface="Times New Roman"/>
              </a:rPr>
              <a:t> </a:t>
            </a:r>
            <a:r>
              <a:rPr sz="2700">
                <a:solidFill>
                  <a:srgbClr val="090409"/>
                </a:solidFill>
                <a:latin typeface="Calibri"/>
                <a:cs typeface="Calibri"/>
              </a:rPr>
              <a:t>of</a:t>
            </a:r>
            <a:r>
              <a:rPr sz="2700" spc="-83">
                <a:solidFill>
                  <a:srgbClr val="090409"/>
                </a:solidFill>
                <a:latin typeface="Times New Roman"/>
                <a:cs typeface="Times New Roman"/>
              </a:rPr>
              <a:t> </a:t>
            </a:r>
            <a:r>
              <a:rPr sz="2700">
                <a:solidFill>
                  <a:srgbClr val="090409"/>
                </a:solidFill>
                <a:latin typeface="Calibri"/>
                <a:cs typeface="Calibri"/>
              </a:rPr>
              <a:t>a</a:t>
            </a:r>
            <a:r>
              <a:rPr sz="2700" spc="-68">
                <a:solidFill>
                  <a:srgbClr val="090409"/>
                </a:solidFill>
                <a:latin typeface="Times New Roman"/>
                <a:cs typeface="Times New Roman"/>
              </a:rPr>
              <a:t> </a:t>
            </a:r>
            <a:r>
              <a:rPr sz="2700" spc="-15">
                <a:solidFill>
                  <a:srgbClr val="090409"/>
                </a:solidFill>
                <a:latin typeface="Calibri"/>
                <a:cs typeface="Calibri"/>
              </a:rPr>
              <a:t>registered</a:t>
            </a:r>
            <a:r>
              <a:rPr sz="2700" spc="-60">
                <a:solidFill>
                  <a:srgbClr val="090409"/>
                </a:solidFill>
                <a:latin typeface="Times New Roman"/>
                <a:cs typeface="Times New Roman"/>
              </a:rPr>
              <a:t> </a:t>
            </a:r>
            <a:r>
              <a:rPr sz="2700">
                <a:solidFill>
                  <a:srgbClr val="090409"/>
                </a:solidFill>
                <a:latin typeface="Calibri"/>
                <a:cs typeface="Calibri"/>
              </a:rPr>
              <a:t>health</a:t>
            </a:r>
            <a:r>
              <a:rPr sz="2700" spc="-60">
                <a:solidFill>
                  <a:srgbClr val="090409"/>
                </a:solidFill>
                <a:latin typeface="Times New Roman"/>
                <a:cs typeface="Times New Roman"/>
              </a:rPr>
              <a:t> </a:t>
            </a:r>
            <a:r>
              <a:rPr sz="2700" spc="-15">
                <a:solidFill>
                  <a:srgbClr val="090409"/>
                </a:solidFill>
                <a:latin typeface="Calibri"/>
                <a:cs typeface="Calibri"/>
              </a:rPr>
              <a:t>professional</a:t>
            </a:r>
            <a:endParaRPr sz="2700">
              <a:latin typeface="Calibri"/>
              <a:cs typeface="Calibri"/>
            </a:endParaRPr>
          </a:p>
          <a:p>
            <a:pPr marL="448628" indent="-430530">
              <a:lnSpc>
                <a:spcPts val="3075"/>
              </a:lnSpc>
              <a:spcBef>
                <a:spcPts val="1155"/>
              </a:spcBef>
              <a:buFont typeface="Arial"/>
              <a:buChar char="•"/>
              <a:tabLst>
                <a:tab pos="448628" algn="l"/>
                <a:tab pos="449580" algn="l"/>
              </a:tabLst>
            </a:pPr>
            <a:r>
              <a:rPr sz="2700">
                <a:solidFill>
                  <a:srgbClr val="090409"/>
                </a:solidFill>
                <a:latin typeface="Calibri"/>
                <a:cs typeface="Calibri"/>
              </a:rPr>
              <a:t>Ensure</a:t>
            </a:r>
            <a:r>
              <a:rPr sz="2700" spc="-105">
                <a:solidFill>
                  <a:srgbClr val="090409"/>
                </a:solidFill>
                <a:latin typeface="Times New Roman"/>
                <a:cs typeface="Times New Roman"/>
              </a:rPr>
              <a:t> </a:t>
            </a:r>
            <a:r>
              <a:rPr sz="2700">
                <a:solidFill>
                  <a:srgbClr val="090409"/>
                </a:solidFill>
                <a:latin typeface="Calibri"/>
                <a:cs typeface="Calibri"/>
              </a:rPr>
              <a:t>that</a:t>
            </a:r>
            <a:r>
              <a:rPr sz="2700" spc="-105">
                <a:solidFill>
                  <a:srgbClr val="090409"/>
                </a:solidFill>
                <a:latin typeface="Times New Roman"/>
                <a:cs typeface="Times New Roman"/>
              </a:rPr>
              <a:t> </a:t>
            </a:r>
            <a:r>
              <a:rPr sz="2700">
                <a:solidFill>
                  <a:srgbClr val="090409"/>
                </a:solidFill>
                <a:latin typeface="Calibri"/>
                <a:cs typeface="Calibri"/>
              </a:rPr>
              <a:t>all</a:t>
            </a:r>
            <a:r>
              <a:rPr sz="2700" spc="-90">
                <a:solidFill>
                  <a:srgbClr val="090409"/>
                </a:solidFill>
                <a:latin typeface="Times New Roman"/>
                <a:cs typeface="Times New Roman"/>
              </a:rPr>
              <a:t> </a:t>
            </a:r>
            <a:r>
              <a:rPr sz="2700">
                <a:solidFill>
                  <a:srgbClr val="090409"/>
                </a:solidFill>
                <a:latin typeface="Calibri"/>
                <a:cs typeface="Calibri"/>
              </a:rPr>
              <a:t>VHW</a:t>
            </a:r>
            <a:r>
              <a:rPr sz="2700" spc="-75">
                <a:solidFill>
                  <a:srgbClr val="090409"/>
                </a:solidFill>
                <a:latin typeface="Times New Roman"/>
                <a:cs typeface="Times New Roman"/>
              </a:rPr>
              <a:t> </a:t>
            </a:r>
            <a:r>
              <a:rPr sz="2700">
                <a:solidFill>
                  <a:srgbClr val="090409"/>
                </a:solidFill>
                <a:latin typeface="Calibri"/>
                <a:cs typeface="Calibri"/>
              </a:rPr>
              <a:t>and</a:t>
            </a:r>
            <a:r>
              <a:rPr sz="2700" spc="-83">
                <a:solidFill>
                  <a:srgbClr val="090409"/>
                </a:solidFill>
                <a:latin typeface="Times New Roman"/>
                <a:cs typeface="Times New Roman"/>
              </a:rPr>
              <a:t> </a:t>
            </a:r>
            <a:r>
              <a:rPr sz="2700">
                <a:solidFill>
                  <a:srgbClr val="090409"/>
                </a:solidFill>
                <a:latin typeface="Calibri"/>
                <a:cs typeface="Calibri"/>
              </a:rPr>
              <a:t>VHW</a:t>
            </a:r>
            <a:r>
              <a:rPr sz="2700" spc="-90">
                <a:solidFill>
                  <a:srgbClr val="090409"/>
                </a:solidFill>
                <a:latin typeface="Times New Roman"/>
                <a:cs typeface="Times New Roman"/>
              </a:rPr>
              <a:t> </a:t>
            </a:r>
            <a:r>
              <a:rPr sz="2700">
                <a:solidFill>
                  <a:srgbClr val="090409"/>
                </a:solidFill>
                <a:latin typeface="Calibri"/>
                <a:cs typeface="Calibri"/>
              </a:rPr>
              <a:t>clinical</a:t>
            </a:r>
            <a:r>
              <a:rPr sz="2700" spc="-60">
                <a:solidFill>
                  <a:srgbClr val="090409"/>
                </a:solidFill>
                <a:latin typeface="Times New Roman"/>
                <a:cs typeface="Times New Roman"/>
              </a:rPr>
              <a:t> </a:t>
            </a:r>
            <a:r>
              <a:rPr sz="2700">
                <a:solidFill>
                  <a:srgbClr val="090409"/>
                </a:solidFill>
                <a:latin typeface="Calibri"/>
                <a:cs typeface="Calibri"/>
              </a:rPr>
              <a:t>supervisors</a:t>
            </a:r>
            <a:r>
              <a:rPr sz="2700" spc="-90">
                <a:solidFill>
                  <a:srgbClr val="090409"/>
                </a:solidFill>
                <a:latin typeface="Times New Roman"/>
                <a:cs typeface="Times New Roman"/>
              </a:rPr>
              <a:t> </a:t>
            </a:r>
            <a:r>
              <a:rPr sz="2700" spc="-30">
                <a:solidFill>
                  <a:srgbClr val="090409"/>
                </a:solidFill>
                <a:latin typeface="Calibri"/>
                <a:cs typeface="Calibri"/>
              </a:rPr>
              <a:t>have</a:t>
            </a:r>
            <a:endParaRPr sz="2700">
              <a:latin typeface="Calibri"/>
              <a:cs typeface="Calibri"/>
            </a:endParaRPr>
          </a:p>
          <a:p>
            <a:pPr marL="448628">
              <a:lnSpc>
                <a:spcPts val="3075"/>
              </a:lnSpc>
            </a:pPr>
            <a:r>
              <a:rPr sz="2700">
                <a:solidFill>
                  <a:srgbClr val="090409"/>
                </a:solidFill>
                <a:latin typeface="Calibri"/>
                <a:cs typeface="Calibri"/>
              </a:rPr>
              <a:t>indemnity</a:t>
            </a:r>
            <a:r>
              <a:rPr sz="2700" spc="-98">
                <a:solidFill>
                  <a:srgbClr val="090409"/>
                </a:solidFill>
                <a:latin typeface="Times New Roman"/>
                <a:cs typeface="Times New Roman"/>
              </a:rPr>
              <a:t> </a:t>
            </a:r>
            <a:r>
              <a:rPr sz="2700" spc="-15">
                <a:solidFill>
                  <a:srgbClr val="090409"/>
                </a:solidFill>
                <a:latin typeface="Calibri"/>
                <a:cs typeface="Calibri"/>
              </a:rPr>
              <a:t>insurance</a:t>
            </a:r>
            <a:endParaRPr sz="2700">
              <a:latin typeface="Calibri"/>
              <a:cs typeface="Calibri"/>
            </a:endParaRPr>
          </a:p>
        </p:txBody>
      </p:sp>
    </p:spTree>
    <p:extLst>
      <p:ext uri="{BB962C8B-B14F-4D97-AF65-F5344CB8AC3E}">
        <p14:creationId xmlns:p14="http://schemas.microsoft.com/office/powerpoint/2010/main" val="3669806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39289" y="1081011"/>
            <a:ext cx="13377863" cy="1183005"/>
          </a:xfrm>
          <a:prstGeom prst="rect">
            <a:avLst/>
          </a:prstGeom>
        </p:spPr>
        <p:txBody>
          <a:bodyPr vert="horz" wrap="square" lIns="0" tIns="20003" rIns="0" bIns="0" rtlCol="0">
            <a:spAutoFit/>
          </a:bodyPr>
          <a:lstStyle/>
          <a:p>
            <a:pPr marL="19050">
              <a:lnSpc>
                <a:spcPct val="100000"/>
              </a:lnSpc>
              <a:spcBef>
                <a:spcPts val="158"/>
              </a:spcBef>
            </a:pPr>
            <a:r>
              <a:rPr sz="7500">
                <a:latin typeface="Arial"/>
                <a:cs typeface="Arial"/>
              </a:rPr>
              <a:t>Clinical</a:t>
            </a:r>
            <a:r>
              <a:rPr sz="7500" spc="-83">
                <a:latin typeface="Arial"/>
                <a:cs typeface="Arial"/>
              </a:rPr>
              <a:t> </a:t>
            </a:r>
            <a:r>
              <a:rPr sz="7500">
                <a:latin typeface="Arial"/>
                <a:cs typeface="Arial"/>
              </a:rPr>
              <a:t>Supervisors</a:t>
            </a:r>
            <a:r>
              <a:rPr sz="7500" spc="-45">
                <a:latin typeface="Arial"/>
                <a:cs typeface="Arial"/>
              </a:rPr>
              <a:t> </a:t>
            </a:r>
            <a:r>
              <a:rPr sz="7500">
                <a:latin typeface="Arial"/>
                <a:cs typeface="Arial"/>
              </a:rPr>
              <a:t>of</a:t>
            </a:r>
            <a:r>
              <a:rPr sz="7500" spc="8">
                <a:latin typeface="Arial"/>
                <a:cs typeface="Arial"/>
              </a:rPr>
              <a:t> </a:t>
            </a:r>
            <a:r>
              <a:rPr sz="7500" spc="-30">
                <a:latin typeface="Arial"/>
                <a:cs typeface="Arial"/>
              </a:rPr>
              <a:t>VHWs</a:t>
            </a:r>
            <a:endParaRPr sz="7500">
              <a:latin typeface="Arial"/>
              <a:cs typeface="Arial"/>
            </a:endParaRPr>
          </a:p>
        </p:txBody>
      </p:sp>
      <p:sp>
        <p:nvSpPr>
          <p:cNvPr id="3" name="object 3"/>
          <p:cNvSpPr txBox="1">
            <a:spLocks noGrp="1"/>
          </p:cNvSpPr>
          <p:nvPr>
            <p:ph sz="half" idx="2"/>
          </p:nvPr>
        </p:nvSpPr>
        <p:spPr>
          <a:prstGeom prst="rect">
            <a:avLst/>
          </a:prstGeom>
        </p:spPr>
        <p:txBody>
          <a:bodyPr vert="horz" wrap="square" lIns="0" tIns="19050" rIns="0" bIns="0" rtlCol="0">
            <a:spAutoFit/>
          </a:bodyPr>
          <a:lstStyle/>
          <a:p>
            <a:pPr marL="19050">
              <a:lnSpc>
                <a:spcPct val="100000"/>
              </a:lnSpc>
              <a:spcBef>
                <a:spcPts val="150"/>
              </a:spcBef>
            </a:pPr>
            <a:r>
              <a:rPr spc="-15"/>
              <a:t>Role:</a:t>
            </a:r>
          </a:p>
          <a:p>
            <a:pPr marL="448628" marR="7620" indent="-430530">
              <a:lnSpc>
                <a:spcPct val="70000"/>
              </a:lnSpc>
              <a:spcBef>
                <a:spcPts val="1508"/>
              </a:spcBef>
              <a:buFont typeface="Arial"/>
              <a:buChar char="•"/>
              <a:tabLst>
                <a:tab pos="448628" algn="l"/>
                <a:tab pos="449580" algn="l"/>
              </a:tabLst>
            </a:pPr>
            <a:r>
              <a:rPr sz="3900" b="0">
                <a:solidFill>
                  <a:srgbClr val="090409"/>
                </a:solidFill>
                <a:latin typeface="Calibri"/>
                <a:cs typeface="Calibri"/>
              </a:rPr>
              <a:t>Provide</a:t>
            </a:r>
            <a:r>
              <a:rPr sz="3900" b="0" spc="-195">
                <a:solidFill>
                  <a:srgbClr val="090409"/>
                </a:solidFill>
                <a:latin typeface="Times New Roman"/>
                <a:cs typeface="Times New Roman"/>
              </a:rPr>
              <a:t> </a:t>
            </a:r>
            <a:r>
              <a:rPr sz="3900" b="0">
                <a:solidFill>
                  <a:srgbClr val="090409"/>
                </a:solidFill>
                <a:latin typeface="Calibri"/>
                <a:cs typeface="Calibri"/>
              </a:rPr>
              <a:t>direction</a:t>
            </a:r>
            <a:r>
              <a:rPr sz="3900" b="0" spc="-158">
                <a:solidFill>
                  <a:srgbClr val="090409"/>
                </a:solidFill>
                <a:latin typeface="Times New Roman"/>
                <a:cs typeface="Times New Roman"/>
              </a:rPr>
              <a:t> </a:t>
            </a:r>
            <a:r>
              <a:rPr sz="3900" b="0">
                <a:solidFill>
                  <a:srgbClr val="090409"/>
                </a:solidFill>
                <a:latin typeface="Calibri"/>
                <a:cs typeface="Calibri"/>
              </a:rPr>
              <a:t>and</a:t>
            </a:r>
            <a:r>
              <a:rPr sz="3900" b="0" spc="-158">
                <a:solidFill>
                  <a:srgbClr val="090409"/>
                </a:solidFill>
                <a:latin typeface="Times New Roman"/>
                <a:cs typeface="Times New Roman"/>
              </a:rPr>
              <a:t> </a:t>
            </a:r>
            <a:r>
              <a:rPr sz="3900" b="0">
                <a:solidFill>
                  <a:srgbClr val="090409"/>
                </a:solidFill>
                <a:latin typeface="Calibri"/>
                <a:cs typeface="Calibri"/>
              </a:rPr>
              <a:t>guidance</a:t>
            </a:r>
            <a:r>
              <a:rPr sz="3900" b="0" spc="-171">
                <a:solidFill>
                  <a:srgbClr val="090409"/>
                </a:solidFill>
                <a:latin typeface="Times New Roman"/>
                <a:cs typeface="Times New Roman"/>
              </a:rPr>
              <a:t> </a:t>
            </a:r>
            <a:r>
              <a:rPr sz="3900" b="0" spc="-38">
                <a:solidFill>
                  <a:srgbClr val="090409"/>
                </a:solidFill>
                <a:latin typeface="Calibri"/>
                <a:cs typeface="Calibri"/>
              </a:rPr>
              <a:t>to</a:t>
            </a:r>
            <a:r>
              <a:rPr sz="3900" b="0" spc="-38">
                <a:solidFill>
                  <a:srgbClr val="090409"/>
                </a:solidFill>
                <a:latin typeface="Times New Roman"/>
                <a:cs typeface="Times New Roman"/>
              </a:rPr>
              <a:t> </a:t>
            </a:r>
            <a:r>
              <a:rPr sz="3900" b="0" spc="-38">
                <a:solidFill>
                  <a:srgbClr val="090409"/>
                </a:solidFill>
                <a:latin typeface="Calibri"/>
                <a:cs typeface="Calibri"/>
              </a:rPr>
              <a:t>VHW</a:t>
            </a:r>
            <a:endParaRPr sz="3900">
              <a:latin typeface="Calibri"/>
              <a:cs typeface="Calibri"/>
            </a:endParaRPr>
          </a:p>
          <a:p>
            <a:pPr marL="448628" marR="190500" indent="-430530">
              <a:lnSpc>
                <a:spcPct val="70000"/>
              </a:lnSpc>
              <a:spcBef>
                <a:spcPts val="1491"/>
              </a:spcBef>
              <a:buFont typeface="Arial"/>
              <a:buChar char="•"/>
              <a:tabLst>
                <a:tab pos="448628" algn="l"/>
                <a:tab pos="449580" algn="l"/>
              </a:tabLst>
            </a:pPr>
            <a:r>
              <a:rPr sz="3900" b="0">
                <a:solidFill>
                  <a:srgbClr val="090409"/>
                </a:solidFill>
                <a:latin typeface="Calibri"/>
                <a:cs typeface="Calibri"/>
              </a:rPr>
              <a:t>Must</a:t>
            </a:r>
            <a:r>
              <a:rPr sz="3900" b="0" spc="-171">
                <a:solidFill>
                  <a:srgbClr val="090409"/>
                </a:solidFill>
                <a:latin typeface="Times New Roman"/>
                <a:cs typeface="Times New Roman"/>
              </a:rPr>
              <a:t> </a:t>
            </a:r>
            <a:r>
              <a:rPr sz="3900" b="0">
                <a:solidFill>
                  <a:srgbClr val="090409"/>
                </a:solidFill>
                <a:latin typeface="Calibri"/>
                <a:cs typeface="Calibri"/>
              </a:rPr>
              <a:t>be</a:t>
            </a:r>
            <a:r>
              <a:rPr sz="3900" b="0" spc="-143">
                <a:solidFill>
                  <a:srgbClr val="090409"/>
                </a:solidFill>
                <a:latin typeface="Times New Roman"/>
                <a:cs typeface="Times New Roman"/>
              </a:rPr>
              <a:t> </a:t>
            </a:r>
            <a:r>
              <a:rPr sz="3900" b="0">
                <a:solidFill>
                  <a:srgbClr val="090409"/>
                </a:solidFill>
                <a:latin typeface="Calibri"/>
                <a:cs typeface="Calibri"/>
              </a:rPr>
              <a:t>onsite,</a:t>
            </a:r>
            <a:r>
              <a:rPr sz="3900" b="0" spc="-165">
                <a:solidFill>
                  <a:srgbClr val="090409"/>
                </a:solidFill>
                <a:latin typeface="Times New Roman"/>
                <a:cs typeface="Times New Roman"/>
              </a:rPr>
              <a:t> </a:t>
            </a:r>
            <a:r>
              <a:rPr sz="3900" b="0">
                <a:solidFill>
                  <a:srgbClr val="090409"/>
                </a:solidFill>
                <a:latin typeface="Calibri"/>
                <a:cs typeface="Calibri"/>
              </a:rPr>
              <a:t>within</a:t>
            </a:r>
            <a:r>
              <a:rPr sz="3900" b="0" spc="-120">
                <a:solidFill>
                  <a:srgbClr val="090409"/>
                </a:solidFill>
                <a:latin typeface="Times New Roman"/>
                <a:cs typeface="Times New Roman"/>
              </a:rPr>
              <a:t> </a:t>
            </a:r>
            <a:r>
              <a:rPr sz="3900" b="0" spc="-15">
                <a:solidFill>
                  <a:srgbClr val="090409"/>
                </a:solidFill>
                <a:latin typeface="Calibri"/>
                <a:cs typeface="Calibri"/>
              </a:rPr>
              <a:t>constant</a:t>
            </a:r>
            <a:r>
              <a:rPr sz="3900" b="0" spc="-15">
                <a:solidFill>
                  <a:srgbClr val="090409"/>
                </a:solidFill>
                <a:latin typeface="Times New Roman"/>
                <a:cs typeface="Times New Roman"/>
              </a:rPr>
              <a:t> </a:t>
            </a:r>
            <a:r>
              <a:rPr sz="3900" b="0">
                <a:solidFill>
                  <a:srgbClr val="090409"/>
                </a:solidFill>
                <a:latin typeface="Calibri"/>
                <a:cs typeface="Calibri"/>
              </a:rPr>
              <a:t>ear</a:t>
            </a:r>
            <a:r>
              <a:rPr sz="3900" b="0" spc="-150">
                <a:solidFill>
                  <a:srgbClr val="090409"/>
                </a:solidFill>
                <a:latin typeface="Times New Roman"/>
                <a:cs typeface="Times New Roman"/>
              </a:rPr>
              <a:t> </a:t>
            </a:r>
            <a:r>
              <a:rPr sz="3900" b="0" spc="-15">
                <a:solidFill>
                  <a:srgbClr val="090409"/>
                </a:solidFill>
                <a:latin typeface="Calibri"/>
                <a:cs typeface="Calibri"/>
              </a:rPr>
              <a:t>shot/easy</a:t>
            </a:r>
            <a:r>
              <a:rPr sz="3900" b="0" spc="-158">
                <a:solidFill>
                  <a:srgbClr val="090409"/>
                </a:solidFill>
                <a:latin typeface="Times New Roman"/>
                <a:cs typeface="Times New Roman"/>
              </a:rPr>
              <a:t> </a:t>
            </a:r>
            <a:r>
              <a:rPr sz="3900" b="0">
                <a:solidFill>
                  <a:srgbClr val="090409"/>
                </a:solidFill>
                <a:latin typeface="Calibri"/>
                <a:cs typeface="Calibri"/>
              </a:rPr>
              <a:t>calling</a:t>
            </a:r>
            <a:r>
              <a:rPr sz="3900" b="0" spc="-113">
                <a:solidFill>
                  <a:srgbClr val="090409"/>
                </a:solidFill>
                <a:latin typeface="Times New Roman"/>
                <a:cs typeface="Times New Roman"/>
              </a:rPr>
              <a:t> </a:t>
            </a:r>
            <a:r>
              <a:rPr sz="3900" b="0" spc="-15">
                <a:solidFill>
                  <a:srgbClr val="090409"/>
                </a:solidFill>
                <a:latin typeface="Calibri"/>
                <a:cs typeface="Calibri"/>
              </a:rPr>
              <a:t>distance</a:t>
            </a:r>
            <a:r>
              <a:rPr sz="3900" b="0" spc="-165">
                <a:solidFill>
                  <a:srgbClr val="090409"/>
                </a:solidFill>
                <a:latin typeface="Times New Roman"/>
                <a:cs typeface="Times New Roman"/>
              </a:rPr>
              <a:t> </a:t>
            </a:r>
            <a:r>
              <a:rPr sz="3900" b="0" spc="-38">
                <a:solidFill>
                  <a:srgbClr val="090409"/>
                </a:solidFill>
                <a:latin typeface="Calibri"/>
                <a:cs typeface="Calibri"/>
              </a:rPr>
              <a:t>for</a:t>
            </a:r>
            <a:r>
              <a:rPr sz="3900" b="0" spc="-38">
                <a:solidFill>
                  <a:srgbClr val="090409"/>
                </a:solidFill>
                <a:latin typeface="Times New Roman"/>
                <a:cs typeface="Times New Roman"/>
              </a:rPr>
              <a:t> </a:t>
            </a:r>
            <a:r>
              <a:rPr sz="3900" b="0" spc="-15">
                <a:solidFill>
                  <a:srgbClr val="090409"/>
                </a:solidFill>
                <a:latin typeface="Calibri"/>
                <a:cs typeface="Calibri"/>
              </a:rPr>
              <a:t>assistance</a:t>
            </a:r>
            <a:endParaRPr sz="3900">
              <a:latin typeface="Calibri"/>
              <a:cs typeface="Calibri"/>
            </a:endParaRPr>
          </a:p>
          <a:p>
            <a:pPr marL="448628" marR="1441133" indent="-430530">
              <a:lnSpc>
                <a:spcPct val="70000"/>
              </a:lnSpc>
              <a:spcBef>
                <a:spcPts val="1508"/>
              </a:spcBef>
              <a:buFont typeface="Arial"/>
              <a:buChar char="•"/>
              <a:tabLst>
                <a:tab pos="448628" algn="l"/>
                <a:tab pos="449580" algn="l"/>
              </a:tabLst>
            </a:pPr>
            <a:r>
              <a:rPr sz="3900" b="0" spc="-15">
                <a:solidFill>
                  <a:srgbClr val="090409"/>
                </a:solidFill>
                <a:latin typeface="Calibri"/>
                <a:cs typeface="Calibri"/>
              </a:rPr>
              <a:t>Work</a:t>
            </a:r>
            <a:r>
              <a:rPr sz="3900" b="0" spc="-150">
                <a:solidFill>
                  <a:srgbClr val="090409"/>
                </a:solidFill>
                <a:latin typeface="Times New Roman"/>
                <a:cs typeface="Times New Roman"/>
              </a:rPr>
              <a:t> </a:t>
            </a:r>
            <a:r>
              <a:rPr sz="3900" b="0">
                <a:solidFill>
                  <a:srgbClr val="090409"/>
                </a:solidFill>
                <a:latin typeface="Calibri"/>
                <a:cs typeface="Calibri"/>
              </a:rPr>
              <a:t>within</a:t>
            </a:r>
            <a:r>
              <a:rPr sz="3900" b="0" spc="-150">
                <a:solidFill>
                  <a:srgbClr val="090409"/>
                </a:solidFill>
                <a:latin typeface="Times New Roman"/>
                <a:cs typeface="Times New Roman"/>
              </a:rPr>
              <a:t> </a:t>
            </a:r>
            <a:r>
              <a:rPr sz="3900" b="0">
                <a:solidFill>
                  <a:srgbClr val="090409"/>
                </a:solidFill>
                <a:latin typeface="Calibri"/>
                <a:cs typeface="Calibri"/>
              </a:rPr>
              <a:t>their</a:t>
            </a:r>
            <a:r>
              <a:rPr sz="3900" b="0" spc="-150">
                <a:solidFill>
                  <a:srgbClr val="090409"/>
                </a:solidFill>
                <a:latin typeface="Times New Roman"/>
                <a:cs typeface="Times New Roman"/>
              </a:rPr>
              <a:t> </a:t>
            </a:r>
            <a:r>
              <a:rPr sz="3900" b="0">
                <a:solidFill>
                  <a:srgbClr val="090409"/>
                </a:solidFill>
                <a:latin typeface="Calibri"/>
                <a:cs typeface="Calibri"/>
              </a:rPr>
              <a:t>scope</a:t>
            </a:r>
            <a:r>
              <a:rPr sz="3900" b="0" spc="-165">
                <a:solidFill>
                  <a:srgbClr val="090409"/>
                </a:solidFill>
                <a:latin typeface="Times New Roman"/>
                <a:cs typeface="Times New Roman"/>
              </a:rPr>
              <a:t> </a:t>
            </a:r>
            <a:r>
              <a:rPr sz="3900" b="0" spc="-38">
                <a:solidFill>
                  <a:srgbClr val="090409"/>
                </a:solidFill>
                <a:latin typeface="Calibri"/>
                <a:cs typeface="Calibri"/>
              </a:rPr>
              <a:t>of</a:t>
            </a:r>
            <a:r>
              <a:rPr sz="3900" b="0" spc="-38">
                <a:solidFill>
                  <a:srgbClr val="090409"/>
                </a:solidFill>
                <a:latin typeface="Times New Roman"/>
                <a:cs typeface="Times New Roman"/>
              </a:rPr>
              <a:t> </a:t>
            </a:r>
            <a:r>
              <a:rPr sz="3900" b="0" spc="-15">
                <a:solidFill>
                  <a:srgbClr val="090409"/>
                </a:solidFill>
                <a:latin typeface="Calibri"/>
                <a:cs typeface="Calibri"/>
              </a:rPr>
              <a:t>practice</a:t>
            </a:r>
            <a:endParaRPr sz="3900">
              <a:latin typeface="Calibri"/>
              <a:cs typeface="Calibri"/>
            </a:endParaRPr>
          </a:p>
          <a:p>
            <a:pPr marL="448628" marR="299085" indent="-430530">
              <a:lnSpc>
                <a:spcPct val="70000"/>
              </a:lnSpc>
              <a:spcBef>
                <a:spcPts val="1500"/>
              </a:spcBef>
              <a:buFont typeface="Arial"/>
              <a:buChar char="•"/>
              <a:tabLst>
                <a:tab pos="448628" algn="l"/>
                <a:tab pos="449580" algn="l"/>
              </a:tabLst>
            </a:pPr>
            <a:r>
              <a:rPr sz="3900" b="0">
                <a:solidFill>
                  <a:srgbClr val="090409"/>
                </a:solidFill>
                <a:latin typeface="Calibri"/>
                <a:cs typeface="Calibri"/>
              </a:rPr>
              <a:t>Adhere</a:t>
            </a:r>
            <a:r>
              <a:rPr sz="3900" b="0" spc="-210">
                <a:solidFill>
                  <a:srgbClr val="090409"/>
                </a:solidFill>
                <a:latin typeface="Times New Roman"/>
                <a:cs typeface="Times New Roman"/>
              </a:rPr>
              <a:t> </a:t>
            </a:r>
            <a:r>
              <a:rPr sz="3900" b="0">
                <a:solidFill>
                  <a:srgbClr val="090409"/>
                </a:solidFill>
                <a:latin typeface="Calibri"/>
                <a:cs typeface="Calibri"/>
              </a:rPr>
              <a:t>to</a:t>
            </a:r>
            <a:r>
              <a:rPr sz="3900" b="0" spc="-135">
                <a:solidFill>
                  <a:srgbClr val="090409"/>
                </a:solidFill>
                <a:latin typeface="Times New Roman"/>
                <a:cs typeface="Times New Roman"/>
              </a:rPr>
              <a:t> </a:t>
            </a:r>
            <a:r>
              <a:rPr sz="3900" b="0">
                <a:solidFill>
                  <a:srgbClr val="090409"/>
                </a:solidFill>
                <a:latin typeface="Calibri"/>
                <a:cs typeface="Calibri"/>
              </a:rPr>
              <a:t>terms</a:t>
            </a:r>
            <a:r>
              <a:rPr sz="3900" b="0" spc="-180">
                <a:solidFill>
                  <a:srgbClr val="090409"/>
                </a:solidFill>
                <a:latin typeface="Times New Roman"/>
                <a:cs typeface="Times New Roman"/>
              </a:rPr>
              <a:t> </a:t>
            </a:r>
            <a:r>
              <a:rPr sz="3900" b="0">
                <a:solidFill>
                  <a:srgbClr val="090409"/>
                </a:solidFill>
                <a:latin typeface="Calibri"/>
                <a:cs typeface="Calibri"/>
              </a:rPr>
              <a:t>of</a:t>
            </a:r>
            <a:r>
              <a:rPr sz="3900" b="0" spc="-143">
                <a:solidFill>
                  <a:srgbClr val="090409"/>
                </a:solidFill>
                <a:latin typeface="Times New Roman"/>
                <a:cs typeface="Times New Roman"/>
              </a:rPr>
              <a:t> </a:t>
            </a:r>
            <a:r>
              <a:rPr sz="3900" b="0" spc="-15">
                <a:solidFill>
                  <a:srgbClr val="090409"/>
                </a:solidFill>
                <a:latin typeface="Calibri"/>
                <a:cs typeface="Calibri"/>
              </a:rPr>
              <a:t>employment</a:t>
            </a:r>
            <a:r>
              <a:rPr sz="3900" b="0" spc="-15">
                <a:solidFill>
                  <a:srgbClr val="090409"/>
                </a:solidFill>
                <a:latin typeface="Times New Roman"/>
                <a:cs typeface="Times New Roman"/>
              </a:rPr>
              <a:t> </a:t>
            </a:r>
            <a:r>
              <a:rPr sz="3900" b="0" spc="-15">
                <a:solidFill>
                  <a:srgbClr val="090409"/>
                </a:solidFill>
                <a:latin typeface="Calibri"/>
                <a:cs typeface="Calibri"/>
              </a:rPr>
              <a:t>contract</a:t>
            </a:r>
            <a:r>
              <a:rPr sz="3900" b="0" spc="-120">
                <a:solidFill>
                  <a:srgbClr val="090409"/>
                </a:solidFill>
                <a:latin typeface="Times New Roman"/>
                <a:cs typeface="Times New Roman"/>
              </a:rPr>
              <a:t> </a:t>
            </a:r>
            <a:r>
              <a:rPr sz="3900" b="0">
                <a:solidFill>
                  <a:srgbClr val="090409"/>
                </a:solidFill>
                <a:latin typeface="Calibri"/>
                <a:cs typeface="Calibri"/>
              </a:rPr>
              <a:t>and</a:t>
            </a:r>
            <a:r>
              <a:rPr sz="3900" b="0" spc="-143">
                <a:solidFill>
                  <a:srgbClr val="090409"/>
                </a:solidFill>
                <a:latin typeface="Times New Roman"/>
                <a:cs typeface="Times New Roman"/>
              </a:rPr>
              <a:t> </a:t>
            </a:r>
            <a:r>
              <a:rPr sz="3900" b="0">
                <a:solidFill>
                  <a:srgbClr val="090409"/>
                </a:solidFill>
                <a:latin typeface="Calibri"/>
                <a:cs typeface="Calibri"/>
              </a:rPr>
              <a:t>policies</a:t>
            </a:r>
            <a:r>
              <a:rPr sz="3900" b="0" spc="-127">
                <a:solidFill>
                  <a:srgbClr val="090409"/>
                </a:solidFill>
                <a:latin typeface="Times New Roman"/>
                <a:cs typeface="Times New Roman"/>
              </a:rPr>
              <a:t> </a:t>
            </a:r>
            <a:r>
              <a:rPr sz="3900" b="0" spc="-38">
                <a:solidFill>
                  <a:srgbClr val="090409"/>
                </a:solidFill>
                <a:latin typeface="Calibri"/>
                <a:cs typeface="Calibri"/>
              </a:rPr>
              <a:t>and</a:t>
            </a:r>
            <a:r>
              <a:rPr sz="3900" b="0" spc="-38">
                <a:solidFill>
                  <a:srgbClr val="090409"/>
                </a:solidFill>
                <a:latin typeface="Times New Roman"/>
                <a:cs typeface="Times New Roman"/>
              </a:rPr>
              <a:t> </a:t>
            </a:r>
            <a:r>
              <a:rPr sz="3900" b="0" spc="-15">
                <a:solidFill>
                  <a:srgbClr val="090409"/>
                </a:solidFill>
                <a:latin typeface="Calibri"/>
                <a:cs typeface="Calibri"/>
              </a:rPr>
              <a:t>procedures</a:t>
            </a:r>
            <a:endParaRPr sz="3900">
              <a:latin typeface="Calibri"/>
              <a:cs typeface="Calibri"/>
            </a:endParaRPr>
          </a:p>
        </p:txBody>
      </p:sp>
      <p:sp>
        <p:nvSpPr>
          <p:cNvPr id="4" name="object 4"/>
          <p:cNvSpPr txBox="1">
            <a:spLocks noGrp="1"/>
          </p:cNvSpPr>
          <p:nvPr>
            <p:ph sz="half" idx="3"/>
          </p:nvPr>
        </p:nvSpPr>
        <p:spPr>
          <a:prstGeom prst="rect">
            <a:avLst/>
          </a:prstGeom>
        </p:spPr>
        <p:txBody>
          <a:bodyPr vert="horz" wrap="square" lIns="0" tIns="86678" rIns="0" bIns="0" rtlCol="0">
            <a:spAutoFit/>
          </a:bodyPr>
          <a:lstStyle/>
          <a:p>
            <a:pPr marL="19050" marR="1495425">
              <a:lnSpc>
                <a:spcPts val="4215"/>
              </a:lnSpc>
              <a:spcBef>
                <a:spcPts val="683"/>
              </a:spcBef>
            </a:pPr>
            <a:r>
              <a:t>Resources</a:t>
            </a:r>
            <a:r>
              <a:rPr spc="-38"/>
              <a:t> </a:t>
            </a:r>
            <a:r>
              <a:t>available </a:t>
            </a:r>
            <a:r>
              <a:rPr spc="-38"/>
              <a:t>for </a:t>
            </a:r>
            <a:r>
              <a:rPr spc="-15"/>
              <a:t>supervisors:</a:t>
            </a:r>
          </a:p>
          <a:p>
            <a:pPr marL="448628" indent="-430530">
              <a:lnSpc>
                <a:spcPct val="100000"/>
              </a:lnSpc>
              <a:spcBef>
                <a:spcPts val="885"/>
              </a:spcBef>
              <a:buFont typeface="Arial"/>
              <a:buChar char="•"/>
              <a:tabLst>
                <a:tab pos="448628" algn="l"/>
                <a:tab pos="449580" algn="l"/>
              </a:tabLst>
            </a:pPr>
            <a:r>
              <a:rPr sz="3600" b="0">
                <a:solidFill>
                  <a:srgbClr val="090409"/>
                </a:solidFill>
                <a:latin typeface="Calibri"/>
                <a:cs typeface="Calibri"/>
              </a:rPr>
              <a:t>VHW</a:t>
            </a:r>
            <a:r>
              <a:rPr sz="3600" b="0" spc="-143">
                <a:solidFill>
                  <a:srgbClr val="090409"/>
                </a:solidFill>
                <a:latin typeface="Times New Roman"/>
                <a:cs typeface="Times New Roman"/>
              </a:rPr>
              <a:t> </a:t>
            </a:r>
            <a:r>
              <a:rPr sz="3600" b="0">
                <a:solidFill>
                  <a:srgbClr val="090409"/>
                </a:solidFill>
                <a:latin typeface="Calibri"/>
                <a:cs typeface="Calibri"/>
              </a:rPr>
              <a:t>Supervisors</a:t>
            </a:r>
            <a:r>
              <a:rPr sz="3600" b="0" spc="-120">
                <a:solidFill>
                  <a:srgbClr val="090409"/>
                </a:solidFill>
                <a:latin typeface="Times New Roman"/>
                <a:cs typeface="Times New Roman"/>
              </a:rPr>
              <a:t> </a:t>
            </a:r>
            <a:r>
              <a:rPr sz="3600" b="0" spc="-15">
                <a:solidFill>
                  <a:srgbClr val="090409"/>
                </a:solidFill>
                <a:latin typeface="Calibri"/>
                <a:cs typeface="Calibri"/>
              </a:rPr>
              <a:t>Information</a:t>
            </a:r>
            <a:r>
              <a:rPr sz="3600" b="0" spc="-135">
                <a:solidFill>
                  <a:srgbClr val="090409"/>
                </a:solidFill>
                <a:latin typeface="Times New Roman"/>
                <a:cs typeface="Times New Roman"/>
              </a:rPr>
              <a:t> </a:t>
            </a:r>
            <a:r>
              <a:rPr sz="3600" b="0" spc="-15">
                <a:solidFill>
                  <a:srgbClr val="090409"/>
                </a:solidFill>
                <a:latin typeface="Calibri"/>
                <a:cs typeface="Calibri"/>
              </a:rPr>
              <a:t>sheet</a:t>
            </a:r>
            <a:endParaRPr sz="3600">
              <a:latin typeface="Calibri"/>
              <a:cs typeface="Calibri"/>
            </a:endParaRPr>
          </a:p>
          <a:p>
            <a:pPr marL="448628" indent="-430530">
              <a:lnSpc>
                <a:spcPts val="4103"/>
              </a:lnSpc>
              <a:spcBef>
                <a:spcPts val="1065"/>
              </a:spcBef>
              <a:buFont typeface="Arial"/>
              <a:buChar char="•"/>
              <a:tabLst>
                <a:tab pos="448628" algn="l"/>
                <a:tab pos="449580" algn="l"/>
              </a:tabLst>
            </a:pPr>
            <a:r>
              <a:rPr sz="3600" b="0">
                <a:solidFill>
                  <a:srgbClr val="090409"/>
                </a:solidFill>
                <a:latin typeface="Calibri"/>
                <a:cs typeface="Calibri"/>
              </a:rPr>
              <a:t>‘Course</a:t>
            </a:r>
            <a:r>
              <a:rPr sz="3600" b="0" spc="-105">
                <a:solidFill>
                  <a:srgbClr val="090409"/>
                </a:solidFill>
                <a:latin typeface="Calibri"/>
                <a:cs typeface="Calibri"/>
              </a:rPr>
              <a:t> </a:t>
            </a:r>
            <a:r>
              <a:rPr sz="3600" b="0">
                <a:solidFill>
                  <a:srgbClr val="090409"/>
                </a:solidFill>
                <a:latin typeface="Calibri"/>
                <a:cs typeface="Calibri"/>
              </a:rPr>
              <a:t>for</a:t>
            </a:r>
            <a:r>
              <a:rPr sz="3600" b="0" spc="-98">
                <a:solidFill>
                  <a:srgbClr val="090409"/>
                </a:solidFill>
                <a:latin typeface="Calibri"/>
                <a:cs typeface="Calibri"/>
              </a:rPr>
              <a:t> </a:t>
            </a:r>
            <a:r>
              <a:rPr sz="3600" b="0">
                <a:solidFill>
                  <a:srgbClr val="090409"/>
                </a:solidFill>
                <a:latin typeface="Calibri"/>
                <a:cs typeface="Calibri"/>
              </a:rPr>
              <a:t>Supervisors</a:t>
            </a:r>
            <a:r>
              <a:rPr sz="3600" b="0" spc="-90">
                <a:solidFill>
                  <a:srgbClr val="090409"/>
                </a:solidFill>
                <a:latin typeface="Calibri"/>
                <a:cs typeface="Calibri"/>
              </a:rPr>
              <a:t> </a:t>
            </a:r>
            <a:r>
              <a:rPr sz="3600" b="0" spc="-38">
                <a:solidFill>
                  <a:srgbClr val="090409"/>
                </a:solidFill>
                <a:latin typeface="Calibri"/>
                <a:cs typeface="Calibri"/>
              </a:rPr>
              <a:t>of</a:t>
            </a:r>
            <a:endParaRPr sz="3600">
              <a:latin typeface="Calibri"/>
              <a:cs typeface="Calibri"/>
            </a:endParaRPr>
          </a:p>
          <a:p>
            <a:pPr marL="448628">
              <a:lnSpc>
                <a:spcPts val="4103"/>
              </a:lnSpc>
            </a:pPr>
            <a:r>
              <a:rPr sz="3600" b="0" spc="-15">
                <a:solidFill>
                  <a:srgbClr val="090409"/>
                </a:solidFill>
                <a:latin typeface="Calibri"/>
                <a:cs typeface="Calibri"/>
              </a:rPr>
              <a:t>Vaccinating</a:t>
            </a:r>
            <a:r>
              <a:rPr sz="3600" b="0" spc="-98">
                <a:solidFill>
                  <a:srgbClr val="090409"/>
                </a:solidFill>
                <a:latin typeface="Calibri"/>
                <a:cs typeface="Calibri"/>
              </a:rPr>
              <a:t> </a:t>
            </a:r>
            <a:r>
              <a:rPr sz="3600" b="0">
                <a:solidFill>
                  <a:srgbClr val="090409"/>
                </a:solidFill>
                <a:latin typeface="Calibri"/>
                <a:cs typeface="Calibri"/>
              </a:rPr>
              <a:t>Health</a:t>
            </a:r>
            <a:r>
              <a:rPr sz="3600" b="0" spc="-45">
                <a:solidFill>
                  <a:srgbClr val="090409"/>
                </a:solidFill>
                <a:latin typeface="Calibri"/>
                <a:cs typeface="Calibri"/>
              </a:rPr>
              <a:t> </a:t>
            </a:r>
            <a:r>
              <a:rPr sz="3600" b="0" spc="-15">
                <a:solidFill>
                  <a:srgbClr val="090409"/>
                </a:solidFill>
                <a:latin typeface="Calibri"/>
                <a:cs typeface="Calibri"/>
              </a:rPr>
              <a:t>Workers’</a:t>
            </a:r>
            <a:endParaRPr sz="3600">
              <a:latin typeface="Calibri"/>
              <a:cs typeface="Calibri"/>
            </a:endParaRPr>
          </a:p>
          <a:p>
            <a:pPr marL="448628" indent="-430530">
              <a:lnSpc>
                <a:spcPct val="100000"/>
              </a:lnSpc>
              <a:spcBef>
                <a:spcPts val="1065"/>
              </a:spcBef>
              <a:buFont typeface="Arial"/>
              <a:buChar char="•"/>
              <a:tabLst>
                <a:tab pos="448628" algn="l"/>
                <a:tab pos="449580" algn="l"/>
              </a:tabLst>
            </a:pPr>
            <a:r>
              <a:rPr sz="3600" b="0">
                <a:solidFill>
                  <a:srgbClr val="090409"/>
                </a:solidFill>
                <a:latin typeface="Calibri"/>
                <a:cs typeface="Calibri"/>
              </a:rPr>
              <a:t>VHW</a:t>
            </a:r>
            <a:r>
              <a:rPr sz="3600" b="0" spc="-120">
                <a:solidFill>
                  <a:srgbClr val="090409"/>
                </a:solidFill>
                <a:latin typeface="Times New Roman"/>
                <a:cs typeface="Times New Roman"/>
              </a:rPr>
              <a:t> </a:t>
            </a:r>
            <a:r>
              <a:rPr sz="3600" b="0">
                <a:solidFill>
                  <a:srgbClr val="090409"/>
                </a:solidFill>
                <a:latin typeface="Calibri"/>
                <a:cs typeface="Calibri"/>
              </a:rPr>
              <a:t>Capability</a:t>
            </a:r>
            <a:r>
              <a:rPr sz="3600" b="0" spc="-135">
                <a:solidFill>
                  <a:srgbClr val="090409"/>
                </a:solidFill>
                <a:latin typeface="Times New Roman"/>
                <a:cs typeface="Times New Roman"/>
              </a:rPr>
              <a:t> </a:t>
            </a:r>
            <a:r>
              <a:rPr sz="3600" b="0" spc="-15">
                <a:solidFill>
                  <a:srgbClr val="090409"/>
                </a:solidFill>
                <a:latin typeface="Calibri"/>
                <a:cs typeface="Calibri"/>
              </a:rPr>
              <a:t>Matrix</a:t>
            </a:r>
            <a:endParaRPr sz="3600">
              <a:latin typeface="Calibri"/>
              <a:cs typeface="Calibri"/>
            </a:endParaRPr>
          </a:p>
          <a:p>
            <a:pPr marL="448628" marR="455295" indent="-430530">
              <a:lnSpc>
                <a:spcPct val="90000"/>
              </a:lnSpc>
              <a:spcBef>
                <a:spcPts val="1508"/>
              </a:spcBef>
              <a:buFont typeface="Arial"/>
              <a:buChar char="•"/>
              <a:tabLst>
                <a:tab pos="448628" algn="l"/>
                <a:tab pos="449580" algn="l"/>
              </a:tabLst>
            </a:pPr>
            <a:r>
              <a:rPr sz="3600" b="0" u="sng">
                <a:solidFill>
                  <a:srgbClr val="090409"/>
                </a:solidFill>
                <a:uFill>
                  <a:solidFill>
                    <a:srgbClr val="090409"/>
                  </a:solidFill>
                </a:uFill>
                <a:latin typeface="Calibri"/>
                <a:cs typeface="Calibri"/>
                <a:hlinkClick r:id="rId2"/>
              </a:rPr>
              <a:t>Nursing</a:t>
            </a:r>
            <a:r>
              <a:rPr sz="3600" b="0" u="sng" spc="-180">
                <a:solidFill>
                  <a:srgbClr val="090409"/>
                </a:solidFill>
                <a:uFill>
                  <a:solidFill>
                    <a:srgbClr val="090409"/>
                  </a:solidFill>
                </a:uFill>
                <a:latin typeface="Calibri"/>
                <a:cs typeface="Calibri"/>
                <a:hlinkClick r:id="rId2"/>
              </a:rPr>
              <a:t> </a:t>
            </a:r>
            <a:r>
              <a:rPr sz="3600" b="0" u="sng">
                <a:solidFill>
                  <a:srgbClr val="090409"/>
                </a:solidFill>
                <a:uFill>
                  <a:solidFill>
                    <a:srgbClr val="090409"/>
                  </a:solidFill>
                </a:uFill>
                <a:latin typeface="Calibri"/>
                <a:cs typeface="Calibri"/>
                <a:hlinkClick r:id="rId2"/>
              </a:rPr>
              <a:t>Council’s</a:t>
            </a:r>
            <a:r>
              <a:rPr sz="3600" b="0" u="sng" spc="105">
                <a:solidFill>
                  <a:srgbClr val="090409"/>
                </a:solidFill>
                <a:uFill>
                  <a:solidFill>
                    <a:srgbClr val="090409"/>
                  </a:solidFill>
                </a:uFill>
                <a:latin typeface="Calibri"/>
                <a:cs typeface="Calibri"/>
                <a:hlinkClick r:id="rId2"/>
              </a:rPr>
              <a:t> </a:t>
            </a:r>
            <a:r>
              <a:rPr sz="3600" b="0" u="sng" spc="-15">
                <a:solidFill>
                  <a:srgbClr val="090409"/>
                </a:solidFill>
                <a:uFill>
                  <a:solidFill>
                    <a:srgbClr val="090409"/>
                  </a:solidFill>
                </a:uFill>
                <a:latin typeface="Calibri"/>
                <a:cs typeface="Calibri"/>
                <a:hlinkClick r:id="rId2"/>
              </a:rPr>
              <a:t>Guideline:</a:t>
            </a:r>
            <a:r>
              <a:rPr sz="3600" b="0" spc="-15">
                <a:solidFill>
                  <a:srgbClr val="090409"/>
                </a:solidFill>
                <a:latin typeface="Times New Roman"/>
                <a:cs typeface="Times New Roman"/>
                <a:hlinkClick r:id="rId2"/>
              </a:rPr>
              <a:t> </a:t>
            </a:r>
            <a:r>
              <a:rPr sz="3600" b="0" u="sng" spc="-15">
                <a:solidFill>
                  <a:srgbClr val="090409"/>
                </a:solidFill>
                <a:uFill>
                  <a:solidFill>
                    <a:srgbClr val="090409"/>
                  </a:solidFill>
                </a:uFill>
                <a:latin typeface="Calibri"/>
                <a:cs typeface="Calibri"/>
                <a:hlinkClick r:id="rId2"/>
              </a:rPr>
              <a:t>Delegation</a:t>
            </a:r>
            <a:r>
              <a:rPr sz="3600" b="0" u="sng" spc="-188">
                <a:solidFill>
                  <a:srgbClr val="090409"/>
                </a:solidFill>
                <a:uFill>
                  <a:solidFill>
                    <a:srgbClr val="090409"/>
                  </a:solidFill>
                </a:uFill>
                <a:latin typeface="Times New Roman"/>
                <a:cs typeface="Times New Roman"/>
                <a:hlinkClick r:id="rId2"/>
              </a:rPr>
              <a:t> </a:t>
            </a:r>
            <a:r>
              <a:rPr sz="3600" b="0" u="sng">
                <a:solidFill>
                  <a:srgbClr val="090409"/>
                </a:solidFill>
                <a:uFill>
                  <a:solidFill>
                    <a:srgbClr val="090409"/>
                  </a:solidFill>
                </a:uFill>
                <a:latin typeface="Calibri"/>
                <a:cs typeface="Calibri"/>
                <a:hlinkClick r:id="rId2"/>
              </a:rPr>
              <a:t>of</a:t>
            </a:r>
            <a:r>
              <a:rPr sz="3600" b="0" u="sng" spc="-171">
                <a:solidFill>
                  <a:srgbClr val="090409"/>
                </a:solidFill>
                <a:uFill>
                  <a:solidFill>
                    <a:srgbClr val="090409"/>
                  </a:solidFill>
                </a:uFill>
                <a:latin typeface="Times New Roman"/>
                <a:cs typeface="Times New Roman"/>
                <a:hlinkClick r:id="rId2"/>
              </a:rPr>
              <a:t> </a:t>
            </a:r>
            <a:r>
              <a:rPr sz="3600" b="0" u="sng" spc="-15">
                <a:solidFill>
                  <a:srgbClr val="090409"/>
                </a:solidFill>
                <a:uFill>
                  <a:solidFill>
                    <a:srgbClr val="090409"/>
                  </a:solidFill>
                </a:uFill>
                <a:latin typeface="Calibri"/>
                <a:cs typeface="Calibri"/>
                <a:hlinkClick r:id="rId2"/>
              </a:rPr>
              <a:t>care</a:t>
            </a:r>
            <a:r>
              <a:rPr sz="3600" b="0" u="sng" spc="-165">
                <a:solidFill>
                  <a:srgbClr val="090409"/>
                </a:solidFill>
                <a:uFill>
                  <a:solidFill>
                    <a:srgbClr val="090409"/>
                  </a:solidFill>
                </a:uFill>
                <a:latin typeface="Times New Roman"/>
                <a:cs typeface="Times New Roman"/>
                <a:hlinkClick r:id="rId2"/>
              </a:rPr>
              <a:t> </a:t>
            </a:r>
            <a:r>
              <a:rPr sz="3600" b="0" u="sng">
                <a:solidFill>
                  <a:srgbClr val="090409"/>
                </a:solidFill>
                <a:uFill>
                  <a:solidFill>
                    <a:srgbClr val="090409"/>
                  </a:solidFill>
                </a:uFill>
                <a:latin typeface="Calibri"/>
                <a:cs typeface="Calibri"/>
                <a:hlinkClick r:id="rId2"/>
              </a:rPr>
              <a:t>by</a:t>
            </a:r>
            <a:r>
              <a:rPr sz="3600" b="0" u="sng" spc="-165">
                <a:solidFill>
                  <a:srgbClr val="090409"/>
                </a:solidFill>
                <a:uFill>
                  <a:solidFill>
                    <a:srgbClr val="090409"/>
                  </a:solidFill>
                </a:uFill>
                <a:latin typeface="Times New Roman"/>
                <a:cs typeface="Times New Roman"/>
                <a:hlinkClick r:id="rId2"/>
              </a:rPr>
              <a:t> </a:t>
            </a:r>
            <a:r>
              <a:rPr sz="3600" b="0" u="sng">
                <a:solidFill>
                  <a:srgbClr val="090409"/>
                </a:solidFill>
                <a:uFill>
                  <a:solidFill>
                    <a:srgbClr val="090409"/>
                  </a:solidFill>
                </a:uFill>
                <a:latin typeface="Calibri"/>
                <a:cs typeface="Calibri"/>
                <a:hlinkClick r:id="rId2"/>
              </a:rPr>
              <a:t>a</a:t>
            </a:r>
            <a:r>
              <a:rPr sz="3600" b="0" u="sng" spc="-165">
                <a:solidFill>
                  <a:srgbClr val="090409"/>
                </a:solidFill>
                <a:uFill>
                  <a:solidFill>
                    <a:srgbClr val="090409"/>
                  </a:solidFill>
                </a:uFill>
                <a:latin typeface="Times New Roman"/>
                <a:cs typeface="Times New Roman"/>
                <a:hlinkClick r:id="rId2"/>
              </a:rPr>
              <a:t> </a:t>
            </a:r>
            <a:r>
              <a:rPr sz="3600" b="0" u="sng" spc="-15">
                <a:solidFill>
                  <a:srgbClr val="090409"/>
                </a:solidFill>
                <a:uFill>
                  <a:solidFill>
                    <a:srgbClr val="090409"/>
                  </a:solidFill>
                </a:uFill>
                <a:latin typeface="Calibri"/>
                <a:cs typeface="Calibri"/>
                <a:hlinkClick r:id="rId2"/>
              </a:rPr>
              <a:t>registered</a:t>
            </a:r>
            <a:r>
              <a:rPr sz="3600" b="0" spc="-15">
                <a:solidFill>
                  <a:srgbClr val="090409"/>
                </a:solidFill>
                <a:latin typeface="Times New Roman"/>
                <a:cs typeface="Times New Roman"/>
                <a:hlinkClick r:id="rId2"/>
              </a:rPr>
              <a:t> </a:t>
            </a:r>
            <a:r>
              <a:rPr sz="3600" b="0" u="sng">
                <a:solidFill>
                  <a:srgbClr val="090409"/>
                </a:solidFill>
                <a:uFill>
                  <a:solidFill>
                    <a:srgbClr val="090409"/>
                  </a:solidFill>
                </a:uFill>
                <a:latin typeface="Calibri"/>
                <a:cs typeface="Calibri"/>
                <a:hlinkClick r:id="rId2"/>
              </a:rPr>
              <a:t>nurse</a:t>
            </a:r>
            <a:r>
              <a:rPr sz="3600" b="0" spc="143">
                <a:solidFill>
                  <a:srgbClr val="090409"/>
                </a:solidFill>
                <a:latin typeface="Times New Roman"/>
                <a:cs typeface="Times New Roman"/>
              </a:rPr>
              <a:t> </a:t>
            </a:r>
            <a:r>
              <a:rPr sz="3600" b="0" u="sng">
                <a:solidFill>
                  <a:srgbClr val="090409"/>
                </a:solidFill>
                <a:uFill>
                  <a:solidFill>
                    <a:srgbClr val="090409"/>
                  </a:solidFill>
                </a:uFill>
                <a:latin typeface="Calibri"/>
                <a:cs typeface="Calibri"/>
                <a:hlinkClick r:id="rId2"/>
              </a:rPr>
              <a:t>to</a:t>
            </a:r>
            <a:r>
              <a:rPr sz="3600" b="0" u="sng" spc="-143">
                <a:solidFill>
                  <a:srgbClr val="090409"/>
                </a:solidFill>
                <a:uFill>
                  <a:solidFill>
                    <a:srgbClr val="090409"/>
                  </a:solidFill>
                </a:uFill>
                <a:latin typeface="Times New Roman"/>
                <a:cs typeface="Times New Roman"/>
                <a:hlinkClick r:id="rId2"/>
              </a:rPr>
              <a:t> </a:t>
            </a:r>
            <a:r>
              <a:rPr sz="3600" b="0" u="sng">
                <a:solidFill>
                  <a:srgbClr val="090409"/>
                </a:solidFill>
                <a:uFill>
                  <a:solidFill>
                    <a:srgbClr val="090409"/>
                  </a:solidFill>
                </a:uFill>
                <a:latin typeface="Calibri"/>
                <a:cs typeface="Calibri"/>
                <a:hlinkClick r:id="rId2"/>
              </a:rPr>
              <a:t>a</a:t>
            </a:r>
            <a:r>
              <a:rPr sz="3600" b="0" u="sng" spc="-127">
                <a:solidFill>
                  <a:srgbClr val="090409"/>
                </a:solidFill>
                <a:uFill>
                  <a:solidFill>
                    <a:srgbClr val="090409"/>
                  </a:solidFill>
                </a:uFill>
                <a:latin typeface="Times New Roman"/>
                <a:cs typeface="Times New Roman"/>
                <a:hlinkClick r:id="rId2"/>
              </a:rPr>
              <a:t> </a:t>
            </a:r>
            <a:r>
              <a:rPr sz="3600" b="0" u="sng">
                <a:solidFill>
                  <a:srgbClr val="090409"/>
                </a:solidFill>
                <a:uFill>
                  <a:solidFill>
                    <a:srgbClr val="090409"/>
                  </a:solidFill>
                </a:uFill>
                <a:latin typeface="Calibri"/>
                <a:cs typeface="Calibri"/>
                <a:hlinkClick r:id="rId2"/>
              </a:rPr>
              <a:t>health</a:t>
            </a:r>
            <a:r>
              <a:rPr sz="3600" b="0" u="sng" spc="-150">
                <a:solidFill>
                  <a:srgbClr val="090409"/>
                </a:solidFill>
                <a:uFill>
                  <a:solidFill>
                    <a:srgbClr val="090409"/>
                  </a:solidFill>
                </a:uFill>
                <a:latin typeface="Times New Roman"/>
                <a:cs typeface="Times New Roman"/>
                <a:hlinkClick r:id="rId2"/>
              </a:rPr>
              <a:t> </a:t>
            </a:r>
            <a:r>
              <a:rPr sz="3600" b="0" u="sng">
                <a:solidFill>
                  <a:srgbClr val="090409"/>
                </a:solidFill>
                <a:uFill>
                  <a:solidFill>
                    <a:srgbClr val="090409"/>
                  </a:solidFill>
                </a:uFill>
                <a:latin typeface="Calibri"/>
                <a:cs typeface="Calibri"/>
                <a:hlinkClick r:id="rId2"/>
              </a:rPr>
              <a:t>care</a:t>
            </a:r>
            <a:r>
              <a:rPr sz="3600" b="0" u="sng" spc="-127">
                <a:solidFill>
                  <a:srgbClr val="090409"/>
                </a:solidFill>
                <a:uFill>
                  <a:solidFill>
                    <a:srgbClr val="090409"/>
                  </a:solidFill>
                </a:uFill>
                <a:latin typeface="Times New Roman"/>
                <a:cs typeface="Times New Roman"/>
                <a:hlinkClick r:id="rId2"/>
              </a:rPr>
              <a:t> </a:t>
            </a:r>
            <a:r>
              <a:rPr sz="3600" b="0" u="sng" spc="-15">
                <a:solidFill>
                  <a:srgbClr val="090409"/>
                </a:solidFill>
                <a:uFill>
                  <a:solidFill>
                    <a:srgbClr val="090409"/>
                  </a:solidFill>
                </a:uFill>
                <a:latin typeface="Calibri"/>
                <a:cs typeface="Calibri"/>
                <a:hlinkClick r:id="rId2"/>
              </a:rPr>
              <a:t>assistant</a:t>
            </a:r>
            <a:endParaRPr sz="3600">
              <a:latin typeface="Calibri"/>
              <a:cs typeface="Calibri"/>
            </a:endParaRPr>
          </a:p>
        </p:txBody>
      </p:sp>
    </p:spTree>
    <p:extLst>
      <p:ext uri="{BB962C8B-B14F-4D97-AF65-F5344CB8AC3E}">
        <p14:creationId xmlns:p14="http://schemas.microsoft.com/office/powerpoint/2010/main" val="341340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69952" y="5776724"/>
            <a:ext cx="8701088" cy="4511040"/>
            <a:chOff x="1246634" y="3851149"/>
            <a:chExt cx="5800725" cy="3007360"/>
          </a:xfrm>
        </p:grpSpPr>
        <p:sp>
          <p:nvSpPr>
            <p:cNvPr id="3" name="object 3"/>
            <p:cNvSpPr/>
            <p:nvPr/>
          </p:nvSpPr>
          <p:spPr>
            <a:xfrm>
              <a:off x="1246634" y="3851149"/>
              <a:ext cx="5800725" cy="3007360"/>
            </a:xfrm>
            <a:custGeom>
              <a:avLst/>
              <a:gdLst/>
              <a:ahLst/>
              <a:cxnLst/>
              <a:rect l="l" t="t" r="r" b="b"/>
              <a:pathLst>
                <a:path w="5800725" h="3007359">
                  <a:moveTo>
                    <a:pt x="5800344" y="0"/>
                  </a:moveTo>
                  <a:lnTo>
                    <a:pt x="0" y="0"/>
                  </a:lnTo>
                  <a:lnTo>
                    <a:pt x="0" y="3006850"/>
                  </a:lnTo>
                  <a:lnTo>
                    <a:pt x="5800344" y="3006850"/>
                  </a:lnTo>
                  <a:lnTo>
                    <a:pt x="5800344" y="0"/>
                  </a:lnTo>
                  <a:close/>
                </a:path>
              </a:pathLst>
            </a:custGeom>
            <a:solidFill>
              <a:srgbClr val="00565E">
                <a:alpha val="56077"/>
              </a:srgbClr>
            </a:solidFill>
          </p:spPr>
          <p:txBody>
            <a:bodyPr wrap="square" lIns="0" tIns="0" rIns="0" bIns="0" rtlCol="0"/>
            <a:lstStyle/>
            <a:p>
              <a:endParaRPr/>
            </a:p>
          </p:txBody>
        </p:sp>
        <p:sp>
          <p:nvSpPr>
            <p:cNvPr id="4" name="object 4"/>
            <p:cNvSpPr/>
            <p:nvPr/>
          </p:nvSpPr>
          <p:spPr>
            <a:xfrm>
              <a:off x="1368539" y="4157484"/>
              <a:ext cx="5613400" cy="2601595"/>
            </a:xfrm>
            <a:custGeom>
              <a:avLst/>
              <a:gdLst/>
              <a:ahLst/>
              <a:cxnLst/>
              <a:rect l="l" t="t" r="r" b="b"/>
              <a:pathLst>
                <a:path w="5613400" h="2601595">
                  <a:moveTo>
                    <a:pt x="2045220" y="0"/>
                  </a:moveTo>
                  <a:lnTo>
                    <a:pt x="0" y="0"/>
                  </a:lnTo>
                  <a:lnTo>
                    <a:pt x="0" y="2592324"/>
                  </a:lnTo>
                  <a:lnTo>
                    <a:pt x="2045220" y="2592324"/>
                  </a:lnTo>
                  <a:lnTo>
                    <a:pt x="2045220" y="0"/>
                  </a:lnTo>
                  <a:close/>
                </a:path>
                <a:path w="5613400" h="2601595">
                  <a:moveTo>
                    <a:pt x="5612904" y="6083"/>
                  </a:moveTo>
                  <a:lnTo>
                    <a:pt x="2115324" y="6083"/>
                  </a:lnTo>
                  <a:lnTo>
                    <a:pt x="2115324" y="2601455"/>
                  </a:lnTo>
                  <a:lnTo>
                    <a:pt x="5612904" y="2601455"/>
                  </a:lnTo>
                  <a:lnTo>
                    <a:pt x="5612904" y="6083"/>
                  </a:lnTo>
                  <a:close/>
                </a:path>
              </a:pathLst>
            </a:custGeom>
            <a:solidFill>
              <a:srgbClr val="FFFFFF"/>
            </a:solidFill>
          </p:spPr>
          <p:txBody>
            <a:bodyPr wrap="square" lIns="0" tIns="0" rIns="0" bIns="0" rtlCol="0"/>
            <a:lstStyle/>
            <a:p>
              <a:endParaRPr/>
            </a:p>
          </p:txBody>
        </p:sp>
      </p:grpSp>
      <p:sp>
        <p:nvSpPr>
          <p:cNvPr id="5" name="object 5"/>
          <p:cNvSpPr txBox="1"/>
          <p:nvPr/>
        </p:nvSpPr>
        <p:spPr>
          <a:xfrm>
            <a:off x="2257425" y="6455855"/>
            <a:ext cx="916305" cy="311624"/>
          </a:xfrm>
          <a:prstGeom prst="rect">
            <a:avLst/>
          </a:prstGeom>
        </p:spPr>
        <p:txBody>
          <a:bodyPr vert="horz" wrap="square" lIns="0" tIns="22860" rIns="0" bIns="0" rtlCol="0">
            <a:spAutoFit/>
          </a:bodyPr>
          <a:lstStyle/>
          <a:p>
            <a:pPr marL="19050">
              <a:lnSpc>
                <a:spcPct val="100000"/>
              </a:lnSpc>
              <a:spcBef>
                <a:spcPts val="180"/>
              </a:spcBef>
            </a:pPr>
            <a:r>
              <a:rPr sz="1875" b="1" spc="-15">
                <a:solidFill>
                  <a:srgbClr val="00565E"/>
                </a:solidFill>
                <a:latin typeface="Calibri"/>
                <a:cs typeface="Calibri"/>
              </a:rPr>
              <a:t>Ethnicity</a:t>
            </a:r>
            <a:endParaRPr sz="1875">
              <a:latin typeface="Calibri"/>
              <a:cs typeface="Calibri"/>
            </a:endParaRPr>
          </a:p>
        </p:txBody>
      </p:sp>
      <p:grpSp>
        <p:nvGrpSpPr>
          <p:cNvPr id="6" name="object 6"/>
          <p:cNvGrpSpPr/>
          <p:nvPr/>
        </p:nvGrpSpPr>
        <p:grpSpPr>
          <a:xfrm>
            <a:off x="4712589" y="262127"/>
            <a:ext cx="4956810" cy="2704146"/>
            <a:chOff x="3141726" y="174751"/>
            <a:chExt cx="3304540" cy="1802764"/>
          </a:xfrm>
        </p:grpSpPr>
        <p:sp>
          <p:nvSpPr>
            <p:cNvPr id="7" name="object 7"/>
            <p:cNvSpPr/>
            <p:nvPr/>
          </p:nvSpPr>
          <p:spPr>
            <a:xfrm>
              <a:off x="3141726" y="1834260"/>
              <a:ext cx="3303904" cy="143510"/>
            </a:xfrm>
            <a:custGeom>
              <a:avLst/>
              <a:gdLst/>
              <a:ahLst/>
              <a:cxnLst/>
              <a:rect l="l" t="t" r="r" b="b"/>
              <a:pathLst>
                <a:path w="3303904" h="143510">
                  <a:moveTo>
                    <a:pt x="3232277" y="0"/>
                  </a:moveTo>
                  <a:lnTo>
                    <a:pt x="3204442" y="5617"/>
                  </a:lnTo>
                  <a:lnTo>
                    <a:pt x="3181715" y="20939"/>
                  </a:lnTo>
                  <a:lnTo>
                    <a:pt x="3166393" y="43666"/>
                  </a:lnTo>
                  <a:lnTo>
                    <a:pt x="3163647" y="57274"/>
                  </a:lnTo>
                  <a:lnTo>
                    <a:pt x="3232277" y="57277"/>
                  </a:lnTo>
                  <a:lnTo>
                    <a:pt x="3232277" y="85852"/>
                  </a:lnTo>
                  <a:lnTo>
                    <a:pt x="3163672" y="85852"/>
                  </a:lnTo>
                  <a:lnTo>
                    <a:pt x="3166393" y="99335"/>
                  </a:lnTo>
                  <a:lnTo>
                    <a:pt x="3181715" y="122062"/>
                  </a:lnTo>
                  <a:lnTo>
                    <a:pt x="3204442" y="137384"/>
                  </a:lnTo>
                  <a:lnTo>
                    <a:pt x="3232277" y="143002"/>
                  </a:lnTo>
                  <a:lnTo>
                    <a:pt x="3260092" y="137384"/>
                  </a:lnTo>
                  <a:lnTo>
                    <a:pt x="3282775" y="122062"/>
                  </a:lnTo>
                  <a:lnTo>
                    <a:pt x="3298053" y="99335"/>
                  </a:lnTo>
                  <a:lnTo>
                    <a:pt x="3300764" y="85852"/>
                  </a:lnTo>
                  <a:lnTo>
                    <a:pt x="3232277" y="85852"/>
                  </a:lnTo>
                  <a:lnTo>
                    <a:pt x="3300765" y="85849"/>
                  </a:lnTo>
                  <a:lnTo>
                    <a:pt x="3303651" y="71501"/>
                  </a:lnTo>
                  <a:lnTo>
                    <a:pt x="3298053" y="43666"/>
                  </a:lnTo>
                  <a:lnTo>
                    <a:pt x="3282775" y="20939"/>
                  </a:lnTo>
                  <a:lnTo>
                    <a:pt x="3260092" y="5617"/>
                  </a:lnTo>
                  <a:lnTo>
                    <a:pt x="3232277" y="0"/>
                  </a:lnTo>
                  <a:close/>
                </a:path>
                <a:path w="3303904" h="143510">
                  <a:moveTo>
                    <a:pt x="3163647" y="57274"/>
                  </a:moveTo>
                  <a:lnTo>
                    <a:pt x="3160776" y="71501"/>
                  </a:lnTo>
                  <a:lnTo>
                    <a:pt x="3163671" y="85849"/>
                  </a:lnTo>
                  <a:lnTo>
                    <a:pt x="3232277" y="85852"/>
                  </a:lnTo>
                  <a:lnTo>
                    <a:pt x="3232277" y="57277"/>
                  </a:lnTo>
                  <a:lnTo>
                    <a:pt x="3163647" y="57274"/>
                  </a:lnTo>
                  <a:close/>
                </a:path>
                <a:path w="3303904" h="143510">
                  <a:moveTo>
                    <a:pt x="0" y="57150"/>
                  </a:moveTo>
                  <a:lnTo>
                    <a:pt x="0" y="85725"/>
                  </a:lnTo>
                  <a:lnTo>
                    <a:pt x="3163671" y="85849"/>
                  </a:lnTo>
                  <a:lnTo>
                    <a:pt x="3160776" y="71501"/>
                  </a:lnTo>
                  <a:lnTo>
                    <a:pt x="3163647" y="57274"/>
                  </a:lnTo>
                  <a:lnTo>
                    <a:pt x="0" y="57150"/>
                  </a:lnTo>
                  <a:close/>
                </a:path>
              </a:pathLst>
            </a:custGeom>
            <a:solidFill>
              <a:srgbClr val="6C83A7"/>
            </a:solidFill>
          </p:spPr>
          <p:txBody>
            <a:bodyPr wrap="square" lIns="0" tIns="0" rIns="0" bIns="0" rtlCol="0"/>
            <a:lstStyle/>
            <a:p>
              <a:endParaRPr/>
            </a:p>
          </p:txBody>
        </p:sp>
        <p:sp>
          <p:nvSpPr>
            <p:cNvPr id="8" name="object 8"/>
            <p:cNvSpPr/>
            <p:nvPr/>
          </p:nvSpPr>
          <p:spPr>
            <a:xfrm>
              <a:off x="3414522" y="1020571"/>
              <a:ext cx="3031490" cy="142875"/>
            </a:xfrm>
            <a:custGeom>
              <a:avLst/>
              <a:gdLst/>
              <a:ahLst/>
              <a:cxnLst/>
              <a:rect l="l" t="t" r="r" b="b"/>
              <a:pathLst>
                <a:path w="3031490" h="142875">
                  <a:moveTo>
                    <a:pt x="2959608" y="0"/>
                  </a:moveTo>
                  <a:lnTo>
                    <a:pt x="2931773" y="5597"/>
                  </a:lnTo>
                  <a:lnTo>
                    <a:pt x="2909046" y="20875"/>
                  </a:lnTo>
                  <a:lnTo>
                    <a:pt x="2893724" y="43559"/>
                  </a:lnTo>
                  <a:lnTo>
                    <a:pt x="2890980" y="57147"/>
                  </a:lnTo>
                  <a:lnTo>
                    <a:pt x="2959608" y="57150"/>
                  </a:lnTo>
                  <a:lnTo>
                    <a:pt x="2959608" y="85725"/>
                  </a:lnTo>
                  <a:lnTo>
                    <a:pt x="2891003" y="85725"/>
                  </a:lnTo>
                  <a:lnTo>
                    <a:pt x="2893724" y="99208"/>
                  </a:lnTo>
                  <a:lnTo>
                    <a:pt x="2909046" y="121935"/>
                  </a:lnTo>
                  <a:lnTo>
                    <a:pt x="2931773" y="137257"/>
                  </a:lnTo>
                  <a:lnTo>
                    <a:pt x="2959608" y="142875"/>
                  </a:lnTo>
                  <a:lnTo>
                    <a:pt x="2987423" y="137257"/>
                  </a:lnTo>
                  <a:lnTo>
                    <a:pt x="3010106" y="121935"/>
                  </a:lnTo>
                  <a:lnTo>
                    <a:pt x="3025384" y="99208"/>
                  </a:lnTo>
                  <a:lnTo>
                    <a:pt x="3028095" y="85725"/>
                  </a:lnTo>
                  <a:lnTo>
                    <a:pt x="2959608" y="85725"/>
                  </a:lnTo>
                  <a:lnTo>
                    <a:pt x="3028096" y="85722"/>
                  </a:lnTo>
                  <a:lnTo>
                    <a:pt x="3030982" y="71374"/>
                  </a:lnTo>
                  <a:lnTo>
                    <a:pt x="3025384" y="43559"/>
                  </a:lnTo>
                  <a:lnTo>
                    <a:pt x="3010106" y="20875"/>
                  </a:lnTo>
                  <a:lnTo>
                    <a:pt x="2987423" y="5597"/>
                  </a:lnTo>
                  <a:lnTo>
                    <a:pt x="2959608" y="0"/>
                  </a:lnTo>
                  <a:close/>
                </a:path>
                <a:path w="3031490" h="142875">
                  <a:moveTo>
                    <a:pt x="2890980" y="57147"/>
                  </a:moveTo>
                  <a:lnTo>
                    <a:pt x="2888107" y="71374"/>
                  </a:lnTo>
                  <a:lnTo>
                    <a:pt x="2891002" y="85722"/>
                  </a:lnTo>
                  <a:lnTo>
                    <a:pt x="2959608" y="85725"/>
                  </a:lnTo>
                  <a:lnTo>
                    <a:pt x="2959608" y="57150"/>
                  </a:lnTo>
                  <a:lnTo>
                    <a:pt x="2890980" y="57147"/>
                  </a:lnTo>
                  <a:close/>
                </a:path>
                <a:path w="3031490" h="142875">
                  <a:moveTo>
                    <a:pt x="0" y="57023"/>
                  </a:moveTo>
                  <a:lnTo>
                    <a:pt x="0" y="85598"/>
                  </a:lnTo>
                  <a:lnTo>
                    <a:pt x="2891002" y="85722"/>
                  </a:lnTo>
                  <a:lnTo>
                    <a:pt x="2888107" y="71374"/>
                  </a:lnTo>
                  <a:lnTo>
                    <a:pt x="2890980" y="57147"/>
                  </a:lnTo>
                  <a:lnTo>
                    <a:pt x="0" y="57023"/>
                  </a:lnTo>
                  <a:close/>
                </a:path>
              </a:pathLst>
            </a:custGeom>
            <a:solidFill>
              <a:srgbClr val="5770D0"/>
            </a:solidFill>
          </p:spPr>
          <p:txBody>
            <a:bodyPr wrap="square" lIns="0" tIns="0" rIns="0" bIns="0" rtlCol="0"/>
            <a:lstStyle/>
            <a:p>
              <a:endParaRPr/>
            </a:p>
          </p:txBody>
        </p:sp>
        <p:sp>
          <p:nvSpPr>
            <p:cNvPr id="9" name="object 9"/>
            <p:cNvSpPr/>
            <p:nvPr/>
          </p:nvSpPr>
          <p:spPr>
            <a:xfrm>
              <a:off x="3702558" y="174751"/>
              <a:ext cx="2743200" cy="142875"/>
            </a:xfrm>
            <a:custGeom>
              <a:avLst/>
              <a:gdLst/>
              <a:ahLst/>
              <a:cxnLst/>
              <a:rect l="l" t="t" r="r" b="b"/>
              <a:pathLst>
                <a:path w="2743200" h="142875">
                  <a:moveTo>
                    <a:pt x="2671699" y="0"/>
                  </a:moveTo>
                  <a:lnTo>
                    <a:pt x="2643884" y="5597"/>
                  </a:lnTo>
                  <a:lnTo>
                    <a:pt x="2621200" y="20875"/>
                  </a:lnTo>
                  <a:lnTo>
                    <a:pt x="2605922" y="43559"/>
                  </a:lnTo>
                  <a:lnTo>
                    <a:pt x="2603188" y="57146"/>
                  </a:lnTo>
                  <a:lnTo>
                    <a:pt x="2671699" y="57150"/>
                  </a:lnTo>
                  <a:lnTo>
                    <a:pt x="2671699" y="85725"/>
                  </a:lnTo>
                  <a:lnTo>
                    <a:pt x="2603211" y="85725"/>
                  </a:lnTo>
                  <a:lnTo>
                    <a:pt x="2605922" y="99208"/>
                  </a:lnTo>
                  <a:lnTo>
                    <a:pt x="2621200" y="121935"/>
                  </a:lnTo>
                  <a:lnTo>
                    <a:pt x="2643884" y="137257"/>
                  </a:lnTo>
                  <a:lnTo>
                    <a:pt x="2671699" y="142875"/>
                  </a:lnTo>
                  <a:lnTo>
                    <a:pt x="2699533" y="137257"/>
                  </a:lnTo>
                  <a:lnTo>
                    <a:pt x="2722260" y="121935"/>
                  </a:lnTo>
                  <a:lnTo>
                    <a:pt x="2737582" y="99208"/>
                  </a:lnTo>
                  <a:lnTo>
                    <a:pt x="2740303" y="85725"/>
                  </a:lnTo>
                  <a:lnTo>
                    <a:pt x="2671699" y="85725"/>
                  </a:lnTo>
                  <a:lnTo>
                    <a:pt x="2740304" y="85721"/>
                  </a:lnTo>
                  <a:lnTo>
                    <a:pt x="2743200" y="71374"/>
                  </a:lnTo>
                  <a:lnTo>
                    <a:pt x="2737582" y="43559"/>
                  </a:lnTo>
                  <a:lnTo>
                    <a:pt x="2722260" y="20875"/>
                  </a:lnTo>
                  <a:lnTo>
                    <a:pt x="2699533" y="5597"/>
                  </a:lnTo>
                  <a:lnTo>
                    <a:pt x="2671699" y="0"/>
                  </a:lnTo>
                  <a:close/>
                </a:path>
                <a:path w="2743200" h="142875">
                  <a:moveTo>
                    <a:pt x="2603188" y="57146"/>
                  </a:moveTo>
                  <a:lnTo>
                    <a:pt x="2600325" y="71374"/>
                  </a:lnTo>
                  <a:lnTo>
                    <a:pt x="2603210" y="85721"/>
                  </a:lnTo>
                  <a:lnTo>
                    <a:pt x="2671699" y="85725"/>
                  </a:lnTo>
                  <a:lnTo>
                    <a:pt x="2671699" y="57150"/>
                  </a:lnTo>
                  <a:lnTo>
                    <a:pt x="2603188" y="57146"/>
                  </a:lnTo>
                  <a:close/>
                </a:path>
                <a:path w="2743200" h="142875">
                  <a:moveTo>
                    <a:pt x="0" y="57023"/>
                  </a:moveTo>
                  <a:lnTo>
                    <a:pt x="0" y="85598"/>
                  </a:lnTo>
                  <a:lnTo>
                    <a:pt x="2603210" y="85721"/>
                  </a:lnTo>
                  <a:lnTo>
                    <a:pt x="2600325" y="71374"/>
                  </a:lnTo>
                  <a:lnTo>
                    <a:pt x="2603188" y="57146"/>
                  </a:lnTo>
                  <a:lnTo>
                    <a:pt x="0" y="57023"/>
                  </a:lnTo>
                  <a:close/>
                </a:path>
              </a:pathLst>
            </a:custGeom>
            <a:solidFill>
              <a:srgbClr val="29B196"/>
            </a:solidFill>
          </p:spPr>
          <p:txBody>
            <a:bodyPr wrap="square" lIns="0" tIns="0" rIns="0" bIns="0" rtlCol="0"/>
            <a:lstStyle/>
            <a:p>
              <a:endParaRPr/>
            </a:p>
          </p:txBody>
        </p:sp>
      </p:grpSp>
      <p:sp>
        <p:nvSpPr>
          <p:cNvPr id="10" name="object 10"/>
          <p:cNvSpPr txBox="1"/>
          <p:nvPr/>
        </p:nvSpPr>
        <p:spPr>
          <a:xfrm>
            <a:off x="5534596" y="1744790"/>
            <a:ext cx="3662363" cy="271228"/>
          </a:xfrm>
          <a:prstGeom prst="rect">
            <a:avLst/>
          </a:prstGeom>
        </p:spPr>
        <p:txBody>
          <a:bodyPr vert="horz" wrap="square" lIns="0" tIns="17145" rIns="0" bIns="0" rtlCol="0">
            <a:spAutoFit/>
          </a:bodyPr>
          <a:lstStyle/>
          <a:p>
            <a:pPr marL="19050">
              <a:lnSpc>
                <a:spcPct val="100000"/>
              </a:lnSpc>
              <a:spcBef>
                <a:spcPts val="135"/>
              </a:spcBef>
            </a:pPr>
            <a:r>
              <a:rPr sz="1650" b="1" spc="-15">
                <a:solidFill>
                  <a:srgbClr val="5770D0"/>
                </a:solidFill>
                <a:latin typeface="Calibri"/>
                <a:cs typeface="Calibri"/>
              </a:rPr>
              <a:t>Enrolled</a:t>
            </a:r>
            <a:r>
              <a:rPr sz="1650" spc="-45">
                <a:solidFill>
                  <a:srgbClr val="5770D0"/>
                </a:solidFill>
                <a:latin typeface="Times New Roman"/>
                <a:cs typeface="Times New Roman"/>
              </a:rPr>
              <a:t> </a:t>
            </a:r>
            <a:r>
              <a:rPr sz="1650" b="1">
                <a:solidFill>
                  <a:srgbClr val="5770D0"/>
                </a:solidFill>
                <a:latin typeface="Calibri"/>
                <a:cs typeface="Calibri"/>
              </a:rPr>
              <a:t>in</a:t>
            </a:r>
            <a:r>
              <a:rPr sz="1650" spc="-15">
                <a:solidFill>
                  <a:srgbClr val="5770D0"/>
                </a:solidFill>
                <a:latin typeface="Times New Roman"/>
                <a:cs typeface="Times New Roman"/>
              </a:rPr>
              <a:t> </a:t>
            </a:r>
            <a:r>
              <a:rPr sz="1650" b="1" spc="-15">
                <a:solidFill>
                  <a:srgbClr val="5770D0"/>
                </a:solidFill>
                <a:latin typeface="Calibri"/>
                <a:cs typeface="Calibri"/>
              </a:rPr>
              <a:t>Stage</a:t>
            </a:r>
            <a:r>
              <a:rPr sz="1650" spc="-60">
                <a:solidFill>
                  <a:srgbClr val="5770D0"/>
                </a:solidFill>
                <a:latin typeface="Times New Roman"/>
                <a:cs typeface="Times New Roman"/>
              </a:rPr>
              <a:t> </a:t>
            </a:r>
            <a:r>
              <a:rPr sz="1650" b="1">
                <a:solidFill>
                  <a:srgbClr val="5770D0"/>
                </a:solidFill>
                <a:latin typeface="Calibri"/>
                <a:cs typeface="Calibri"/>
              </a:rPr>
              <a:t>1</a:t>
            </a:r>
            <a:r>
              <a:rPr sz="1650" spc="-30">
                <a:solidFill>
                  <a:srgbClr val="5770D0"/>
                </a:solidFill>
                <a:latin typeface="Times New Roman"/>
                <a:cs typeface="Times New Roman"/>
              </a:rPr>
              <a:t> </a:t>
            </a:r>
            <a:r>
              <a:rPr sz="1650" b="1" spc="-15">
                <a:solidFill>
                  <a:srgbClr val="5770D0"/>
                </a:solidFill>
                <a:latin typeface="Calibri"/>
                <a:cs typeface="Calibri"/>
              </a:rPr>
              <a:t>vaccine</a:t>
            </a:r>
            <a:r>
              <a:rPr sz="1650" spc="-53">
                <a:solidFill>
                  <a:srgbClr val="5770D0"/>
                </a:solidFill>
                <a:latin typeface="Times New Roman"/>
                <a:cs typeface="Times New Roman"/>
              </a:rPr>
              <a:t> </a:t>
            </a:r>
            <a:r>
              <a:rPr sz="1650" b="1" spc="-15">
                <a:solidFill>
                  <a:srgbClr val="5770D0"/>
                </a:solidFill>
                <a:latin typeface="Calibri"/>
                <a:cs typeface="Calibri"/>
              </a:rPr>
              <a:t>theory</a:t>
            </a:r>
            <a:r>
              <a:rPr sz="1650" spc="-45">
                <a:solidFill>
                  <a:srgbClr val="5770D0"/>
                </a:solidFill>
                <a:latin typeface="Times New Roman"/>
                <a:cs typeface="Times New Roman"/>
              </a:rPr>
              <a:t> </a:t>
            </a:r>
            <a:r>
              <a:rPr sz="1650" b="1" spc="-15">
                <a:solidFill>
                  <a:srgbClr val="5770D0"/>
                </a:solidFill>
                <a:latin typeface="Calibri"/>
                <a:cs typeface="Calibri"/>
              </a:rPr>
              <a:t>training</a:t>
            </a:r>
            <a:endParaRPr sz="1650">
              <a:latin typeface="Calibri"/>
              <a:cs typeface="Calibri"/>
            </a:endParaRPr>
          </a:p>
        </p:txBody>
      </p:sp>
      <p:sp>
        <p:nvSpPr>
          <p:cNvPr id="11" name="object 11"/>
          <p:cNvSpPr txBox="1"/>
          <p:nvPr/>
        </p:nvSpPr>
        <p:spPr>
          <a:xfrm>
            <a:off x="5539167" y="390524"/>
            <a:ext cx="2733675" cy="916305"/>
          </a:xfrm>
          <a:prstGeom prst="rect">
            <a:avLst/>
          </a:prstGeom>
        </p:spPr>
        <p:txBody>
          <a:bodyPr vert="horz" wrap="square" lIns="0" tIns="106680" rIns="0" bIns="0" rtlCol="0">
            <a:spAutoFit/>
          </a:bodyPr>
          <a:lstStyle/>
          <a:p>
            <a:pPr marL="31433">
              <a:lnSpc>
                <a:spcPct val="100000"/>
              </a:lnSpc>
              <a:spcBef>
                <a:spcPts val="840"/>
              </a:spcBef>
            </a:pPr>
            <a:r>
              <a:rPr sz="1650" b="1" spc="-15">
                <a:solidFill>
                  <a:srgbClr val="29B196"/>
                </a:solidFill>
                <a:latin typeface="Calibri"/>
                <a:cs typeface="Calibri"/>
              </a:rPr>
              <a:t>Total</a:t>
            </a:r>
            <a:r>
              <a:rPr sz="1650" spc="-90">
                <a:solidFill>
                  <a:srgbClr val="29B196"/>
                </a:solidFill>
                <a:latin typeface="Times New Roman"/>
                <a:cs typeface="Times New Roman"/>
              </a:rPr>
              <a:t> </a:t>
            </a:r>
            <a:r>
              <a:rPr sz="1650" b="1">
                <a:solidFill>
                  <a:srgbClr val="29B196"/>
                </a:solidFill>
                <a:latin typeface="Calibri"/>
                <a:cs typeface="Calibri"/>
              </a:rPr>
              <a:t>possible</a:t>
            </a:r>
            <a:r>
              <a:rPr sz="1650" spc="-75">
                <a:solidFill>
                  <a:srgbClr val="29B196"/>
                </a:solidFill>
                <a:latin typeface="Times New Roman"/>
                <a:cs typeface="Times New Roman"/>
              </a:rPr>
              <a:t> </a:t>
            </a:r>
            <a:r>
              <a:rPr sz="1650" b="1" spc="-15">
                <a:solidFill>
                  <a:srgbClr val="29B196"/>
                </a:solidFill>
                <a:latin typeface="Calibri"/>
                <a:cs typeface="Calibri"/>
              </a:rPr>
              <a:t>candidates</a:t>
            </a:r>
            <a:endParaRPr sz="1650">
              <a:latin typeface="Calibri"/>
              <a:cs typeface="Calibri"/>
            </a:endParaRPr>
          </a:p>
          <a:p>
            <a:pPr marL="19050">
              <a:lnSpc>
                <a:spcPct val="100000"/>
              </a:lnSpc>
              <a:spcBef>
                <a:spcPts val="638"/>
              </a:spcBef>
            </a:pPr>
            <a:r>
              <a:rPr sz="1500">
                <a:solidFill>
                  <a:srgbClr val="3F3957"/>
                </a:solidFill>
                <a:latin typeface="Calibri"/>
                <a:cs typeface="Calibri"/>
              </a:rPr>
              <a:t>517</a:t>
            </a:r>
            <a:r>
              <a:rPr sz="1500" spc="-98">
                <a:solidFill>
                  <a:srgbClr val="3F3957"/>
                </a:solidFill>
                <a:latin typeface="Times New Roman"/>
                <a:cs typeface="Times New Roman"/>
              </a:rPr>
              <a:t> </a:t>
            </a:r>
            <a:r>
              <a:rPr sz="1500">
                <a:solidFill>
                  <a:srgbClr val="3F3957"/>
                </a:solidFill>
                <a:latin typeface="Calibri"/>
                <a:cs typeface="Calibri"/>
              </a:rPr>
              <a:t>current</a:t>
            </a:r>
            <a:r>
              <a:rPr sz="1500" spc="-68">
                <a:solidFill>
                  <a:srgbClr val="3F3957"/>
                </a:solidFill>
                <a:latin typeface="Times New Roman"/>
                <a:cs typeface="Times New Roman"/>
              </a:rPr>
              <a:t> </a:t>
            </a:r>
            <a:r>
              <a:rPr sz="1500" spc="-15">
                <a:solidFill>
                  <a:srgbClr val="3F3957"/>
                </a:solidFill>
                <a:latin typeface="Calibri"/>
                <a:cs typeface="Calibri"/>
              </a:rPr>
              <a:t>CVWUS</a:t>
            </a:r>
            <a:endParaRPr sz="1500">
              <a:latin typeface="Calibri"/>
              <a:cs typeface="Calibri"/>
            </a:endParaRPr>
          </a:p>
          <a:p>
            <a:pPr marL="19050">
              <a:lnSpc>
                <a:spcPct val="100000"/>
              </a:lnSpc>
            </a:pPr>
            <a:r>
              <a:rPr sz="1500">
                <a:solidFill>
                  <a:srgbClr val="3F3957"/>
                </a:solidFill>
                <a:latin typeface="Calibri"/>
                <a:cs typeface="Calibri"/>
              </a:rPr>
              <a:t>251</a:t>
            </a:r>
            <a:r>
              <a:rPr sz="1500" spc="-75">
                <a:solidFill>
                  <a:srgbClr val="3F3957"/>
                </a:solidFill>
                <a:latin typeface="Times New Roman"/>
                <a:cs typeface="Times New Roman"/>
              </a:rPr>
              <a:t> </a:t>
            </a:r>
            <a:r>
              <a:rPr sz="1500">
                <a:solidFill>
                  <a:srgbClr val="3F3957"/>
                </a:solidFill>
                <a:latin typeface="Calibri"/>
                <a:cs typeface="Calibri"/>
              </a:rPr>
              <a:t>new</a:t>
            </a:r>
            <a:r>
              <a:rPr sz="1500" spc="-60">
                <a:solidFill>
                  <a:srgbClr val="3F3957"/>
                </a:solidFill>
                <a:latin typeface="Times New Roman"/>
                <a:cs typeface="Times New Roman"/>
              </a:rPr>
              <a:t> </a:t>
            </a:r>
            <a:r>
              <a:rPr sz="1500">
                <a:solidFill>
                  <a:srgbClr val="3F3957"/>
                </a:solidFill>
                <a:latin typeface="Calibri"/>
                <a:cs typeface="Calibri"/>
              </a:rPr>
              <a:t>entrant</a:t>
            </a:r>
            <a:r>
              <a:rPr sz="1500" spc="-53">
                <a:solidFill>
                  <a:srgbClr val="3F3957"/>
                </a:solidFill>
                <a:latin typeface="Times New Roman"/>
                <a:cs typeface="Times New Roman"/>
              </a:rPr>
              <a:t> </a:t>
            </a:r>
            <a:r>
              <a:rPr sz="1500" spc="-15">
                <a:solidFill>
                  <a:srgbClr val="3F3957"/>
                </a:solidFill>
                <a:latin typeface="Calibri"/>
                <a:cs typeface="Calibri"/>
              </a:rPr>
              <a:t>pathway</a:t>
            </a:r>
            <a:r>
              <a:rPr sz="1500" spc="-68">
                <a:solidFill>
                  <a:srgbClr val="3F3957"/>
                </a:solidFill>
                <a:latin typeface="Times New Roman"/>
                <a:cs typeface="Times New Roman"/>
              </a:rPr>
              <a:t> </a:t>
            </a:r>
            <a:r>
              <a:rPr sz="1500">
                <a:solidFill>
                  <a:srgbClr val="3F3957"/>
                </a:solidFill>
                <a:latin typeface="Calibri"/>
                <a:cs typeface="Calibri"/>
              </a:rPr>
              <a:t>for</a:t>
            </a:r>
            <a:r>
              <a:rPr sz="1500" spc="-60">
                <a:solidFill>
                  <a:srgbClr val="3F3957"/>
                </a:solidFill>
                <a:latin typeface="Times New Roman"/>
                <a:cs typeface="Times New Roman"/>
              </a:rPr>
              <a:t> </a:t>
            </a:r>
            <a:r>
              <a:rPr sz="1500" spc="-38">
                <a:solidFill>
                  <a:srgbClr val="3F3957"/>
                </a:solidFill>
                <a:latin typeface="Calibri"/>
                <a:cs typeface="Calibri"/>
              </a:rPr>
              <a:t>VHW</a:t>
            </a:r>
            <a:endParaRPr sz="1500">
              <a:latin typeface="Calibri"/>
              <a:cs typeface="Calibri"/>
            </a:endParaRPr>
          </a:p>
        </p:txBody>
      </p:sp>
      <p:sp>
        <p:nvSpPr>
          <p:cNvPr id="12" name="object 12"/>
          <p:cNvSpPr txBox="1"/>
          <p:nvPr/>
        </p:nvSpPr>
        <p:spPr>
          <a:xfrm>
            <a:off x="5539168" y="2194176"/>
            <a:ext cx="3401378" cy="495300"/>
          </a:xfrm>
          <a:prstGeom prst="rect">
            <a:avLst/>
          </a:prstGeom>
        </p:spPr>
        <p:txBody>
          <a:bodyPr vert="horz" wrap="square" lIns="0" tIns="18098" rIns="0" bIns="0" rtlCol="0">
            <a:spAutoFit/>
          </a:bodyPr>
          <a:lstStyle/>
          <a:p>
            <a:pPr marL="19050">
              <a:lnSpc>
                <a:spcPct val="100000"/>
              </a:lnSpc>
              <a:spcBef>
                <a:spcPts val="143"/>
              </a:spcBef>
            </a:pPr>
            <a:r>
              <a:rPr sz="1500">
                <a:solidFill>
                  <a:srgbClr val="3F3957"/>
                </a:solidFill>
                <a:latin typeface="Calibri"/>
                <a:cs typeface="Calibri"/>
              </a:rPr>
              <a:t>242</a:t>
            </a:r>
            <a:r>
              <a:rPr sz="1500" spc="-45">
                <a:solidFill>
                  <a:srgbClr val="3F3957"/>
                </a:solidFill>
                <a:latin typeface="Times New Roman"/>
                <a:cs typeface="Times New Roman"/>
              </a:rPr>
              <a:t> </a:t>
            </a:r>
            <a:r>
              <a:rPr sz="1500" spc="-15">
                <a:solidFill>
                  <a:srgbClr val="3F3957"/>
                </a:solidFill>
                <a:latin typeface="Calibri"/>
                <a:cs typeface="Calibri"/>
              </a:rPr>
              <a:t>enrolled*</a:t>
            </a:r>
            <a:r>
              <a:rPr sz="1500" spc="-23">
                <a:solidFill>
                  <a:srgbClr val="3F3957"/>
                </a:solidFill>
                <a:latin typeface="Times New Roman"/>
                <a:cs typeface="Times New Roman"/>
              </a:rPr>
              <a:t> </a:t>
            </a:r>
            <a:r>
              <a:rPr sz="1500">
                <a:solidFill>
                  <a:srgbClr val="3F3957"/>
                </a:solidFill>
                <a:latin typeface="Calibri"/>
                <a:cs typeface="Calibri"/>
              </a:rPr>
              <a:t>in</a:t>
            </a:r>
            <a:r>
              <a:rPr sz="1500" spc="-8">
                <a:solidFill>
                  <a:srgbClr val="3F3957"/>
                </a:solidFill>
                <a:latin typeface="Times New Roman"/>
                <a:cs typeface="Times New Roman"/>
              </a:rPr>
              <a:t> </a:t>
            </a:r>
            <a:r>
              <a:rPr sz="1500" spc="-15">
                <a:solidFill>
                  <a:srgbClr val="3F3957"/>
                </a:solidFill>
                <a:latin typeface="Calibri"/>
                <a:cs typeface="Calibri"/>
              </a:rPr>
              <a:t>Influenza</a:t>
            </a:r>
            <a:r>
              <a:rPr sz="1500" spc="-23">
                <a:solidFill>
                  <a:srgbClr val="3F3957"/>
                </a:solidFill>
                <a:latin typeface="Times New Roman"/>
                <a:cs typeface="Times New Roman"/>
              </a:rPr>
              <a:t> </a:t>
            </a:r>
            <a:r>
              <a:rPr sz="1500" spc="-38">
                <a:solidFill>
                  <a:srgbClr val="3F3957"/>
                </a:solidFill>
                <a:latin typeface="Calibri"/>
                <a:cs typeface="Calibri"/>
              </a:rPr>
              <a:t>12+</a:t>
            </a:r>
            <a:endParaRPr sz="1500">
              <a:latin typeface="Calibri"/>
              <a:cs typeface="Calibri"/>
            </a:endParaRPr>
          </a:p>
          <a:p>
            <a:pPr marL="19050">
              <a:lnSpc>
                <a:spcPct val="100000"/>
              </a:lnSpc>
            </a:pPr>
            <a:r>
              <a:rPr sz="1500">
                <a:solidFill>
                  <a:srgbClr val="3F3957"/>
                </a:solidFill>
                <a:latin typeface="Calibri"/>
                <a:cs typeface="Calibri"/>
              </a:rPr>
              <a:t>191</a:t>
            </a:r>
            <a:r>
              <a:rPr sz="1500" spc="-53">
                <a:solidFill>
                  <a:srgbClr val="3F3957"/>
                </a:solidFill>
                <a:latin typeface="Times New Roman"/>
                <a:cs typeface="Times New Roman"/>
              </a:rPr>
              <a:t> </a:t>
            </a:r>
            <a:r>
              <a:rPr sz="1500" spc="-15">
                <a:solidFill>
                  <a:srgbClr val="3F3957"/>
                </a:solidFill>
                <a:latin typeface="Calibri"/>
                <a:cs typeface="Calibri"/>
              </a:rPr>
              <a:t>enrolled</a:t>
            </a:r>
            <a:r>
              <a:rPr sz="1500" spc="-30">
                <a:solidFill>
                  <a:srgbClr val="3F3957"/>
                </a:solidFill>
                <a:latin typeface="Times New Roman"/>
                <a:cs typeface="Times New Roman"/>
              </a:rPr>
              <a:t> </a:t>
            </a:r>
            <a:r>
              <a:rPr sz="1500">
                <a:solidFill>
                  <a:srgbClr val="3F3957"/>
                </a:solidFill>
                <a:latin typeface="Calibri"/>
                <a:cs typeface="Calibri"/>
              </a:rPr>
              <a:t>in</a:t>
            </a:r>
            <a:r>
              <a:rPr sz="1500" spc="-38">
                <a:solidFill>
                  <a:srgbClr val="3F3957"/>
                </a:solidFill>
                <a:latin typeface="Times New Roman"/>
                <a:cs typeface="Times New Roman"/>
              </a:rPr>
              <a:t> </a:t>
            </a:r>
            <a:r>
              <a:rPr sz="1500" spc="-15">
                <a:solidFill>
                  <a:srgbClr val="3F3957"/>
                </a:solidFill>
                <a:latin typeface="Calibri"/>
                <a:cs typeface="Calibri"/>
              </a:rPr>
              <a:t>COVID-</a:t>
            </a:r>
            <a:r>
              <a:rPr sz="1500">
                <a:solidFill>
                  <a:srgbClr val="3F3957"/>
                </a:solidFill>
                <a:latin typeface="Calibri"/>
                <a:cs typeface="Calibri"/>
              </a:rPr>
              <a:t>19</a:t>
            </a:r>
            <a:r>
              <a:rPr sz="1500" spc="-30">
                <a:solidFill>
                  <a:srgbClr val="3F3957"/>
                </a:solidFill>
                <a:latin typeface="Times New Roman"/>
                <a:cs typeface="Times New Roman"/>
              </a:rPr>
              <a:t> </a:t>
            </a:r>
            <a:r>
              <a:rPr sz="1500">
                <a:solidFill>
                  <a:srgbClr val="3F3957"/>
                </a:solidFill>
                <a:latin typeface="Calibri"/>
                <a:cs typeface="Calibri"/>
              </a:rPr>
              <a:t>and</a:t>
            </a:r>
            <a:r>
              <a:rPr sz="1500" spc="-38">
                <a:solidFill>
                  <a:srgbClr val="3F3957"/>
                </a:solidFill>
                <a:latin typeface="Times New Roman"/>
                <a:cs typeface="Times New Roman"/>
              </a:rPr>
              <a:t> </a:t>
            </a:r>
            <a:r>
              <a:rPr sz="1500" spc="-15">
                <a:solidFill>
                  <a:srgbClr val="3F3957"/>
                </a:solidFill>
                <a:latin typeface="Calibri"/>
                <a:cs typeface="Calibri"/>
              </a:rPr>
              <a:t>Influenza</a:t>
            </a:r>
            <a:r>
              <a:rPr sz="1500" spc="-38">
                <a:solidFill>
                  <a:srgbClr val="3F3957"/>
                </a:solidFill>
                <a:latin typeface="Times New Roman"/>
                <a:cs typeface="Times New Roman"/>
              </a:rPr>
              <a:t> </a:t>
            </a:r>
            <a:r>
              <a:rPr sz="1500" spc="-38">
                <a:solidFill>
                  <a:srgbClr val="3F3957"/>
                </a:solidFill>
                <a:latin typeface="Calibri"/>
                <a:cs typeface="Calibri"/>
              </a:rPr>
              <a:t>12+</a:t>
            </a:r>
            <a:endParaRPr sz="1500">
              <a:latin typeface="Calibri"/>
              <a:cs typeface="Calibri"/>
            </a:endParaRPr>
          </a:p>
        </p:txBody>
      </p:sp>
      <p:sp>
        <p:nvSpPr>
          <p:cNvPr id="13" name="object 13"/>
          <p:cNvSpPr txBox="1"/>
          <p:nvPr/>
        </p:nvSpPr>
        <p:spPr>
          <a:xfrm>
            <a:off x="5534595" y="2808808"/>
            <a:ext cx="3408045" cy="951548"/>
          </a:xfrm>
          <a:prstGeom prst="rect">
            <a:avLst/>
          </a:prstGeom>
        </p:spPr>
        <p:txBody>
          <a:bodyPr vert="horz" wrap="square" lIns="0" tIns="125730" rIns="0" bIns="0" rtlCol="0">
            <a:spAutoFit/>
          </a:bodyPr>
          <a:lstStyle/>
          <a:p>
            <a:pPr marL="19050">
              <a:lnSpc>
                <a:spcPct val="100000"/>
              </a:lnSpc>
              <a:spcBef>
                <a:spcPts val="990"/>
              </a:spcBef>
            </a:pPr>
            <a:r>
              <a:rPr sz="1650" b="1" spc="-15">
                <a:solidFill>
                  <a:srgbClr val="6C83A7"/>
                </a:solidFill>
                <a:latin typeface="Calibri"/>
                <a:cs typeface="Calibri"/>
              </a:rPr>
              <a:t>Completed</a:t>
            </a:r>
            <a:r>
              <a:rPr sz="1650" spc="-53">
                <a:solidFill>
                  <a:srgbClr val="6C83A7"/>
                </a:solidFill>
                <a:latin typeface="Times New Roman"/>
                <a:cs typeface="Times New Roman"/>
              </a:rPr>
              <a:t> </a:t>
            </a:r>
            <a:r>
              <a:rPr sz="1650" b="1" spc="-15">
                <a:solidFill>
                  <a:srgbClr val="6C83A7"/>
                </a:solidFill>
                <a:latin typeface="Calibri"/>
                <a:cs typeface="Calibri"/>
              </a:rPr>
              <a:t>Stage</a:t>
            </a:r>
            <a:r>
              <a:rPr sz="1650" spc="-45">
                <a:solidFill>
                  <a:srgbClr val="6C83A7"/>
                </a:solidFill>
                <a:latin typeface="Times New Roman"/>
                <a:cs typeface="Times New Roman"/>
              </a:rPr>
              <a:t> </a:t>
            </a:r>
            <a:r>
              <a:rPr sz="1650" b="1">
                <a:solidFill>
                  <a:srgbClr val="6C83A7"/>
                </a:solidFill>
                <a:latin typeface="Calibri"/>
                <a:cs typeface="Calibri"/>
              </a:rPr>
              <a:t>1</a:t>
            </a:r>
            <a:r>
              <a:rPr sz="1650" spc="-23">
                <a:solidFill>
                  <a:srgbClr val="6C83A7"/>
                </a:solidFill>
                <a:latin typeface="Times New Roman"/>
                <a:cs typeface="Times New Roman"/>
              </a:rPr>
              <a:t> </a:t>
            </a:r>
            <a:r>
              <a:rPr sz="1650" b="1" spc="-15">
                <a:solidFill>
                  <a:srgbClr val="6C83A7"/>
                </a:solidFill>
                <a:latin typeface="Calibri"/>
                <a:cs typeface="Calibri"/>
              </a:rPr>
              <a:t>theory</a:t>
            </a:r>
            <a:r>
              <a:rPr sz="1650" spc="-38">
                <a:solidFill>
                  <a:srgbClr val="6C83A7"/>
                </a:solidFill>
                <a:latin typeface="Times New Roman"/>
                <a:cs typeface="Times New Roman"/>
              </a:rPr>
              <a:t> </a:t>
            </a:r>
            <a:r>
              <a:rPr sz="1650" b="1" spc="-15">
                <a:solidFill>
                  <a:srgbClr val="6C83A7"/>
                </a:solidFill>
                <a:latin typeface="Calibri"/>
                <a:cs typeface="Calibri"/>
              </a:rPr>
              <a:t>training</a:t>
            </a:r>
            <a:endParaRPr sz="1650">
              <a:latin typeface="Calibri"/>
              <a:cs typeface="Calibri"/>
            </a:endParaRPr>
          </a:p>
          <a:p>
            <a:pPr marL="22860">
              <a:lnSpc>
                <a:spcPct val="100000"/>
              </a:lnSpc>
              <a:spcBef>
                <a:spcPts val="764"/>
              </a:spcBef>
            </a:pPr>
            <a:r>
              <a:rPr sz="1500">
                <a:solidFill>
                  <a:srgbClr val="3F3957"/>
                </a:solidFill>
                <a:latin typeface="Calibri"/>
                <a:cs typeface="Calibri"/>
              </a:rPr>
              <a:t>216</a:t>
            </a:r>
            <a:r>
              <a:rPr sz="1500" spc="-75">
                <a:solidFill>
                  <a:srgbClr val="3F3957"/>
                </a:solidFill>
                <a:latin typeface="Times New Roman"/>
                <a:cs typeface="Times New Roman"/>
              </a:rPr>
              <a:t> </a:t>
            </a:r>
            <a:r>
              <a:rPr sz="1500">
                <a:solidFill>
                  <a:srgbClr val="3F3957"/>
                </a:solidFill>
                <a:latin typeface="Calibri"/>
                <a:cs typeface="Calibri"/>
              </a:rPr>
              <a:t>completed</a:t>
            </a:r>
            <a:r>
              <a:rPr sz="1500" spc="-23">
                <a:solidFill>
                  <a:srgbClr val="3F3957"/>
                </a:solidFill>
                <a:latin typeface="Times New Roman"/>
                <a:cs typeface="Times New Roman"/>
              </a:rPr>
              <a:t> </a:t>
            </a:r>
            <a:r>
              <a:rPr sz="1500" spc="-15">
                <a:solidFill>
                  <a:srgbClr val="3F3957"/>
                </a:solidFill>
                <a:latin typeface="Calibri"/>
                <a:cs typeface="Calibri"/>
              </a:rPr>
              <a:t>Influenza</a:t>
            </a:r>
            <a:r>
              <a:rPr sz="1500" spc="-53">
                <a:solidFill>
                  <a:srgbClr val="3F3957"/>
                </a:solidFill>
                <a:latin typeface="Times New Roman"/>
                <a:cs typeface="Times New Roman"/>
              </a:rPr>
              <a:t> </a:t>
            </a:r>
            <a:r>
              <a:rPr sz="1500" spc="-38">
                <a:solidFill>
                  <a:srgbClr val="3F3957"/>
                </a:solidFill>
                <a:latin typeface="Calibri"/>
                <a:cs typeface="Calibri"/>
              </a:rPr>
              <a:t>12+</a:t>
            </a:r>
            <a:endParaRPr sz="1500">
              <a:latin typeface="Calibri"/>
              <a:cs typeface="Calibri"/>
            </a:endParaRPr>
          </a:p>
          <a:p>
            <a:pPr marL="22860">
              <a:lnSpc>
                <a:spcPct val="100000"/>
              </a:lnSpc>
            </a:pPr>
            <a:r>
              <a:rPr sz="1500">
                <a:solidFill>
                  <a:srgbClr val="3F3957"/>
                </a:solidFill>
                <a:latin typeface="Calibri"/>
                <a:cs typeface="Calibri"/>
              </a:rPr>
              <a:t>163</a:t>
            </a:r>
            <a:r>
              <a:rPr sz="1500" spc="-75">
                <a:solidFill>
                  <a:srgbClr val="3F3957"/>
                </a:solidFill>
                <a:latin typeface="Times New Roman"/>
                <a:cs typeface="Times New Roman"/>
              </a:rPr>
              <a:t> </a:t>
            </a:r>
            <a:r>
              <a:rPr sz="1500">
                <a:solidFill>
                  <a:srgbClr val="3F3957"/>
                </a:solidFill>
                <a:latin typeface="Calibri"/>
                <a:cs typeface="Calibri"/>
              </a:rPr>
              <a:t>completed</a:t>
            </a:r>
            <a:r>
              <a:rPr sz="1500" spc="-23">
                <a:solidFill>
                  <a:srgbClr val="3F3957"/>
                </a:solidFill>
                <a:latin typeface="Times New Roman"/>
                <a:cs typeface="Times New Roman"/>
              </a:rPr>
              <a:t> </a:t>
            </a:r>
            <a:r>
              <a:rPr sz="1500" spc="-15">
                <a:solidFill>
                  <a:srgbClr val="3F3957"/>
                </a:solidFill>
                <a:latin typeface="Calibri"/>
                <a:cs typeface="Calibri"/>
              </a:rPr>
              <a:t>COVID-</a:t>
            </a:r>
            <a:r>
              <a:rPr sz="1500">
                <a:solidFill>
                  <a:srgbClr val="3F3957"/>
                </a:solidFill>
                <a:latin typeface="Calibri"/>
                <a:cs typeface="Calibri"/>
              </a:rPr>
              <a:t>19</a:t>
            </a:r>
            <a:r>
              <a:rPr sz="1500" spc="-53">
                <a:solidFill>
                  <a:srgbClr val="3F3957"/>
                </a:solidFill>
                <a:latin typeface="Times New Roman"/>
                <a:cs typeface="Times New Roman"/>
              </a:rPr>
              <a:t> </a:t>
            </a:r>
            <a:r>
              <a:rPr sz="1500">
                <a:solidFill>
                  <a:srgbClr val="3F3957"/>
                </a:solidFill>
                <a:latin typeface="Calibri"/>
                <a:cs typeface="Calibri"/>
              </a:rPr>
              <a:t>and</a:t>
            </a:r>
            <a:r>
              <a:rPr sz="1500" spc="-60">
                <a:solidFill>
                  <a:srgbClr val="3F3957"/>
                </a:solidFill>
                <a:latin typeface="Times New Roman"/>
                <a:cs typeface="Times New Roman"/>
              </a:rPr>
              <a:t> </a:t>
            </a:r>
            <a:r>
              <a:rPr sz="1500" spc="-15">
                <a:solidFill>
                  <a:srgbClr val="3F3957"/>
                </a:solidFill>
                <a:latin typeface="Calibri"/>
                <a:cs typeface="Calibri"/>
              </a:rPr>
              <a:t>Influenza</a:t>
            </a:r>
            <a:r>
              <a:rPr sz="1500" spc="-60">
                <a:solidFill>
                  <a:srgbClr val="3F3957"/>
                </a:solidFill>
                <a:latin typeface="Times New Roman"/>
                <a:cs typeface="Times New Roman"/>
              </a:rPr>
              <a:t> </a:t>
            </a:r>
            <a:r>
              <a:rPr sz="1500" spc="-38">
                <a:solidFill>
                  <a:srgbClr val="3F3957"/>
                </a:solidFill>
                <a:latin typeface="Calibri"/>
                <a:cs typeface="Calibri"/>
              </a:rPr>
              <a:t>12+</a:t>
            </a:r>
            <a:endParaRPr sz="1500">
              <a:latin typeface="Calibri"/>
              <a:cs typeface="Calibri"/>
            </a:endParaRPr>
          </a:p>
        </p:txBody>
      </p:sp>
      <p:sp>
        <p:nvSpPr>
          <p:cNvPr id="14" name="object 14"/>
          <p:cNvSpPr txBox="1"/>
          <p:nvPr/>
        </p:nvSpPr>
        <p:spPr>
          <a:xfrm>
            <a:off x="5534595" y="5046636"/>
            <a:ext cx="1969770" cy="641985"/>
          </a:xfrm>
          <a:prstGeom prst="rect">
            <a:avLst/>
          </a:prstGeom>
        </p:spPr>
        <p:txBody>
          <a:bodyPr vert="horz" wrap="square" lIns="0" tIns="82866" rIns="0" bIns="0" rtlCol="0">
            <a:spAutoFit/>
          </a:bodyPr>
          <a:lstStyle/>
          <a:p>
            <a:pPr marL="19050">
              <a:lnSpc>
                <a:spcPct val="100000"/>
              </a:lnSpc>
              <a:spcBef>
                <a:spcPts val="651"/>
              </a:spcBef>
            </a:pPr>
            <a:r>
              <a:rPr sz="1650" b="1" spc="-15">
                <a:solidFill>
                  <a:srgbClr val="00565E"/>
                </a:solidFill>
                <a:latin typeface="Calibri"/>
                <a:cs typeface="Calibri"/>
              </a:rPr>
              <a:t>Authorised</a:t>
            </a:r>
            <a:r>
              <a:rPr sz="1650" spc="-30">
                <a:solidFill>
                  <a:srgbClr val="00565E"/>
                </a:solidFill>
                <a:latin typeface="Times New Roman"/>
                <a:cs typeface="Times New Roman"/>
              </a:rPr>
              <a:t> </a:t>
            </a:r>
            <a:r>
              <a:rPr sz="1650" b="1">
                <a:solidFill>
                  <a:srgbClr val="00565E"/>
                </a:solidFill>
                <a:latin typeface="Calibri"/>
                <a:cs typeface="Calibri"/>
              </a:rPr>
              <a:t>for</a:t>
            </a:r>
            <a:r>
              <a:rPr sz="1650" spc="-30">
                <a:solidFill>
                  <a:srgbClr val="00565E"/>
                </a:solidFill>
                <a:latin typeface="Times New Roman"/>
                <a:cs typeface="Times New Roman"/>
              </a:rPr>
              <a:t> </a:t>
            </a:r>
            <a:r>
              <a:rPr sz="1650" b="1" spc="-15">
                <a:solidFill>
                  <a:srgbClr val="00565E"/>
                </a:solidFill>
                <a:latin typeface="Calibri"/>
                <a:cs typeface="Calibri"/>
              </a:rPr>
              <a:t>Stage</a:t>
            </a:r>
            <a:r>
              <a:rPr sz="1650" spc="-60">
                <a:solidFill>
                  <a:srgbClr val="00565E"/>
                </a:solidFill>
                <a:latin typeface="Times New Roman"/>
                <a:cs typeface="Times New Roman"/>
              </a:rPr>
              <a:t> </a:t>
            </a:r>
            <a:r>
              <a:rPr sz="1650" b="1" spc="-75">
                <a:solidFill>
                  <a:srgbClr val="00565E"/>
                </a:solidFill>
                <a:latin typeface="Calibri"/>
                <a:cs typeface="Calibri"/>
              </a:rPr>
              <a:t>1</a:t>
            </a:r>
            <a:endParaRPr sz="1650">
              <a:latin typeface="Calibri"/>
              <a:cs typeface="Calibri"/>
            </a:endParaRPr>
          </a:p>
          <a:p>
            <a:pPr marL="22860">
              <a:lnSpc>
                <a:spcPct val="100000"/>
              </a:lnSpc>
              <a:spcBef>
                <a:spcPts val="465"/>
              </a:spcBef>
            </a:pPr>
            <a:r>
              <a:rPr sz="1500">
                <a:solidFill>
                  <a:srgbClr val="3F3957"/>
                </a:solidFill>
                <a:latin typeface="Calibri"/>
                <a:cs typeface="Calibri"/>
              </a:rPr>
              <a:t>98</a:t>
            </a:r>
            <a:r>
              <a:rPr sz="1500" spc="-83">
                <a:solidFill>
                  <a:srgbClr val="3F3957"/>
                </a:solidFill>
                <a:latin typeface="Times New Roman"/>
                <a:cs typeface="Times New Roman"/>
              </a:rPr>
              <a:t> </a:t>
            </a:r>
            <a:r>
              <a:rPr sz="1500" spc="-15">
                <a:solidFill>
                  <a:srgbClr val="3F3957"/>
                </a:solidFill>
                <a:latin typeface="Calibri"/>
                <a:cs typeface="Calibri"/>
              </a:rPr>
              <a:t>authorised</a:t>
            </a:r>
            <a:endParaRPr sz="1500">
              <a:latin typeface="Calibri"/>
              <a:cs typeface="Calibri"/>
            </a:endParaRPr>
          </a:p>
        </p:txBody>
      </p:sp>
      <p:sp>
        <p:nvSpPr>
          <p:cNvPr id="15" name="object 15"/>
          <p:cNvSpPr/>
          <p:nvPr/>
        </p:nvSpPr>
        <p:spPr>
          <a:xfrm>
            <a:off x="3960496" y="5041773"/>
            <a:ext cx="5674043" cy="981075"/>
          </a:xfrm>
          <a:custGeom>
            <a:avLst/>
            <a:gdLst/>
            <a:ahLst/>
            <a:cxnLst/>
            <a:rect l="l" t="t" r="r" b="b"/>
            <a:pathLst>
              <a:path w="3782695" h="654050">
                <a:moveTo>
                  <a:pt x="0" y="0"/>
                </a:moveTo>
                <a:lnTo>
                  <a:pt x="3782568" y="0"/>
                </a:lnTo>
                <a:lnTo>
                  <a:pt x="3782568" y="653796"/>
                </a:lnTo>
              </a:path>
            </a:pathLst>
          </a:custGeom>
          <a:ln w="28575">
            <a:solidFill>
              <a:srgbClr val="00565E"/>
            </a:solidFill>
          </a:ln>
        </p:spPr>
        <p:txBody>
          <a:bodyPr wrap="square" lIns="0" tIns="0" rIns="0" bIns="0" rtlCol="0"/>
          <a:lstStyle/>
          <a:p>
            <a:endParaRPr/>
          </a:p>
        </p:txBody>
      </p:sp>
      <p:grpSp>
        <p:nvGrpSpPr>
          <p:cNvPr id="16" name="object 16"/>
          <p:cNvGrpSpPr/>
          <p:nvPr/>
        </p:nvGrpSpPr>
        <p:grpSpPr>
          <a:xfrm>
            <a:off x="10647808" y="1188341"/>
            <a:ext cx="5510213" cy="8955405"/>
            <a:chOff x="7098538" y="792227"/>
            <a:chExt cx="3673475" cy="5970270"/>
          </a:xfrm>
        </p:grpSpPr>
        <p:sp>
          <p:nvSpPr>
            <p:cNvPr id="17" name="object 17"/>
            <p:cNvSpPr/>
            <p:nvPr/>
          </p:nvSpPr>
          <p:spPr>
            <a:xfrm>
              <a:off x="7104888" y="798577"/>
              <a:ext cx="3660775" cy="5957570"/>
            </a:xfrm>
            <a:custGeom>
              <a:avLst/>
              <a:gdLst/>
              <a:ahLst/>
              <a:cxnLst/>
              <a:rect l="l" t="t" r="r" b="b"/>
              <a:pathLst>
                <a:path w="3660775" h="5957570">
                  <a:moveTo>
                    <a:pt x="3660648" y="0"/>
                  </a:moveTo>
                  <a:lnTo>
                    <a:pt x="0" y="0"/>
                  </a:lnTo>
                  <a:lnTo>
                    <a:pt x="0" y="5957316"/>
                  </a:lnTo>
                  <a:lnTo>
                    <a:pt x="3660648" y="5957316"/>
                  </a:lnTo>
                  <a:lnTo>
                    <a:pt x="3660648" y="0"/>
                  </a:lnTo>
                  <a:close/>
                </a:path>
              </a:pathLst>
            </a:custGeom>
            <a:solidFill>
              <a:srgbClr val="CCEAEE"/>
            </a:solidFill>
          </p:spPr>
          <p:txBody>
            <a:bodyPr wrap="square" lIns="0" tIns="0" rIns="0" bIns="0" rtlCol="0"/>
            <a:lstStyle/>
            <a:p>
              <a:endParaRPr/>
            </a:p>
          </p:txBody>
        </p:sp>
        <p:sp>
          <p:nvSpPr>
            <p:cNvPr id="18" name="object 18"/>
            <p:cNvSpPr/>
            <p:nvPr/>
          </p:nvSpPr>
          <p:spPr>
            <a:xfrm>
              <a:off x="7104888" y="798577"/>
              <a:ext cx="3660775" cy="5957570"/>
            </a:xfrm>
            <a:custGeom>
              <a:avLst/>
              <a:gdLst/>
              <a:ahLst/>
              <a:cxnLst/>
              <a:rect l="l" t="t" r="r" b="b"/>
              <a:pathLst>
                <a:path w="3660775" h="5957570">
                  <a:moveTo>
                    <a:pt x="0" y="5957316"/>
                  </a:moveTo>
                  <a:lnTo>
                    <a:pt x="3660648" y="5957316"/>
                  </a:lnTo>
                  <a:lnTo>
                    <a:pt x="3660648" y="0"/>
                  </a:lnTo>
                  <a:lnTo>
                    <a:pt x="0" y="0"/>
                  </a:lnTo>
                  <a:lnTo>
                    <a:pt x="0" y="5957316"/>
                  </a:lnTo>
                  <a:close/>
                </a:path>
              </a:pathLst>
            </a:custGeom>
            <a:ln w="12700">
              <a:solidFill>
                <a:srgbClr val="94ACAE"/>
              </a:solidFill>
            </a:ln>
          </p:spPr>
          <p:txBody>
            <a:bodyPr wrap="square" lIns="0" tIns="0" rIns="0" bIns="0" rtlCol="0"/>
            <a:lstStyle/>
            <a:p>
              <a:endParaRPr/>
            </a:p>
          </p:txBody>
        </p:sp>
      </p:grpSp>
      <p:sp>
        <p:nvSpPr>
          <p:cNvPr id="19" name="object 19"/>
          <p:cNvSpPr txBox="1"/>
          <p:nvPr/>
        </p:nvSpPr>
        <p:spPr>
          <a:xfrm>
            <a:off x="10872215" y="1240916"/>
            <a:ext cx="4813935" cy="1206818"/>
          </a:xfrm>
          <a:prstGeom prst="rect">
            <a:avLst/>
          </a:prstGeom>
        </p:spPr>
        <p:txBody>
          <a:bodyPr vert="horz" wrap="square" lIns="0" tIns="18098" rIns="0" bIns="0" rtlCol="0">
            <a:spAutoFit/>
          </a:bodyPr>
          <a:lstStyle/>
          <a:p>
            <a:pPr>
              <a:lnSpc>
                <a:spcPct val="100000"/>
              </a:lnSpc>
              <a:spcBef>
                <a:spcPts val="143"/>
              </a:spcBef>
            </a:pPr>
            <a:r>
              <a:rPr sz="1425" spc="-15">
                <a:solidFill>
                  <a:srgbClr val="090409"/>
                </a:solidFill>
                <a:latin typeface="Calibri"/>
                <a:cs typeface="Calibri"/>
              </a:rPr>
              <a:t>Achievements</a:t>
            </a:r>
            <a:r>
              <a:rPr sz="1425" spc="-8">
                <a:solidFill>
                  <a:srgbClr val="090409"/>
                </a:solidFill>
                <a:latin typeface="Times New Roman"/>
                <a:cs typeface="Times New Roman"/>
              </a:rPr>
              <a:t> </a:t>
            </a:r>
            <a:r>
              <a:rPr sz="1425">
                <a:solidFill>
                  <a:srgbClr val="090409"/>
                </a:solidFill>
                <a:latin typeface="Calibri"/>
                <a:cs typeface="Calibri"/>
              </a:rPr>
              <a:t>in</a:t>
            </a:r>
            <a:r>
              <a:rPr sz="1425" spc="-53">
                <a:solidFill>
                  <a:srgbClr val="090409"/>
                </a:solidFill>
                <a:latin typeface="Times New Roman"/>
                <a:cs typeface="Times New Roman"/>
              </a:rPr>
              <a:t> </a:t>
            </a:r>
            <a:r>
              <a:rPr sz="1425">
                <a:solidFill>
                  <a:srgbClr val="090409"/>
                </a:solidFill>
                <a:latin typeface="Calibri"/>
                <a:cs typeface="Calibri"/>
              </a:rPr>
              <a:t>the</a:t>
            </a:r>
            <a:r>
              <a:rPr sz="1425" spc="-23">
                <a:solidFill>
                  <a:srgbClr val="090409"/>
                </a:solidFill>
                <a:latin typeface="Times New Roman"/>
                <a:cs typeface="Times New Roman"/>
              </a:rPr>
              <a:t> </a:t>
            </a:r>
            <a:r>
              <a:rPr sz="1425">
                <a:solidFill>
                  <a:srgbClr val="090409"/>
                </a:solidFill>
                <a:latin typeface="Calibri"/>
                <a:cs typeface="Calibri"/>
              </a:rPr>
              <a:t>past</a:t>
            </a:r>
            <a:r>
              <a:rPr sz="1425" spc="-30">
                <a:solidFill>
                  <a:srgbClr val="090409"/>
                </a:solidFill>
                <a:latin typeface="Times New Roman"/>
                <a:cs typeface="Times New Roman"/>
              </a:rPr>
              <a:t> </a:t>
            </a:r>
            <a:r>
              <a:rPr sz="1425" spc="-15">
                <a:solidFill>
                  <a:srgbClr val="090409"/>
                </a:solidFill>
                <a:latin typeface="Calibri"/>
                <a:cs typeface="Calibri"/>
              </a:rPr>
              <a:t>week:</a:t>
            </a:r>
            <a:endParaRPr sz="1425">
              <a:latin typeface="Calibri"/>
              <a:cs typeface="Calibri"/>
            </a:endParaRPr>
          </a:p>
          <a:p>
            <a:pPr marL="471488" indent="-389573">
              <a:lnSpc>
                <a:spcPct val="100000"/>
              </a:lnSpc>
              <a:spcBef>
                <a:spcPts val="900"/>
              </a:spcBef>
              <a:buFont typeface="Arial"/>
              <a:buChar char="•"/>
              <a:tabLst>
                <a:tab pos="471488" algn="l"/>
                <a:tab pos="472440" algn="l"/>
              </a:tabLst>
            </a:pPr>
            <a:r>
              <a:rPr sz="1200">
                <a:solidFill>
                  <a:srgbClr val="090409"/>
                </a:solidFill>
                <a:latin typeface="Calibri"/>
                <a:cs typeface="Calibri"/>
              </a:rPr>
              <a:t>43</a:t>
            </a:r>
            <a:r>
              <a:rPr sz="1200" spc="23">
                <a:solidFill>
                  <a:srgbClr val="090409"/>
                </a:solidFill>
                <a:latin typeface="Times New Roman"/>
                <a:cs typeface="Times New Roman"/>
              </a:rPr>
              <a:t> </a:t>
            </a:r>
            <a:r>
              <a:rPr sz="1200">
                <a:solidFill>
                  <a:srgbClr val="090409"/>
                </a:solidFill>
                <a:latin typeface="Calibri"/>
                <a:cs typeface="Calibri"/>
              </a:rPr>
              <a:t>people</a:t>
            </a:r>
            <a:r>
              <a:rPr sz="1200" spc="-23">
                <a:solidFill>
                  <a:srgbClr val="090409"/>
                </a:solidFill>
                <a:latin typeface="Times New Roman"/>
                <a:cs typeface="Times New Roman"/>
              </a:rPr>
              <a:t> </a:t>
            </a:r>
            <a:r>
              <a:rPr sz="1200">
                <a:solidFill>
                  <a:srgbClr val="090409"/>
                </a:solidFill>
                <a:latin typeface="Calibri"/>
                <a:cs typeface="Calibri"/>
              </a:rPr>
              <a:t>have</a:t>
            </a:r>
            <a:r>
              <a:rPr sz="1200" spc="-45">
                <a:solidFill>
                  <a:srgbClr val="090409"/>
                </a:solidFill>
                <a:latin typeface="Times New Roman"/>
                <a:cs typeface="Times New Roman"/>
              </a:rPr>
              <a:t> </a:t>
            </a:r>
            <a:r>
              <a:rPr sz="1200">
                <a:solidFill>
                  <a:srgbClr val="090409"/>
                </a:solidFill>
                <a:latin typeface="Calibri"/>
                <a:cs typeface="Calibri"/>
              </a:rPr>
              <a:t>registered</a:t>
            </a:r>
            <a:r>
              <a:rPr sz="1200" spc="-23">
                <a:solidFill>
                  <a:srgbClr val="090409"/>
                </a:solidFill>
                <a:latin typeface="Times New Roman"/>
                <a:cs typeface="Times New Roman"/>
              </a:rPr>
              <a:t> </a:t>
            </a:r>
            <a:r>
              <a:rPr sz="1200">
                <a:solidFill>
                  <a:srgbClr val="090409"/>
                </a:solidFill>
                <a:latin typeface="Calibri"/>
                <a:cs typeface="Calibri"/>
              </a:rPr>
              <a:t>in</a:t>
            </a:r>
            <a:r>
              <a:rPr sz="1200" spc="23">
                <a:solidFill>
                  <a:srgbClr val="090409"/>
                </a:solidFill>
                <a:latin typeface="Times New Roman"/>
                <a:cs typeface="Times New Roman"/>
              </a:rPr>
              <a:t> </a:t>
            </a:r>
            <a:r>
              <a:rPr sz="1200">
                <a:solidFill>
                  <a:srgbClr val="090409"/>
                </a:solidFill>
                <a:latin typeface="Calibri"/>
                <a:cs typeface="Calibri"/>
              </a:rPr>
              <a:t>the</a:t>
            </a:r>
            <a:r>
              <a:rPr sz="1200">
                <a:solidFill>
                  <a:srgbClr val="090409"/>
                </a:solidFill>
                <a:latin typeface="Times New Roman"/>
                <a:cs typeface="Times New Roman"/>
              </a:rPr>
              <a:t> </a:t>
            </a:r>
            <a:r>
              <a:rPr sz="1200">
                <a:solidFill>
                  <a:srgbClr val="090409"/>
                </a:solidFill>
                <a:latin typeface="Calibri"/>
                <a:cs typeface="Calibri"/>
              </a:rPr>
              <a:t>VHW</a:t>
            </a:r>
            <a:r>
              <a:rPr sz="1200" spc="45">
                <a:solidFill>
                  <a:srgbClr val="090409"/>
                </a:solidFill>
                <a:latin typeface="Times New Roman"/>
                <a:cs typeface="Times New Roman"/>
              </a:rPr>
              <a:t> </a:t>
            </a:r>
            <a:r>
              <a:rPr sz="1200">
                <a:solidFill>
                  <a:srgbClr val="090409"/>
                </a:solidFill>
                <a:latin typeface="Calibri"/>
                <a:cs typeface="Calibri"/>
              </a:rPr>
              <a:t>Stage</a:t>
            </a:r>
            <a:r>
              <a:rPr sz="1200" spc="-8">
                <a:solidFill>
                  <a:srgbClr val="090409"/>
                </a:solidFill>
                <a:latin typeface="Times New Roman"/>
                <a:cs typeface="Times New Roman"/>
              </a:rPr>
              <a:t> </a:t>
            </a:r>
            <a:r>
              <a:rPr sz="1200">
                <a:solidFill>
                  <a:srgbClr val="090409"/>
                </a:solidFill>
                <a:latin typeface="Calibri"/>
                <a:cs typeface="Calibri"/>
              </a:rPr>
              <a:t>1</a:t>
            </a:r>
            <a:r>
              <a:rPr sz="1200" spc="23">
                <a:solidFill>
                  <a:srgbClr val="090409"/>
                </a:solidFill>
                <a:latin typeface="Times New Roman"/>
                <a:cs typeface="Times New Roman"/>
              </a:rPr>
              <a:t> </a:t>
            </a:r>
            <a:r>
              <a:rPr sz="1200">
                <a:solidFill>
                  <a:srgbClr val="090409"/>
                </a:solidFill>
                <a:latin typeface="Calibri"/>
                <a:cs typeface="Calibri"/>
              </a:rPr>
              <a:t>new</a:t>
            </a:r>
            <a:r>
              <a:rPr sz="1200" spc="30">
                <a:solidFill>
                  <a:srgbClr val="090409"/>
                </a:solidFill>
                <a:latin typeface="Times New Roman"/>
                <a:cs typeface="Times New Roman"/>
              </a:rPr>
              <a:t> </a:t>
            </a:r>
            <a:r>
              <a:rPr sz="1200">
                <a:solidFill>
                  <a:srgbClr val="090409"/>
                </a:solidFill>
                <a:latin typeface="Calibri"/>
                <a:cs typeface="Calibri"/>
              </a:rPr>
              <a:t>entrant</a:t>
            </a:r>
            <a:r>
              <a:rPr sz="1200" spc="-45">
                <a:solidFill>
                  <a:srgbClr val="090409"/>
                </a:solidFill>
                <a:latin typeface="Times New Roman"/>
                <a:cs typeface="Times New Roman"/>
              </a:rPr>
              <a:t> </a:t>
            </a:r>
            <a:r>
              <a:rPr sz="1200" spc="-15">
                <a:solidFill>
                  <a:srgbClr val="090409"/>
                </a:solidFill>
                <a:latin typeface="Calibri"/>
                <a:cs typeface="Calibri"/>
              </a:rPr>
              <a:t>pathway.</a:t>
            </a:r>
            <a:endParaRPr sz="1200">
              <a:latin typeface="Calibri"/>
              <a:cs typeface="Calibri"/>
            </a:endParaRPr>
          </a:p>
          <a:p>
            <a:pPr marL="471488" marR="32385" indent="-388619">
              <a:lnSpc>
                <a:spcPct val="101899"/>
              </a:lnSpc>
              <a:spcBef>
                <a:spcPts val="743"/>
              </a:spcBef>
              <a:buFont typeface="Arial"/>
              <a:buChar char="•"/>
              <a:tabLst>
                <a:tab pos="471488" algn="l"/>
                <a:tab pos="472440" algn="l"/>
              </a:tabLst>
            </a:pPr>
            <a:r>
              <a:rPr sz="1200">
                <a:solidFill>
                  <a:srgbClr val="090409"/>
                </a:solidFill>
                <a:latin typeface="Calibri"/>
                <a:cs typeface="Calibri"/>
              </a:rPr>
              <a:t>29</a:t>
            </a:r>
            <a:r>
              <a:rPr sz="1200" spc="30">
                <a:solidFill>
                  <a:srgbClr val="090409"/>
                </a:solidFill>
                <a:latin typeface="Times New Roman"/>
                <a:cs typeface="Times New Roman"/>
              </a:rPr>
              <a:t> </a:t>
            </a:r>
            <a:r>
              <a:rPr sz="1200">
                <a:solidFill>
                  <a:srgbClr val="090409"/>
                </a:solidFill>
                <a:latin typeface="Calibri"/>
                <a:cs typeface="Calibri"/>
              </a:rPr>
              <a:t>people</a:t>
            </a:r>
            <a:r>
              <a:rPr sz="1200" spc="-23">
                <a:solidFill>
                  <a:srgbClr val="090409"/>
                </a:solidFill>
                <a:latin typeface="Times New Roman"/>
                <a:cs typeface="Times New Roman"/>
              </a:rPr>
              <a:t> </a:t>
            </a:r>
            <a:r>
              <a:rPr sz="1200">
                <a:solidFill>
                  <a:srgbClr val="090409"/>
                </a:solidFill>
                <a:latin typeface="Calibri"/>
                <a:cs typeface="Calibri"/>
              </a:rPr>
              <a:t>have</a:t>
            </a:r>
            <a:r>
              <a:rPr sz="1200" spc="-38">
                <a:solidFill>
                  <a:srgbClr val="090409"/>
                </a:solidFill>
                <a:latin typeface="Times New Roman"/>
                <a:cs typeface="Times New Roman"/>
              </a:rPr>
              <a:t> </a:t>
            </a:r>
            <a:r>
              <a:rPr sz="1200">
                <a:solidFill>
                  <a:srgbClr val="090409"/>
                </a:solidFill>
                <a:latin typeface="Calibri"/>
                <a:cs typeface="Calibri"/>
              </a:rPr>
              <a:t>enrolled</a:t>
            </a:r>
            <a:r>
              <a:rPr sz="1200" spc="-45">
                <a:solidFill>
                  <a:srgbClr val="090409"/>
                </a:solidFill>
                <a:latin typeface="Times New Roman"/>
                <a:cs typeface="Times New Roman"/>
              </a:rPr>
              <a:t> </a:t>
            </a:r>
            <a:r>
              <a:rPr sz="1200">
                <a:solidFill>
                  <a:srgbClr val="090409"/>
                </a:solidFill>
                <a:latin typeface="Calibri"/>
                <a:cs typeface="Calibri"/>
              </a:rPr>
              <a:t>in</a:t>
            </a:r>
            <a:r>
              <a:rPr sz="1200" spc="30">
                <a:solidFill>
                  <a:srgbClr val="090409"/>
                </a:solidFill>
                <a:latin typeface="Times New Roman"/>
                <a:cs typeface="Times New Roman"/>
              </a:rPr>
              <a:t> </a:t>
            </a:r>
            <a:r>
              <a:rPr sz="1200">
                <a:solidFill>
                  <a:srgbClr val="090409"/>
                </a:solidFill>
                <a:latin typeface="Calibri"/>
                <a:cs typeface="Calibri"/>
              </a:rPr>
              <a:t>COVID-19</a:t>
            </a:r>
            <a:r>
              <a:rPr sz="1200">
                <a:solidFill>
                  <a:srgbClr val="090409"/>
                </a:solidFill>
                <a:latin typeface="Times New Roman"/>
                <a:cs typeface="Times New Roman"/>
              </a:rPr>
              <a:t> </a:t>
            </a:r>
            <a:r>
              <a:rPr sz="1200">
                <a:solidFill>
                  <a:srgbClr val="090409"/>
                </a:solidFill>
                <a:latin typeface="Calibri"/>
                <a:cs typeface="Calibri"/>
              </a:rPr>
              <a:t>and</a:t>
            </a:r>
            <a:r>
              <a:rPr sz="1200" spc="8">
                <a:solidFill>
                  <a:srgbClr val="090409"/>
                </a:solidFill>
                <a:latin typeface="Times New Roman"/>
                <a:cs typeface="Times New Roman"/>
              </a:rPr>
              <a:t> </a:t>
            </a:r>
            <a:r>
              <a:rPr sz="1200">
                <a:solidFill>
                  <a:srgbClr val="090409"/>
                </a:solidFill>
                <a:latin typeface="Calibri"/>
                <a:cs typeface="Calibri"/>
              </a:rPr>
              <a:t>Influenza</a:t>
            </a:r>
            <a:r>
              <a:rPr sz="1200" spc="15">
                <a:solidFill>
                  <a:srgbClr val="090409"/>
                </a:solidFill>
                <a:latin typeface="Times New Roman"/>
                <a:cs typeface="Times New Roman"/>
              </a:rPr>
              <a:t> </a:t>
            </a:r>
            <a:r>
              <a:rPr sz="1200">
                <a:solidFill>
                  <a:srgbClr val="090409"/>
                </a:solidFill>
                <a:latin typeface="Calibri"/>
                <a:cs typeface="Calibri"/>
              </a:rPr>
              <a:t>training,</a:t>
            </a:r>
            <a:r>
              <a:rPr sz="1200" spc="-23">
                <a:solidFill>
                  <a:srgbClr val="090409"/>
                </a:solidFill>
                <a:latin typeface="Times New Roman"/>
                <a:cs typeface="Times New Roman"/>
              </a:rPr>
              <a:t> </a:t>
            </a:r>
            <a:r>
              <a:rPr sz="1200">
                <a:solidFill>
                  <a:srgbClr val="090409"/>
                </a:solidFill>
                <a:latin typeface="Calibri"/>
                <a:cs typeface="Calibri"/>
              </a:rPr>
              <a:t>37</a:t>
            </a:r>
            <a:r>
              <a:rPr sz="1200" spc="53">
                <a:solidFill>
                  <a:srgbClr val="090409"/>
                </a:solidFill>
                <a:latin typeface="Times New Roman"/>
                <a:cs typeface="Times New Roman"/>
              </a:rPr>
              <a:t> </a:t>
            </a:r>
            <a:r>
              <a:rPr sz="1200" spc="-30">
                <a:solidFill>
                  <a:srgbClr val="090409"/>
                </a:solidFill>
                <a:latin typeface="Calibri"/>
                <a:cs typeface="Calibri"/>
              </a:rPr>
              <a:t>have</a:t>
            </a:r>
            <a:r>
              <a:rPr sz="1200" spc="750">
                <a:solidFill>
                  <a:srgbClr val="090409"/>
                </a:solidFill>
                <a:latin typeface="Times New Roman"/>
                <a:cs typeface="Times New Roman"/>
              </a:rPr>
              <a:t> </a:t>
            </a:r>
            <a:r>
              <a:rPr sz="1200">
                <a:solidFill>
                  <a:srgbClr val="090409"/>
                </a:solidFill>
                <a:latin typeface="Calibri"/>
                <a:cs typeface="Calibri"/>
              </a:rPr>
              <a:t>enrolled</a:t>
            </a:r>
            <a:r>
              <a:rPr sz="1200">
                <a:solidFill>
                  <a:srgbClr val="090409"/>
                </a:solidFill>
                <a:latin typeface="Times New Roman"/>
                <a:cs typeface="Times New Roman"/>
              </a:rPr>
              <a:t> </a:t>
            </a:r>
            <a:r>
              <a:rPr sz="1200">
                <a:solidFill>
                  <a:srgbClr val="090409"/>
                </a:solidFill>
                <a:latin typeface="Calibri"/>
                <a:cs typeface="Calibri"/>
              </a:rPr>
              <a:t>in</a:t>
            </a:r>
            <a:r>
              <a:rPr sz="1200" spc="-45">
                <a:solidFill>
                  <a:srgbClr val="090409"/>
                </a:solidFill>
                <a:latin typeface="Times New Roman"/>
                <a:cs typeface="Times New Roman"/>
              </a:rPr>
              <a:t> </a:t>
            </a:r>
            <a:r>
              <a:rPr sz="1200">
                <a:solidFill>
                  <a:srgbClr val="090409"/>
                </a:solidFill>
                <a:latin typeface="Calibri"/>
                <a:cs typeface="Calibri"/>
              </a:rPr>
              <a:t>HPV9</a:t>
            </a:r>
            <a:r>
              <a:rPr sz="1200" spc="53">
                <a:solidFill>
                  <a:srgbClr val="090409"/>
                </a:solidFill>
                <a:latin typeface="Times New Roman"/>
                <a:cs typeface="Times New Roman"/>
              </a:rPr>
              <a:t> </a:t>
            </a:r>
            <a:r>
              <a:rPr sz="1200">
                <a:solidFill>
                  <a:srgbClr val="090409"/>
                </a:solidFill>
                <a:latin typeface="Calibri"/>
                <a:cs typeface="Calibri"/>
              </a:rPr>
              <a:t>and</a:t>
            </a:r>
            <a:r>
              <a:rPr sz="1200">
                <a:solidFill>
                  <a:srgbClr val="090409"/>
                </a:solidFill>
                <a:latin typeface="Times New Roman"/>
                <a:cs typeface="Times New Roman"/>
              </a:rPr>
              <a:t> </a:t>
            </a:r>
            <a:r>
              <a:rPr sz="1200">
                <a:solidFill>
                  <a:srgbClr val="090409"/>
                </a:solidFill>
                <a:latin typeface="Calibri"/>
                <a:cs typeface="Calibri"/>
              </a:rPr>
              <a:t>Tdap</a:t>
            </a:r>
            <a:r>
              <a:rPr sz="1200">
                <a:solidFill>
                  <a:srgbClr val="090409"/>
                </a:solidFill>
                <a:latin typeface="Times New Roman"/>
                <a:cs typeface="Times New Roman"/>
              </a:rPr>
              <a:t> </a:t>
            </a:r>
            <a:r>
              <a:rPr sz="1200">
                <a:solidFill>
                  <a:srgbClr val="090409"/>
                </a:solidFill>
                <a:latin typeface="Calibri"/>
                <a:cs typeface="Calibri"/>
              </a:rPr>
              <a:t>training</a:t>
            </a:r>
            <a:r>
              <a:rPr sz="1200" spc="-23">
                <a:solidFill>
                  <a:srgbClr val="090409"/>
                </a:solidFill>
                <a:latin typeface="Times New Roman"/>
                <a:cs typeface="Times New Roman"/>
              </a:rPr>
              <a:t> </a:t>
            </a:r>
            <a:r>
              <a:rPr sz="1200">
                <a:solidFill>
                  <a:srgbClr val="090409"/>
                </a:solidFill>
                <a:latin typeface="Calibri"/>
                <a:cs typeface="Calibri"/>
              </a:rPr>
              <a:t>and</a:t>
            </a:r>
            <a:r>
              <a:rPr sz="1200">
                <a:solidFill>
                  <a:srgbClr val="090409"/>
                </a:solidFill>
                <a:latin typeface="Times New Roman"/>
                <a:cs typeface="Times New Roman"/>
              </a:rPr>
              <a:t> </a:t>
            </a:r>
            <a:r>
              <a:rPr sz="1200">
                <a:solidFill>
                  <a:srgbClr val="090409"/>
                </a:solidFill>
                <a:latin typeface="Calibri"/>
                <a:cs typeface="Calibri"/>
              </a:rPr>
              <a:t>50</a:t>
            </a:r>
            <a:r>
              <a:rPr sz="1200" spc="30">
                <a:solidFill>
                  <a:srgbClr val="090409"/>
                </a:solidFill>
                <a:latin typeface="Times New Roman"/>
                <a:cs typeface="Times New Roman"/>
              </a:rPr>
              <a:t> </a:t>
            </a:r>
            <a:r>
              <a:rPr sz="1200">
                <a:solidFill>
                  <a:srgbClr val="090409"/>
                </a:solidFill>
                <a:latin typeface="Calibri"/>
                <a:cs typeface="Calibri"/>
              </a:rPr>
              <a:t>have</a:t>
            </a:r>
            <a:r>
              <a:rPr sz="1200" spc="-23">
                <a:solidFill>
                  <a:srgbClr val="090409"/>
                </a:solidFill>
                <a:latin typeface="Times New Roman"/>
                <a:cs typeface="Times New Roman"/>
              </a:rPr>
              <a:t> </a:t>
            </a:r>
            <a:r>
              <a:rPr sz="1200">
                <a:solidFill>
                  <a:srgbClr val="090409"/>
                </a:solidFill>
                <a:latin typeface="Calibri"/>
                <a:cs typeface="Calibri"/>
              </a:rPr>
              <a:t>enrolled</a:t>
            </a:r>
            <a:r>
              <a:rPr sz="1200">
                <a:solidFill>
                  <a:srgbClr val="090409"/>
                </a:solidFill>
                <a:latin typeface="Times New Roman"/>
                <a:cs typeface="Times New Roman"/>
              </a:rPr>
              <a:t> </a:t>
            </a:r>
            <a:r>
              <a:rPr sz="1200" spc="-38">
                <a:solidFill>
                  <a:srgbClr val="090409"/>
                </a:solidFill>
                <a:latin typeface="Calibri"/>
                <a:cs typeface="Calibri"/>
              </a:rPr>
              <a:t>in</a:t>
            </a:r>
            <a:r>
              <a:rPr sz="1200" spc="750">
                <a:solidFill>
                  <a:srgbClr val="090409"/>
                </a:solidFill>
                <a:latin typeface="Times New Roman"/>
                <a:cs typeface="Times New Roman"/>
              </a:rPr>
              <a:t> </a:t>
            </a:r>
            <a:r>
              <a:rPr sz="1200">
                <a:solidFill>
                  <a:srgbClr val="090409"/>
                </a:solidFill>
                <a:latin typeface="Calibri"/>
                <a:cs typeface="Calibri"/>
              </a:rPr>
              <a:t>Supervisor</a:t>
            </a:r>
            <a:r>
              <a:rPr sz="1200">
                <a:solidFill>
                  <a:srgbClr val="090409"/>
                </a:solidFill>
                <a:latin typeface="Times New Roman"/>
                <a:cs typeface="Times New Roman"/>
              </a:rPr>
              <a:t> </a:t>
            </a:r>
            <a:r>
              <a:rPr sz="1200" spc="-15">
                <a:solidFill>
                  <a:srgbClr val="090409"/>
                </a:solidFill>
                <a:latin typeface="Calibri"/>
                <a:cs typeface="Calibri"/>
              </a:rPr>
              <a:t>training.</a:t>
            </a:r>
            <a:endParaRPr sz="1200">
              <a:latin typeface="Calibri"/>
              <a:cs typeface="Calibri"/>
            </a:endParaRPr>
          </a:p>
        </p:txBody>
      </p:sp>
      <p:sp>
        <p:nvSpPr>
          <p:cNvPr id="20" name="object 20"/>
          <p:cNvSpPr txBox="1"/>
          <p:nvPr/>
        </p:nvSpPr>
        <p:spPr>
          <a:xfrm>
            <a:off x="9051417" y="6381369"/>
            <a:ext cx="760095" cy="311624"/>
          </a:xfrm>
          <a:prstGeom prst="rect">
            <a:avLst/>
          </a:prstGeom>
        </p:spPr>
        <p:txBody>
          <a:bodyPr vert="horz" wrap="square" lIns="0" tIns="22860" rIns="0" bIns="0" rtlCol="0">
            <a:spAutoFit/>
          </a:bodyPr>
          <a:lstStyle/>
          <a:p>
            <a:pPr marL="19050">
              <a:lnSpc>
                <a:spcPct val="100000"/>
              </a:lnSpc>
              <a:spcBef>
                <a:spcPts val="180"/>
              </a:spcBef>
            </a:pPr>
            <a:r>
              <a:rPr sz="1875" b="1" spc="-15">
                <a:solidFill>
                  <a:srgbClr val="00565E"/>
                </a:solidFill>
                <a:latin typeface="Calibri"/>
                <a:cs typeface="Calibri"/>
              </a:rPr>
              <a:t>District</a:t>
            </a:r>
            <a:endParaRPr sz="1875">
              <a:latin typeface="Calibri"/>
              <a:cs typeface="Calibri"/>
            </a:endParaRPr>
          </a:p>
        </p:txBody>
      </p:sp>
      <p:sp>
        <p:nvSpPr>
          <p:cNvPr id="21" name="object 21"/>
          <p:cNvSpPr txBox="1">
            <a:spLocks noGrp="1"/>
          </p:cNvSpPr>
          <p:nvPr>
            <p:ph type="title"/>
          </p:nvPr>
        </p:nvSpPr>
        <p:spPr>
          <a:prstGeom prst="rect">
            <a:avLst/>
          </a:prstGeom>
        </p:spPr>
        <p:txBody>
          <a:bodyPr vert="horz" wrap="square" lIns="0" tIns="18098" rIns="0" bIns="0" rtlCol="0">
            <a:spAutoFit/>
          </a:bodyPr>
          <a:lstStyle/>
          <a:p>
            <a:pPr marL="19050">
              <a:lnSpc>
                <a:spcPct val="100000"/>
              </a:lnSpc>
              <a:spcBef>
                <a:spcPts val="143"/>
              </a:spcBef>
            </a:pPr>
            <a:r>
              <a:rPr spc="90"/>
              <a:t>Vaccinating</a:t>
            </a:r>
            <a:r>
              <a:rPr b="0" spc="188">
                <a:latin typeface="Times New Roman"/>
                <a:cs typeface="Times New Roman"/>
              </a:rPr>
              <a:t> </a:t>
            </a:r>
            <a:r>
              <a:rPr spc="98"/>
              <a:t>Health</a:t>
            </a:r>
            <a:r>
              <a:rPr b="0" spc="180">
                <a:latin typeface="Times New Roman"/>
                <a:cs typeface="Times New Roman"/>
              </a:rPr>
              <a:t> </a:t>
            </a:r>
            <a:r>
              <a:rPr spc="-15"/>
              <a:t>Worker</a:t>
            </a:r>
          </a:p>
        </p:txBody>
      </p:sp>
      <p:sp>
        <p:nvSpPr>
          <p:cNvPr id="22" name="object 22"/>
          <p:cNvSpPr txBox="1"/>
          <p:nvPr/>
        </p:nvSpPr>
        <p:spPr>
          <a:xfrm>
            <a:off x="11494197" y="751334"/>
            <a:ext cx="4484370" cy="311624"/>
          </a:xfrm>
          <a:prstGeom prst="rect">
            <a:avLst/>
          </a:prstGeom>
        </p:spPr>
        <p:txBody>
          <a:bodyPr vert="horz" wrap="square" lIns="0" tIns="22860" rIns="0" bIns="0" rtlCol="0">
            <a:spAutoFit/>
          </a:bodyPr>
          <a:lstStyle/>
          <a:p>
            <a:pPr marL="19050">
              <a:lnSpc>
                <a:spcPct val="100000"/>
              </a:lnSpc>
              <a:spcBef>
                <a:spcPts val="180"/>
              </a:spcBef>
            </a:pPr>
            <a:r>
              <a:rPr sz="1875" spc="127">
                <a:solidFill>
                  <a:srgbClr val="28212B"/>
                </a:solidFill>
                <a:latin typeface="Calibri"/>
                <a:cs typeface="Calibri"/>
              </a:rPr>
              <a:t>Implementation</a:t>
            </a:r>
            <a:r>
              <a:rPr sz="1875" spc="171">
                <a:solidFill>
                  <a:srgbClr val="28212B"/>
                </a:solidFill>
                <a:latin typeface="Times New Roman"/>
                <a:cs typeface="Times New Roman"/>
              </a:rPr>
              <a:t> </a:t>
            </a:r>
            <a:r>
              <a:rPr sz="1875" spc="113">
                <a:solidFill>
                  <a:srgbClr val="28212B"/>
                </a:solidFill>
                <a:latin typeface="Calibri"/>
                <a:cs typeface="Calibri"/>
              </a:rPr>
              <a:t>report</a:t>
            </a:r>
            <a:r>
              <a:rPr sz="1875" spc="248">
                <a:solidFill>
                  <a:srgbClr val="28212B"/>
                </a:solidFill>
                <a:latin typeface="Times New Roman"/>
                <a:cs typeface="Times New Roman"/>
              </a:rPr>
              <a:t> </a:t>
            </a:r>
            <a:r>
              <a:rPr sz="1875">
                <a:solidFill>
                  <a:srgbClr val="28212B"/>
                </a:solidFill>
                <a:latin typeface="Calibri"/>
                <a:cs typeface="Calibri"/>
              </a:rPr>
              <a:t>–</a:t>
            </a:r>
            <a:r>
              <a:rPr sz="1875" spc="300">
                <a:solidFill>
                  <a:srgbClr val="28212B"/>
                </a:solidFill>
                <a:latin typeface="Calibri"/>
                <a:cs typeface="Calibri"/>
              </a:rPr>
              <a:t> </a:t>
            </a:r>
            <a:r>
              <a:rPr sz="1875">
                <a:solidFill>
                  <a:srgbClr val="28212B"/>
                </a:solidFill>
                <a:latin typeface="Calibri"/>
                <a:cs typeface="Calibri"/>
              </a:rPr>
              <a:t>6</a:t>
            </a:r>
            <a:r>
              <a:rPr sz="1875" spc="233">
                <a:solidFill>
                  <a:srgbClr val="28212B"/>
                </a:solidFill>
                <a:latin typeface="Times New Roman"/>
                <a:cs typeface="Times New Roman"/>
              </a:rPr>
              <a:t> </a:t>
            </a:r>
            <a:r>
              <a:rPr sz="1875" spc="113">
                <a:solidFill>
                  <a:srgbClr val="28212B"/>
                </a:solidFill>
                <a:latin typeface="Calibri"/>
                <a:cs typeface="Calibri"/>
              </a:rPr>
              <a:t>March</a:t>
            </a:r>
            <a:r>
              <a:rPr sz="1875" spc="195">
                <a:solidFill>
                  <a:srgbClr val="28212B"/>
                </a:solidFill>
                <a:latin typeface="Times New Roman"/>
                <a:cs typeface="Times New Roman"/>
              </a:rPr>
              <a:t> </a:t>
            </a:r>
            <a:r>
              <a:rPr sz="1875" spc="83">
                <a:solidFill>
                  <a:srgbClr val="28212B"/>
                </a:solidFill>
                <a:latin typeface="Calibri"/>
                <a:cs typeface="Calibri"/>
              </a:rPr>
              <a:t>2023</a:t>
            </a:r>
            <a:endParaRPr sz="1875">
              <a:latin typeface="Calibri"/>
              <a:cs typeface="Calibri"/>
            </a:endParaRPr>
          </a:p>
        </p:txBody>
      </p:sp>
      <p:sp>
        <p:nvSpPr>
          <p:cNvPr id="23" name="object 23"/>
          <p:cNvSpPr txBox="1"/>
          <p:nvPr/>
        </p:nvSpPr>
        <p:spPr>
          <a:xfrm>
            <a:off x="4749165" y="5860160"/>
            <a:ext cx="3558540" cy="271228"/>
          </a:xfrm>
          <a:prstGeom prst="rect">
            <a:avLst/>
          </a:prstGeom>
        </p:spPr>
        <p:txBody>
          <a:bodyPr vert="horz" wrap="square" lIns="0" tIns="17145" rIns="0" bIns="0" rtlCol="0">
            <a:spAutoFit/>
          </a:bodyPr>
          <a:lstStyle/>
          <a:p>
            <a:pPr marL="19050">
              <a:lnSpc>
                <a:spcPct val="100000"/>
              </a:lnSpc>
              <a:spcBef>
                <a:spcPts val="135"/>
              </a:spcBef>
            </a:pPr>
            <a:r>
              <a:rPr sz="1650" b="1" spc="-15">
                <a:solidFill>
                  <a:srgbClr val="FFFFFF"/>
                </a:solidFill>
                <a:latin typeface="Calibri"/>
                <a:cs typeface="Calibri"/>
              </a:rPr>
              <a:t>Demographic</a:t>
            </a:r>
            <a:r>
              <a:rPr sz="1650" spc="-45">
                <a:solidFill>
                  <a:srgbClr val="FFFFFF"/>
                </a:solidFill>
                <a:latin typeface="Times New Roman"/>
                <a:cs typeface="Times New Roman"/>
              </a:rPr>
              <a:t> </a:t>
            </a:r>
            <a:r>
              <a:rPr sz="1650" b="1">
                <a:solidFill>
                  <a:srgbClr val="FFFFFF"/>
                </a:solidFill>
                <a:latin typeface="Calibri"/>
                <a:cs typeface="Calibri"/>
              </a:rPr>
              <a:t>of</a:t>
            </a:r>
            <a:r>
              <a:rPr sz="1650" spc="-23">
                <a:solidFill>
                  <a:srgbClr val="FFFFFF"/>
                </a:solidFill>
                <a:latin typeface="Times New Roman"/>
                <a:cs typeface="Times New Roman"/>
              </a:rPr>
              <a:t> </a:t>
            </a:r>
            <a:r>
              <a:rPr sz="1650" b="1" spc="-15">
                <a:solidFill>
                  <a:srgbClr val="FFFFFF"/>
                </a:solidFill>
                <a:latin typeface="Calibri"/>
                <a:cs typeface="Calibri"/>
              </a:rPr>
              <a:t>Stage</a:t>
            </a:r>
            <a:r>
              <a:rPr sz="1650" spc="-45">
                <a:solidFill>
                  <a:srgbClr val="FFFFFF"/>
                </a:solidFill>
                <a:latin typeface="Times New Roman"/>
                <a:cs typeface="Times New Roman"/>
              </a:rPr>
              <a:t> </a:t>
            </a:r>
            <a:r>
              <a:rPr sz="1650" b="1">
                <a:solidFill>
                  <a:srgbClr val="FFFFFF"/>
                </a:solidFill>
                <a:latin typeface="Calibri"/>
                <a:cs typeface="Calibri"/>
              </a:rPr>
              <a:t>1</a:t>
            </a:r>
            <a:r>
              <a:rPr sz="1650" spc="-30">
                <a:solidFill>
                  <a:srgbClr val="FFFFFF"/>
                </a:solidFill>
                <a:latin typeface="Times New Roman"/>
                <a:cs typeface="Times New Roman"/>
              </a:rPr>
              <a:t> </a:t>
            </a:r>
            <a:r>
              <a:rPr sz="1650" b="1" spc="-15">
                <a:solidFill>
                  <a:srgbClr val="FFFFFF"/>
                </a:solidFill>
                <a:latin typeface="Calibri"/>
                <a:cs typeface="Calibri"/>
              </a:rPr>
              <a:t>authorised</a:t>
            </a:r>
            <a:r>
              <a:rPr sz="1650" spc="-38">
                <a:solidFill>
                  <a:srgbClr val="FFFFFF"/>
                </a:solidFill>
                <a:latin typeface="Times New Roman"/>
                <a:cs typeface="Times New Roman"/>
              </a:rPr>
              <a:t> </a:t>
            </a:r>
            <a:r>
              <a:rPr sz="1650" b="1" spc="-38">
                <a:solidFill>
                  <a:srgbClr val="FFFFFF"/>
                </a:solidFill>
                <a:latin typeface="Calibri"/>
                <a:cs typeface="Calibri"/>
              </a:rPr>
              <a:t>VHW</a:t>
            </a:r>
            <a:endParaRPr sz="1650">
              <a:latin typeface="Calibri"/>
              <a:cs typeface="Calibri"/>
            </a:endParaRPr>
          </a:p>
        </p:txBody>
      </p:sp>
      <p:sp>
        <p:nvSpPr>
          <p:cNvPr id="24" name="object 24"/>
          <p:cNvSpPr txBox="1"/>
          <p:nvPr/>
        </p:nvSpPr>
        <p:spPr>
          <a:xfrm>
            <a:off x="10021290" y="1397888"/>
            <a:ext cx="436017" cy="3158490"/>
          </a:xfrm>
          <a:prstGeom prst="rect">
            <a:avLst/>
          </a:prstGeom>
        </p:spPr>
        <p:txBody>
          <a:bodyPr vert="vert" wrap="square" lIns="0" tIns="0" rIns="0" bIns="0" rtlCol="0">
            <a:spAutoFit/>
          </a:bodyPr>
          <a:lstStyle/>
          <a:p>
            <a:pPr marL="19050">
              <a:lnSpc>
                <a:spcPts val="1568"/>
              </a:lnSpc>
            </a:pPr>
            <a:r>
              <a:rPr sz="1500" b="1" spc="-15">
                <a:solidFill>
                  <a:srgbClr val="5770D0"/>
                </a:solidFill>
                <a:latin typeface="Calibri"/>
                <a:cs typeface="Calibri"/>
              </a:rPr>
              <a:t>474</a:t>
            </a:r>
            <a:r>
              <a:rPr sz="1500" spc="-53">
                <a:solidFill>
                  <a:srgbClr val="5770D0"/>
                </a:solidFill>
                <a:latin typeface="Times New Roman"/>
                <a:cs typeface="Times New Roman"/>
              </a:rPr>
              <a:t> </a:t>
            </a:r>
            <a:r>
              <a:rPr sz="1500">
                <a:solidFill>
                  <a:srgbClr val="5770D0"/>
                </a:solidFill>
                <a:latin typeface="Calibri"/>
                <a:cs typeface="Calibri"/>
              </a:rPr>
              <a:t>have</a:t>
            </a:r>
            <a:r>
              <a:rPr sz="1500" spc="-38">
                <a:solidFill>
                  <a:srgbClr val="5770D0"/>
                </a:solidFill>
                <a:latin typeface="Times New Roman"/>
                <a:cs typeface="Times New Roman"/>
              </a:rPr>
              <a:t> </a:t>
            </a:r>
            <a:r>
              <a:rPr sz="1500" spc="-15">
                <a:solidFill>
                  <a:srgbClr val="5770D0"/>
                </a:solidFill>
                <a:latin typeface="Calibri"/>
                <a:cs typeface="Calibri"/>
              </a:rPr>
              <a:t>enrolled</a:t>
            </a:r>
            <a:r>
              <a:rPr sz="1500" spc="-23">
                <a:solidFill>
                  <a:srgbClr val="5770D0"/>
                </a:solidFill>
                <a:latin typeface="Times New Roman"/>
                <a:cs typeface="Times New Roman"/>
              </a:rPr>
              <a:t> </a:t>
            </a:r>
            <a:r>
              <a:rPr sz="1500">
                <a:solidFill>
                  <a:srgbClr val="5770D0"/>
                </a:solidFill>
                <a:latin typeface="Calibri"/>
                <a:cs typeface="Calibri"/>
              </a:rPr>
              <a:t>in</a:t>
            </a:r>
            <a:r>
              <a:rPr sz="1500" spc="-38">
                <a:solidFill>
                  <a:srgbClr val="5770D0"/>
                </a:solidFill>
                <a:latin typeface="Times New Roman"/>
                <a:cs typeface="Times New Roman"/>
              </a:rPr>
              <a:t> </a:t>
            </a:r>
            <a:r>
              <a:rPr sz="1500" spc="-15">
                <a:solidFill>
                  <a:srgbClr val="5770D0"/>
                </a:solidFill>
                <a:latin typeface="Calibri"/>
                <a:cs typeface="Calibri"/>
              </a:rPr>
              <a:t>Supervisor</a:t>
            </a:r>
            <a:r>
              <a:rPr sz="1500" spc="-8">
                <a:solidFill>
                  <a:srgbClr val="5770D0"/>
                </a:solidFill>
                <a:latin typeface="Times New Roman"/>
                <a:cs typeface="Times New Roman"/>
              </a:rPr>
              <a:t> </a:t>
            </a:r>
            <a:r>
              <a:rPr sz="1500" spc="-15">
                <a:solidFill>
                  <a:srgbClr val="5770D0"/>
                </a:solidFill>
                <a:latin typeface="Calibri"/>
                <a:cs typeface="Calibri"/>
              </a:rPr>
              <a:t>training,</a:t>
            </a:r>
            <a:endParaRPr sz="1500">
              <a:latin typeface="Calibri"/>
              <a:cs typeface="Calibri"/>
            </a:endParaRPr>
          </a:p>
          <a:p>
            <a:pPr marL="19050">
              <a:lnSpc>
                <a:spcPct val="100000"/>
              </a:lnSpc>
            </a:pPr>
            <a:r>
              <a:rPr sz="1500">
                <a:solidFill>
                  <a:srgbClr val="5770D0"/>
                </a:solidFill>
                <a:latin typeface="Calibri"/>
                <a:cs typeface="Calibri"/>
              </a:rPr>
              <a:t>of</a:t>
            </a:r>
            <a:r>
              <a:rPr sz="1500" spc="-90">
                <a:solidFill>
                  <a:srgbClr val="5770D0"/>
                </a:solidFill>
                <a:latin typeface="Times New Roman"/>
                <a:cs typeface="Times New Roman"/>
              </a:rPr>
              <a:t> </a:t>
            </a:r>
            <a:r>
              <a:rPr sz="1500">
                <a:solidFill>
                  <a:srgbClr val="5770D0"/>
                </a:solidFill>
                <a:latin typeface="Calibri"/>
                <a:cs typeface="Calibri"/>
              </a:rPr>
              <a:t>which</a:t>
            </a:r>
            <a:r>
              <a:rPr sz="1500" spc="-53">
                <a:solidFill>
                  <a:srgbClr val="5770D0"/>
                </a:solidFill>
                <a:latin typeface="Times New Roman"/>
                <a:cs typeface="Times New Roman"/>
              </a:rPr>
              <a:t> </a:t>
            </a:r>
            <a:r>
              <a:rPr sz="1500" b="1" spc="-15">
                <a:solidFill>
                  <a:srgbClr val="5770D0"/>
                </a:solidFill>
                <a:latin typeface="Calibri"/>
                <a:cs typeface="Calibri"/>
              </a:rPr>
              <a:t>263</a:t>
            </a:r>
            <a:r>
              <a:rPr sz="1500" spc="-75">
                <a:solidFill>
                  <a:srgbClr val="5770D0"/>
                </a:solidFill>
                <a:latin typeface="Times New Roman"/>
                <a:cs typeface="Times New Roman"/>
              </a:rPr>
              <a:t> </a:t>
            </a:r>
            <a:r>
              <a:rPr sz="1500">
                <a:solidFill>
                  <a:srgbClr val="5770D0"/>
                </a:solidFill>
                <a:latin typeface="Calibri"/>
                <a:cs typeface="Calibri"/>
              </a:rPr>
              <a:t>have</a:t>
            </a:r>
            <a:r>
              <a:rPr sz="1500" spc="-68">
                <a:solidFill>
                  <a:srgbClr val="5770D0"/>
                </a:solidFill>
                <a:latin typeface="Times New Roman"/>
                <a:cs typeface="Times New Roman"/>
              </a:rPr>
              <a:t> </a:t>
            </a:r>
            <a:r>
              <a:rPr sz="1500" spc="-15">
                <a:solidFill>
                  <a:srgbClr val="5770D0"/>
                </a:solidFill>
                <a:latin typeface="Calibri"/>
                <a:cs typeface="Calibri"/>
              </a:rPr>
              <a:t>completed</a:t>
            </a:r>
            <a:endParaRPr sz="1500">
              <a:latin typeface="Calibri"/>
              <a:cs typeface="Calibri"/>
            </a:endParaRPr>
          </a:p>
        </p:txBody>
      </p:sp>
      <p:grpSp>
        <p:nvGrpSpPr>
          <p:cNvPr id="25" name="object 25"/>
          <p:cNvGrpSpPr/>
          <p:nvPr/>
        </p:nvGrpSpPr>
        <p:grpSpPr>
          <a:xfrm>
            <a:off x="13543979" y="7889177"/>
            <a:ext cx="2074545" cy="2074545"/>
            <a:chOff x="9029319" y="5259451"/>
            <a:chExt cx="1383030" cy="1383030"/>
          </a:xfrm>
        </p:grpSpPr>
        <p:sp>
          <p:nvSpPr>
            <p:cNvPr id="26" name="object 26"/>
            <p:cNvSpPr/>
            <p:nvPr/>
          </p:nvSpPr>
          <p:spPr>
            <a:xfrm>
              <a:off x="9720706" y="5259451"/>
              <a:ext cx="473709" cy="692150"/>
            </a:xfrm>
            <a:custGeom>
              <a:avLst/>
              <a:gdLst/>
              <a:ahLst/>
              <a:cxnLst/>
              <a:rect l="l" t="t" r="r" b="b"/>
              <a:pathLst>
                <a:path w="473709" h="692150">
                  <a:moveTo>
                    <a:pt x="0" y="0"/>
                  </a:moveTo>
                  <a:lnTo>
                    <a:pt x="0" y="691526"/>
                  </a:lnTo>
                  <a:lnTo>
                    <a:pt x="473456" y="187325"/>
                  </a:lnTo>
                  <a:lnTo>
                    <a:pt x="437482" y="155825"/>
                  </a:lnTo>
                  <a:lnTo>
                    <a:pt x="399629" y="127037"/>
                  </a:lnTo>
                  <a:lnTo>
                    <a:pt x="360052" y="101022"/>
                  </a:lnTo>
                  <a:lnTo>
                    <a:pt x="318907" y="77841"/>
                  </a:lnTo>
                  <a:lnTo>
                    <a:pt x="276348" y="57553"/>
                  </a:lnTo>
                  <a:lnTo>
                    <a:pt x="232531" y="40220"/>
                  </a:lnTo>
                  <a:lnTo>
                    <a:pt x="187610" y="25903"/>
                  </a:lnTo>
                  <a:lnTo>
                    <a:pt x="141742" y="14661"/>
                  </a:lnTo>
                  <a:lnTo>
                    <a:pt x="95080" y="6556"/>
                  </a:lnTo>
                  <a:lnTo>
                    <a:pt x="47781" y="1649"/>
                  </a:lnTo>
                  <a:lnTo>
                    <a:pt x="0" y="0"/>
                  </a:lnTo>
                  <a:close/>
                </a:path>
              </a:pathLst>
            </a:custGeom>
            <a:solidFill>
              <a:srgbClr val="5770D0"/>
            </a:solidFill>
          </p:spPr>
          <p:txBody>
            <a:bodyPr wrap="square" lIns="0" tIns="0" rIns="0" bIns="0" rtlCol="0"/>
            <a:lstStyle/>
            <a:p>
              <a:endParaRPr/>
            </a:p>
          </p:txBody>
        </p:sp>
        <p:sp>
          <p:nvSpPr>
            <p:cNvPr id="27" name="object 27"/>
            <p:cNvSpPr/>
            <p:nvPr/>
          </p:nvSpPr>
          <p:spPr>
            <a:xfrm>
              <a:off x="9029319" y="5446776"/>
              <a:ext cx="1383030" cy="1195705"/>
            </a:xfrm>
            <a:custGeom>
              <a:avLst/>
              <a:gdLst/>
              <a:ahLst/>
              <a:cxnLst/>
              <a:rect l="l" t="t" r="r" b="b"/>
              <a:pathLst>
                <a:path w="1383029" h="1195704">
                  <a:moveTo>
                    <a:pt x="1164843" y="0"/>
                  </a:moveTo>
                  <a:lnTo>
                    <a:pt x="691387" y="504201"/>
                  </a:lnTo>
                  <a:lnTo>
                    <a:pt x="5333" y="417523"/>
                  </a:lnTo>
                  <a:lnTo>
                    <a:pt x="802" y="468177"/>
                  </a:lnTo>
                  <a:lnTo>
                    <a:pt x="0" y="518646"/>
                  </a:lnTo>
                  <a:lnTo>
                    <a:pt x="2859" y="568742"/>
                  </a:lnTo>
                  <a:lnTo>
                    <a:pt x="9314" y="618280"/>
                  </a:lnTo>
                  <a:lnTo>
                    <a:pt x="19295" y="667075"/>
                  </a:lnTo>
                  <a:lnTo>
                    <a:pt x="32737" y="714939"/>
                  </a:lnTo>
                  <a:lnTo>
                    <a:pt x="49571" y="761689"/>
                  </a:lnTo>
                  <a:lnTo>
                    <a:pt x="69731" y="807136"/>
                  </a:lnTo>
                  <a:lnTo>
                    <a:pt x="93149" y="851096"/>
                  </a:lnTo>
                  <a:lnTo>
                    <a:pt x="119758" y="893383"/>
                  </a:lnTo>
                  <a:lnTo>
                    <a:pt x="149491" y="933810"/>
                  </a:lnTo>
                  <a:lnTo>
                    <a:pt x="182280" y="972191"/>
                  </a:lnTo>
                  <a:lnTo>
                    <a:pt x="218058" y="1008341"/>
                  </a:lnTo>
                  <a:lnTo>
                    <a:pt x="253661" y="1039592"/>
                  </a:lnTo>
                  <a:lnTo>
                    <a:pt x="290778" y="1067980"/>
                  </a:lnTo>
                  <a:lnTo>
                    <a:pt x="329262" y="1093511"/>
                  </a:lnTo>
                  <a:lnTo>
                    <a:pt x="368969" y="1116188"/>
                  </a:lnTo>
                  <a:lnTo>
                    <a:pt x="409752" y="1136017"/>
                  </a:lnTo>
                  <a:lnTo>
                    <a:pt x="451466" y="1153002"/>
                  </a:lnTo>
                  <a:lnTo>
                    <a:pt x="493966" y="1167147"/>
                  </a:lnTo>
                  <a:lnTo>
                    <a:pt x="537106" y="1178458"/>
                  </a:lnTo>
                  <a:lnTo>
                    <a:pt x="580740" y="1186938"/>
                  </a:lnTo>
                  <a:lnTo>
                    <a:pt x="624722" y="1192593"/>
                  </a:lnTo>
                  <a:lnTo>
                    <a:pt x="668908" y="1195426"/>
                  </a:lnTo>
                  <a:lnTo>
                    <a:pt x="713152" y="1195443"/>
                  </a:lnTo>
                  <a:lnTo>
                    <a:pt x="757307" y="1192648"/>
                  </a:lnTo>
                  <a:lnTo>
                    <a:pt x="801229" y="1187045"/>
                  </a:lnTo>
                  <a:lnTo>
                    <a:pt x="844772" y="1178640"/>
                  </a:lnTo>
                  <a:lnTo>
                    <a:pt x="887790" y="1167436"/>
                  </a:lnTo>
                  <a:lnTo>
                    <a:pt x="930138" y="1153439"/>
                  </a:lnTo>
                  <a:lnTo>
                    <a:pt x="971670" y="1136652"/>
                  </a:lnTo>
                  <a:lnTo>
                    <a:pt x="1012241" y="1117081"/>
                  </a:lnTo>
                  <a:lnTo>
                    <a:pt x="1051704" y="1094730"/>
                  </a:lnTo>
                  <a:lnTo>
                    <a:pt x="1089915" y="1069604"/>
                  </a:lnTo>
                  <a:lnTo>
                    <a:pt x="1126728" y="1041707"/>
                  </a:lnTo>
                  <a:lnTo>
                    <a:pt x="1161997" y="1011043"/>
                  </a:lnTo>
                  <a:lnTo>
                    <a:pt x="1195577" y="977618"/>
                  </a:lnTo>
                  <a:lnTo>
                    <a:pt x="1226830" y="942008"/>
                  </a:lnTo>
                  <a:lnTo>
                    <a:pt x="1255220" y="904886"/>
                  </a:lnTo>
                  <a:lnTo>
                    <a:pt x="1280752" y="866396"/>
                  </a:lnTo>
                  <a:lnTo>
                    <a:pt x="1303429" y="826684"/>
                  </a:lnTo>
                  <a:lnTo>
                    <a:pt x="1323257" y="785896"/>
                  </a:lnTo>
                  <a:lnTo>
                    <a:pt x="1340240" y="744177"/>
                  </a:lnTo>
                  <a:lnTo>
                    <a:pt x="1354383" y="701673"/>
                  </a:lnTo>
                  <a:lnTo>
                    <a:pt x="1365691" y="658528"/>
                  </a:lnTo>
                  <a:lnTo>
                    <a:pt x="1374169" y="614890"/>
                  </a:lnTo>
                  <a:lnTo>
                    <a:pt x="1379820" y="570903"/>
                  </a:lnTo>
                  <a:lnTo>
                    <a:pt x="1382650" y="526713"/>
                  </a:lnTo>
                  <a:lnTo>
                    <a:pt x="1382664" y="482465"/>
                  </a:lnTo>
                  <a:lnTo>
                    <a:pt x="1379866" y="438306"/>
                  </a:lnTo>
                  <a:lnTo>
                    <a:pt x="1374260" y="394380"/>
                  </a:lnTo>
                  <a:lnTo>
                    <a:pt x="1365853" y="350834"/>
                  </a:lnTo>
                  <a:lnTo>
                    <a:pt x="1354647" y="307812"/>
                  </a:lnTo>
                  <a:lnTo>
                    <a:pt x="1340648" y="265461"/>
                  </a:lnTo>
                  <a:lnTo>
                    <a:pt x="1323861" y="223925"/>
                  </a:lnTo>
                  <a:lnTo>
                    <a:pt x="1304290" y="183351"/>
                  </a:lnTo>
                  <a:lnTo>
                    <a:pt x="1281940" y="143885"/>
                  </a:lnTo>
                  <a:lnTo>
                    <a:pt x="1256816" y="105670"/>
                  </a:lnTo>
                  <a:lnTo>
                    <a:pt x="1228922" y="68855"/>
                  </a:lnTo>
                  <a:lnTo>
                    <a:pt x="1198262" y="33582"/>
                  </a:lnTo>
                  <a:lnTo>
                    <a:pt x="1164843" y="0"/>
                  </a:lnTo>
                  <a:close/>
                </a:path>
              </a:pathLst>
            </a:custGeom>
            <a:solidFill>
              <a:srgbClr val="2CB0C2"/>
            </a:solidFill>
          </p:spPr>
          <p:txBody>
            <a:bodyPr wrap="square" lIns="0" tIns="0" rIns="0" bIns="0" rtlCol="0"/>
            <a:lstStyle/>
            <a:p>
              <a:endParaRPr/>
            </a:p>
          </p:txBody>
        </p:sp>
        <p:sp>
          <p:nvSpPr>
            <p:cNvPr id="28" name="object 28"/>
            <p:cNvSpPr/>
            <p:nvPr/>
          </p:nvSpPr>
          <p:spPr>
            <a:xfrm>
              <a:off x="9034652" y="5259451"/>
              <a:ext cx="686435" cy="692150"/>
            </a:xfrm>
            <a:custGeom>
              <a:avLst/>
              <a:gdLst/>
              <a:ahLst/>
              <a:cxnLst/>
              <a:rect l="l" t="t" r="r" b="b"/>
              <a:pathLst>
                <a:path w="686434" h="692150">
                  <a:moveTo>
                    <a:pt x="686054" y="0"/>
                  </a:moveTo>
                  <a:lnTo>
                    <a:pt x="636679" y="1744"/>
                  </a:lnTo>
                  <a:lnTo>
                    <a:pt x="588170" y="6904"/>
                  </a:lnTo>
                  <a:lnTo>
                    <a:pt x="540655" y="15366"/>
                  </a:lnTo>
                  <a:lnTo>
                    <a:pt x="494261" y="27019"/>
                  </a:lnTo>
                  <a:lnTo>
                    <a:pt x="449113" y="41750"/>
                  </a:lnTo>
                  <a:lnTo>
                    <a:pt x="405341" y="59449"/>
                  </a:lnTo>
                  <a:lnTo>
                    <a:pt x="363069" y="80003"/>
                  </a:lnTo>
                  <a:lnTo>
                    <a:pt x="322426" y="103300"/>
                  </a:lnTo>
                  <a:lnTo>
                    <a:pt x="283538" y="129228"/>
                  </a:lnTo>
                  <a:lnTo>
                    <a:pt x="246532" y="157675"/>
                  </a:lnTo>
                  <a:lnTo>
                    <a:pt x="211535" y="188529"/>
                  </a:lnTo>
                  <a:lnTo>
                    <a:pt x="178674" y="221679"/>
                  </a:lnTo>
                  <a:lnTo>
                    <a:pt x="148076" y="257012"/>
                  </a:lnTo>
                  <a:lnTo>
                    <a:pt x="119869" y="294417"/>
                  </a:lnTo>
                  <a:lnTo>
                    <a:pt x="94178" y="333781"/>
                  </a:lnTo>
                  <a:lnTo>
                    <a:pt x="71131" y="374993"/>
                  </a:lnTo>
                  <a:lnTo>
                    <a:pt x="50855" y="417941"/>
                  </a:lnTo>
                  <a:lnTo>
                    <a:pt x="33477" y="462512"/>
                  </a:lnTo>
                  <a:lnTo>
                    <a:pt x="19124" y="508595"/>
                  </a:lnTo>
                  <a:lnTo>
                    <a:pt x="7922" y="556078"/>
                  </a:lnTo>
                  <a:lnTo>
                    <a:pt x="0" y="604848"/>
                  </a:lnTo>
                  <a:lnTo>
                    <a:pt x="686054" y="691526"/>
                  </a:lnTo>
                  <a:lnTo>
                    <a:pt x="686054" y="0"/>
                  </a:lnTo>
                  <a:close/>
                </a:path>
              </a:pathLst>
            </a:custGeom>
            <a:solidFill>
              <a:srgbClr val="00565E"/>
            </a:solidFill>
          </p:spPr>
          <p:txBody>
            <a:bodyPr wrap="square" lIns="0" tIns="0" rIns="0" bIns="0" rtlCol="0"/>
            <a:lstStyle/>
            <a:p>
              <a:endParaRPr/>
            </a:p>
          </p:txBody>
        </p:sp>
      </p:grpSp>
      <p:sp>
        <p:nvSpPr>
          <p:cNvPr id="29" name="object 29"/>
          <p:cNvSpPr txBox="1"/>
          <p:nvPr/>
        </p:nvSpPr>
        <p:spPr>
          <a:xfrm>
            <a:off x="14656880" y="8045959"/>
            <a:ext cx="388619" cy="273152"/>
          </a:xfrm>
          <a:prstGeom prst="rect">
            <a:avLst/>
          </a:prstGeom>
        </p:spPr>
        <p:txBody>
          <a:bodyPr vert="horz" wrap="square" lIns="0" tIns="19050" rIns="0" bIns="0" rtlCol="0">
            <a:spAutoFit/>
          </a:bodyPr>
          <a:lstStyle/>
          <a:p>
            <a:pPr>
              <a:lnSpc>
                <a:spcPct val="100000"/>
              </a:lnSpc>
              <a:spcBef>
                <a:spcPts val="150"/>
              </a:spcBef>
            </a:pPr>
            <a:r>
              <a:rPr sz="1650" b="1" spc="-38">
                <a:solidFill>
                  <a:srgbClr val="FFFFFF"/>
                </a:solidFill>
                <a:latin typeface="Calibri"/>
                <a:cs typeface="Calibri"/>
              </a:rPr>
              <a:t>12%</a:t>
            </a:r>
            <a:endParaRPr sz="1650">
              <a:latin typeface="Calibri"/>
              <a:cs typeface="Calibri"/>
            </a:endParaRPr>
          </a:p>
        </p:txBody>
      </p:sp>
      <p:sp>
        <p:nvSpPr>
          <p:cNvPr id="30" name="object 30"/>
          <p:cNvSpPr txBox="1"/>
          <p:nvPr/>
        </p:nvSpPr>
        <p:spPr>
          <a:xfrm>
            <a:off x="14695738" y="9244277"/>
            <a:ext cx="388619" cy="273152"/>
          </a:xfrm>
          <a:prstGeom prst="rect">
            <a:avLst/>
          </a:prstGeom>
        </p:spPr>
        <p:txBody>
          <a:bodyPr vert="horz" wrap="square" lIns="0" tIns="19050" rIns="0" bIns="0" rtlCol="0">
            <a:spAutoFit/>
          </a:bodyPr>
          <a:lstStyle/>
          <a:p>
            <a:pPr>
              <a:lnSpc>
                <a:spcPct val="100000"/>
              </a:lnSpc>
              <a:spcBef>
                <a:spcPts val="150"/>
              </a:spcBef>
            </a:pPr>
            <a:r>
              <a:rPr sz="1650" b="1" spc="-38">
                <a:solidFill>
                  <a:srgbClr val="FFFFFF"/>
                </a:solidFill>
                <a:latin typeface="Calibri"/>
                <a:cs typeface="Calibri"/>
              </a:rPr>
              <a:t>65%</a:t>
            </a:r>
            <a:endParaRPr sz="1650">
              <a:latin typeface="Calibri"/>
              <a:cs typeface="Calibri"/>
            </a:endParaRPr>
          </a:p>
        </p:txBody>
      </p:sp>
      <p:sp>
        <p:nvSpPr>
          <p:cNvPr id="31" name="object 31"/>
          <p:cNvSpPr txBox="1"/>
          <p:nvPr/>
        </p:nvSpPr>
        <p:spPr>
          <a:xfrm>
            <a:off x="13915828" y="8177633"/>
            <a:ext cx="388619" cy="273152"/>
          </a:xfrm>
          <a:prstGeom prst="rect">
            <a:avLst/>
          </a:prstGeom>
        </p:spPr>
        <p:txBody>
          <a:bodyPr vert="horz" wrap="square" lIns="0" tIns="19050" rIns="0" bIns="0" rtlCol="0">
            <a:spAutoFit/>
          </a:bodyPr>
          <a:lstStyle/>
          <a:p>
            <a:pPr>
              <a:lnSpc>
                <a:spcPct val="100000"/>
              </a:lnSpc>
              <a:spcBef>
                <a:spcPts val="150"/>
              </a:spcBef>
            </a:pPr>
            <a:r>
              <a:rPr sz="1650" b="1" spc="-38">
                <a:solidFill>
                  <a:srgbClr val="FFFFFF"/>
                </a:solidFill>
                <a:latin typeface="Calibri"/>
                <a:cs typeface="Calibri"/>
              </a:rPr>
              <a:t>23%</a:t>
            </a:r>
            <a:endParaRPr sz="1650">
              <a:latin typeface="Calibri"/>
              <a:cs typeface="Calibri"/>
            </a:endParaRPr>
          </a:p>
        </p:txBody>
      </p:sp>
      <p:sp>
        <p:nvSpPr>
          <p:cNvPr id="32" name="object 32"/>
          <p:cNvSpPr/>
          <p:nvPr/>
        </p:nvSpPr>
        <p:spPr>
          <a:xfrm>
            <a:off x="11210543" y="8410195"/>
            <a:ext cx="96203" cy="94298"/>
          </a:xfrm>
          <a:custGeom>
            <a:avLst/>
            <a:gdLst/>
            <a:ahLst/>
            <a:cxnLst/>
            <a:rect l="l" t="t" r="r" b="b"/>
            <a:pathLst>
              <a:path w="64134" h="62864">
                <a:moveTo>
                  <a:pt x="64005" y="0"/>
                </a:moveTo>
                <a:lnTo>
                  <a:pt x="0" y="0"/>
                </a:lnTo>
                <a:lnTo>
                  <a:pt x="0" y="62482"/>
                </a:lnTo>
                <a:lnTo>
                  <a:pt x="64005" y="62482"/>
                </a:lnTo>
                <a:lnTo>
                  <a:pt x="64005" y="0"/>
                </a:lnTo>
                <a:close/>
              </a:path>
            </a:pathLst>
          </a:custGeom>
          <a:solidFill>
            <a:srgbClr val="5770D0"/>
          </a:solidFill>
        </p:spPr>
        <p:txBody>
          <a:bodyPr wrap="square" lIns="0" tIns="0" rIns="0" bIns="0" rtlCol="0"/>
          <a:lstStyle/>
          <a:p>
            <a:endParaRPr/>
          </a:p>
        </p:txBody>
      </p:sp>
      <p:sp>
        <p:nvSpPr>
          <p:cNvPr id="33" name="object 33"/>
          <p:cNvSpPr txBox="1"/>
          <p:nvPr/>
        </p:nvSpPr>
        <p:spPr>
          <a:xfrm>
            <a:off x="11347322" y="8317080"/>
            <a:ext cx="1876425" cy="431978"/>
          </a:xfrm>
          <a:prstGeom prst="rect">
            <a:avLst/>
          </a:prstGeom>
        </p:spPr>
        <p:txBody>
          <a:bodyPr vert="horz" wrap="square" lIns="0" tIns="15240" rIns="0" bIns="0" rtlCol="0">
            <a:spAutoFit/>
          </a:bodyPr>
          <a:lstStyle/>
          <a:p>
            <a:pPr marR="7620">
              <a:lnSpc>
                <a:spcPct val="101800"/>
              </a:lnSpc>
              <a:spcBef>
                <a:spcPts val="120"/>
              </a:spcBef>
            </a:pPr>
            <a:r>
              <a:rPr sz="1350">
                <a:solidFill>
                  <a:srgbClr val="090409"/>
                </a:solidFill>
                <a:latin typeface="Calibri"/>
                <a:cs typeface="Calibri"/>
              </a:rPr>
              <a:t>Training</a:t>
            </a:r>
            <a:r>
              <a:rPr sz="1350" spc="-60">
                <a:solidFill>
                  <a:srgbClr val="090409"/>
                </a:solidFill>
                <a:latin typeface="Times New Roman"/>
                <a:cs typeface="Times New Roman"/>
              </a:rPr>
              <a:t> </a:t>
            </a:r>
            <a:r>
              <a:rPr sz="1350">
                <a:solidFill>
                  <a:srgbClr val="090409"/>
                </a:solidFill>
                <a:latin typeface="Calibri"/>
                <a:cs typeface="Calibri"/>
              </a:rPr>
              <a:t>phase</a:t>
            </a:r>
            <a:r>
              <a:rPr sz="1350" spc="-45">
                <a:solidFill>
                  <a:srgbClr val="090409"/>
                </a:solidFill>
                <a:latin typeface="Times New Roman"/>
                <a:cs typeface="Times New Roman"/>
              </a:rPr>
              <a:t> </a:t>
            </a:r>
            <a:r>
              <a:rPr sz="1350">
                <a:solidFill>
                  <a:srgbClr val="090409"/>
                </a:solidFill>
                <a:latin typeface="Calibri"/>
                <a:cs typeface="Calibri"/>
              </a:rPr>
              <a:t>(enrolled</a:t>
            </a:r>
            <a:r>
              <a:rPr sz="1350" spc="-45">
                <a:solidFill>
                  <a:srgbClr val="090409"/>
                </a:solidFill>
                <a:latin typeface="Times New Roman"/>
                <a:cs typeface="Times New Roman"/>
              </a:rPr>
              <a:t> </a:t>
            </a:r>
            <a:r>
              <a:rPr sz="1350" spc="-38">
                <a:solidFill>
                  <a:srgbClr val="090409"/>
                </a:solidFill>
                <a:latin typeface="Calibri"/>
                <a:cs typeface="Calibri"/>
              </a:rPr>
              <a:t>in</a:t>
            </a:r>
            <a:r>
              <a:rPr sz="1350" spc="-15">
                <a:solidFill>
                  <a:srgbClr val="090409"/>
                </a:solidFill>
                <a:latin typeface="Times New Roman"/>
                <a:cs typeface="Times New Roman"/>
              </a:rPr>
              <a:t> </a:t>
            </a:r>
            <a:r>
              <a:rPr sz="1350" spc="-15">
                <a:solidFill>
                  <a:srgbClr val="090409"/>
                </a:solidFill>
                <a:latin typeface="Calibri"/>
                <a:cs typeface="Calibri"/>
              </a:rPr>
              <a:t>training)</a:t>
            </a:r>
            <a:endParaRPr sz="1350">
              <a:latin typeface="Calibri"/>
              <a:cs typeface="Calibri"/>
            </a:endParaRPr>
          </a:p>
        </p:txBody>
      </p:sp>
      <p:grpSp>
        <p:nvGrpSpPr>
          <p:cNvPr id="34" name="object 34"/>
          <p:cNvGrpSpPr/>
          <p:nvPr/>
        </p:nvGrpSpPr>
        <p:grpSpPr>
          <a:xfrm>
            <a:off x="11210543" y="8945120"/>
            <a:ext cx="96203" cy="631508"/>
            <a:chOff x="7473695" y="5963413"/>
            <a:chExt cx="64135" cy="421005"/>
          </a:xfrm>
        </p:grpSpPr>
        <p:sp>
          <p:nvSpPr>
            <p:cNvPr id="35" name="object 35"/>
            <p:cNvSpPr/>
            <p:nvPr/>
          </p:nvSpPr>
          <p:spPr>
            <a:xfrm>
              <a:off x="7473695" y="5963413"/>
              <a:ext cx="64135" cy="64135"/>
            </a:xfrm>
            <a:custGeom>
              <a:avLst/>
              <a:gdLst/>
              <a:ahLst/>
              <a:cxnLst/>
              <a:rect l="l" t="t" r="r" b="b"/>
              <a:pathLst>
                <a:path w="64134" h="64135">
                  <a:moveTo>
                    <a:pt x="64005" y="0"/>
                  </a:moveTo>
                  <a:lnTo>
                    <a:pt x="0" y="0"/>
                  </a:lnTo>
                  <a:lnTo>
                    <a:pt x="0" y="64005"/>
                  </a:lnTo>
                  <a:lnTo>
                    <a:pt x="64005" y="64005"/>
                  </a:lnTo>
                  <a:lnTo>
                    <a:pt x="64005" y="0"/>
                  </a:lnTo>
                  <a:close/>
                </a:path>
              </a:pathLst>
            </a:custGeom>
            <a:solidFill>
              <a:srgbClr val="2CB0C2"/>
            </a:solidFill>
          </p:spPr>
          <p:txBody>
            <a:bodyPr wrap="square" lIns="0" tIns="0" rIns="0" bIns="0" rtlCol="0"/>
            <a:lstStyle/>
            <a:p>
              <a:endParaRPr/>
            </a:p>
          </p:txBody>
        </p:sp>
        <p:sp>
          <p:nvSpPr>
            <p:cNvPr id="36" name="object 36"/>
            <p:cNvSpPr/>
            <p:nvPr/>
          </p:nvSpPr>
          <p:spPr>
            <a:xfrm>
              <a:off x="7473695" y="6321554"/>
              <a:ext cx="64135" cy="62865"/>
            </a:xfrm>
            <a:custGeom>
              <a:avLst/>
              <a:gdLst/>
              <a:ahLst/>
              <a:cxnLst/>
              <a:rect l="l" t="t" r="r" b="b"/>
              <a:pathLst>
                <a:path w="64134" h="62864">
                  <a:moveTo>
                    <a:pt x="64005" y="0"/>
                  </a:moveTo>
                  <a:lnTo>
                    <a:pt x="0" y="0"/>
                  </a:lnTo>
                  <a:lnTo>
                    <a:pt x="0" y="62482"/>
                  </a:lnTo>
                  <a:lnTo>
                    <a:pt x="64005" y="62482"/>
                  </a:lnTo>
                  <a:lnTo>
                    <a:pt x="64005" y="0"/>
                  </a:lnTo>
                  <a:close/>
                </a:path>
              </a:pathLst>
            </a:custGeom>
            <a:solidFill>
              <a:srgbClr val="00565E"/>
            </a:solidFill>
          </p:spPr>
          <p:txBody>
            <a:bodyPr wrap="square" lIns="0" tIns="0" rIns="0" bIns="0" rtlCol="0"/>
            <a:lstStyle/>
            <a:p>
              <a:endParaRPr/>
            </a:p>
          </p:txBody>
        </p:sp>
      </p:grpSp>
      <p:sp>
        <p:nvSpPr>
          <p:cNvPr id="37" name="object 37"/>
          <p:cNvSpPr txBox="1"/>
          <p:nvPr/>
        </p:nvSpPr>
        <p:spPr>
          <a:xfrm>
            <a:off x="11347322" y="8852914"/>
            <a:ext cx="1946910" cy="780098"/>
          </a:xfrm>
          <a:prstGeom prst="rect">
            <a:avLst/>
          </a:prstGeom>
        </p:spPr>
        <p:txBody>
          <a:bodyPr vert="horz" wrap="square" lIns="0" tIns="15240" rIns="0" bIns="0" rtlCol="0">
            <a:spAutoFit/>
          </a:bodyPr>
          <a:lstStyle/>
          <a:p>
            <a:pPr marR="7620">
              <a:lnSpc>
                <a:spcPct val="101800"/>
              </a:lnSpc>
              <a:spcBef>
                <a:spcPts val="120"/>
              </a:spcBef>
            </a:pPr>
            <a:r>
              <a:rPr sz="1350">
                <a:solidFill>
                  <a:srgbClr val="090409"/>
                </a:solidFill>
                <a:latin typeface="Calibri"/>
                <a:cs typeface="Calibri"/>
              </a:rPr>
              <a:t>Practical</a:t>
            </a:r>
            <a:r>
              <a:rPr sz="1350" spc="-68">
                <a:solidFill>
                  <a:srgbClr val="090409"/>
                </a:solidFill>
                <a:latin typeface="Times New Roman"/>
                <a:cs typeface="Times New Roman"/>
              </a:rPr>
              <a:t> </a:t>
            </a:r>
            <a:r>
              <a:rPr sz="1350">
                <a:solidFill>
                  <a:srgbClr val="090409"/>
                </a:solidFill>
                <a:latin typeface="Calibri"/>
                <a:cs typeface="Calibri"/>
              </a:rPr>
              <a:t>assessment</a:t>
            </a:r>
            <a:r>
              <a:rPr sz="1350" spc="-53">
                <a:solidFill>
                  <a:srgbClr val="090409"/>
                </a:solidFill>
                <a:latin typeface="Times New Roman"/>
                <a:cs typeface="Times New Roman"/>
              </a:rPr>
              <a:t> </a:t>
            </a:r>
            <a:r>
              <a:rPr sz="1350" spc="-30">
                <a:solidFill>
                  <a:srgbClr val="090409"/>
                </a:solidFill>
                <a:latin typeface="Calibri"/>
                <a:cs typeface="Calibri"/>
              </a:rPr>
              <a:t>phase</a:t>
            </a:r>
            <a:r>
              <a:rPr sz="1350" spc="-30">
                <a:solidFill>
                  <a:srgbClr val="090409"/>
                </a:solidFill>
                <a:latin typeface="Times New Roman"/>
                <a:cs typeface="Times New Roman"/>
              </a:rPr>
              <a:t> </a:t>
            </a:r>
            <a:r>
              <a:rPr sz="1350">
                <a:solidFill>
                  <a:srgbClr val="090409"/>
                </a:solidFill>
                <a:latin typeface="Calibri"/>
                <a:cs typeface="Calibri"/>
              </a:rPr>
              <a:t>(completed</a:t>
            </a:r>
            <a:r>
              <a:rPr sz="1350" spc="-68">
                <a:solidFill>
                  <a:srgbClr val="090409"/>
                </a:solidFill>
                <a:latin typeface="Times New Roman"/>
                <a:cs typeface="Times New Roman"/>
              </a:rPr>
              <a:t> </a:t>
            </a:r>
            <a:r>
              <a:rPr sz="1350">
                <a:solidFill>
                  <a:srgbClr val="090409"/>
                </a:solidFill>
                <a:latin typeface="Calibri"/>
                <a:cs typeface="Calibri"/>
              </a:rPr>
              <a:t>theory</a:t>
            </a:r>
            <a:r>
              <a:rPr sz="1350" spc="-60">
                <a:solidFill>
                  <a:srgbClr val="090409"/>
                </a:solidFill>
                <a:latin typeface="Times New Roman"/>
                <a:cs typeface="Times New Roman"/>
              </a:rPr>
              <a:t> </a:t>
            </a:r>
            <a:r>
              <a:rPr sz="1350" spc="-15">
                <a:solidFill>
                  <a:srgbClr val="090409"/>
                </a:solidFill>
                <a:latin typeface="Calibri"/>
                <a:cs typeface="Calibri"/>
              </a:rPr>
              <a:t>training)</a:t>
            </a:r>
            <a:endParaRPr sz="1350">
              <a:latin typeface="Calibri"/>
              <a:cs typeface="Calibri"/>
            </a:endParaRPr>
          </a:p>
          <a:p>
            <a:pPr>
              <a:lnSpc>
                <a:spcPct val="100000"/>
              </a:lnSpc>
              <a:spcBef>
                <a:spcPts val="953"/>
              </a:spcBef>
            </a:pPr>
            <a:r>
              <a:rPr sz="1350">
                <a:solidFill>
                  <a:srgbClr val="090409"/>
                </a:solidFill>
                <a:latin typeface="Calibri"/>
                <a:cs typeface="Calibri"/>
              </a:rPr>
              <a:t>Authorised</a:t>
            </a:r>
            <a:r>
              <a:rPr sz="1350" spc="-75">
                <a:solidFill>
                  <a:srgbClr val="090409"/>
                </a:solidFill>
                <a:latin typeface="Times New Roman"/>
                <a:cs typeface="Times New Roman"/>
              </a:rPr>
              <a:t> </a:t>
            </a:r>
            <a:r>
              <a:rPr sz="1350">
                <a:solidFill>
                  <a:srgbClr val="090409"/>
                </a:solidFill>
                <a:latin typeface="Calibri"/>
                <a:cs typeface="Calibri"/>
              </a:rPr>
              <a:t>for</a:t>
            </a:r>
            <a:r>
              <a:rPr sz="1350" spc="-45">
                <a:solidFill>
                  <a:srgbClr val="090409"/>
                </a:solidFill>
                <a:latin typeface="Times New Roman"/>
                <a:cs typeface="Times New Roman"/>
              </a:rPr>
              <a:t> </a:t>
            </a:r>
            <a:r>
              <a:rPr sz="1350">
                <a:solidFill>
                  <a:srgbClr val="090409"/>
                </a:solidFill>
                <a:latin typeface="Calibri"/>
                <a:cs typeface="Calibri"/>
              </a:rPr>
              <a:t>Stage</a:t>
            </a:r>
            <a:r>
              <a:rPr sz="1350" spc="-53">
                <a:solidFill>
                  <a:srgbClr val="090409"/>
                </a:solidFill>
                <a:latin typeface="Times New Roman"/>
                <a:cs typeface="Times New Roman"/>
              </a:rPr>
              <a:t> </a:t>
            </a:r>
            <a:r>
              <a:rPr sz="1350" spc="-75">
                <a:solidFill>
                  <a:srgbClr val="090409"/>
                </a:solidFill>
                <a:latin typeface="Calibri"/>
                <a:cs typeface="Calibri"/>
              </a:rPr>
              <a:t>1</a:t>
            </a:r>
            <a:endParaRPr sz="1350">
              <a:latin typeface="Calibri"/>
              <a:cs typeface="Calibri"/>
            </a:endParaRPr>
          </a:p>
        </p:txBody>
      </p:sp>
      <p:sp>
        <p:nvSpPr>
          <p:cNvPr id="38" name="object 38"/>
          <p:cNvSpPr txBox="1"/>
          <p:nvPr/>
        </p:nvSpPr>
        <p:spPr>
          <a:xfrm>
            <a:off x="10877168" y="2669312"/>
            <a:ext cx="4634865" cy="4529138"/>
          </a:xfrm>
          <a:prstGeom prst="rect">
            <a:avLst/>
          </a:prstGeom>
        </p:spPr>
        <p:txBody>
          <a:bodyPr vert="horz" wrap="square" lIns="0" tIns="109538" rIns="0" bIns="0" rtlCol="0">
            <a:spAutoFit/>
          </a:bodyPr>
          <a:lstStyle/>
          <a:p>
            <a:pPr>
              <a:lnSpc>
                <a:spcPct val="100000"/>
              </a:lnSpc>
              <a:spcBef>
                <a:spcPts val="863"/>
              </a:spcBef>
            </a:pPr>
            <a:r>
              <a:rPr sz="1425" spc="-15">
                <a:solidFill>
                  <a:srgbClr val="090409"/>
                </a:solidFill>
                <a:latin typeface="Calibri"/>
                <a:cs typeface="Calibri"/>
              </a:rPr>
              <a:t>Planning:</a:t>
            </a:r>
            <a:endParaRPr sz="1425">
              <a:latin typeface="Calibri"/>
              <a:cs typeface="Calibri"/>
            </a:endParaRPr>
          </a:p>
          <a:p>
            <a:pPr marL="452438" marR="7620" indent="-388619" algn="just">
              <a:lnSpc>
                <a:spcPct val="101899"/>
              </a:lnSpc>
              <a:spcBef>
                <a:spcPts val="614"/>
              </a:spcBef>
              <a:buFont typeface="Arial"/>
              <a:buChar char="•"/>
              <a:tabLst>
                <a:tab pos="453390" algn="l"/>
              </a:tabLst>
            </a:pPr>
            <a:r>
              <a:rPr sz="1200">
                <a:solidFill>
                  <a:srgbClr val="090409"/>
                </a:solidFill>
                <a:latin typeface="Calibri"/>
                <a:cs typeface="Calibri"/>
              </a:rPr>
              <a:t>Final</a:t>
            </a:r>
            <a:r>
              <a:rPr sz="1200" spc="8">
                <a:solidFill>
                  <a:srgbClr val="090409"/>
                </a:solidFill>
                <a:latin typeface="Times New Roman"/>
                <a:cs typeface="Times New Roman"/>
              </a:rPr>
              <a:t> </a:t>
            </a:r>
            <a:r>
              <a:rPr sz="1200">
                <a:solidFill>
                  <a:srgbClr val="090409"/>
                </a:solidFill>
                <a:latin typeface="Calibri"/>
                <a:cs typeface="Calibri"/>
              </a:rPr>
              <a:t>review</a:t>
            </a:r>
            <a:r>
              <a:rPr sz="1200" spc="-8">
                <a:solidFill>
                  <a:srgbClr val="090409"/>
                </a:solidFill>
                <a:latin typeface="Times New Roman"/>
                <a:cs typeface="Times New Roman"/>
              </a:rPr>
              <a:t> </a:t>
            </a:r>
            <a:r>
              <a:rPr sz="1200">
                <a:solidFill>
                  <a:srgbClr val="090409"/>
                </a:solidFill>
                <a:latin typeface="Calibri"/>
                <a:cs typeface="Calibri"/>
              </a:rPr>
              <a:t>is</a:t>
            </a:r>
            <a:r>
              <a:rPr sz="1200" spc="23">
                <a:solidFill>
                  <a:srgbClr val="090409"/>
                </a:solidFill>
                <a:latin typeface="Times New Roman"/>
                <a:cs typeface="Times New Roman"/>
              </a:rPr>
              <a:t> </a:t>
            </a:r>
            <a:r>
              <a:rPr sz="1200">
                <a:solidFill>
                  <a:srgbClr val="090409"/>
                </a:solidFill>
                <a:latin typeface="Calibri"/>
                <a:cs typeface="Calibri"/>
              </a:rPr>
              <a:t>underway</a:t>
            </a:r>
            <a:r>
              <a:rPr sz="1200" spc="-15">
                <a:solidFill>
                  <a:srgbClr val="090409"/>
                </a:solidFill>
                <a:latin typeface="Times New Roman"/>
                <a:cs typeface="Times New Roman"/>
              </a:rPr>
              <a:t> </a:t>
            </a:r>
            <a:r>
              <a:rPr sz="1200">
                <a:solidFill>
                  <a:srgbClr val="090409"/>
                </a:solidFill>
                <a:latin typeface="Calibri"/>
                <a:cs typeface="Calibri"/>
              </a:rPr>
              <a:t>for</a:t>
            </a:r>
            <a:r>
              <a:rPr sz="1200" spc="30">
                <a:solidFill>
                  <a:srgbClr val="090409"/>
                </a:solidFill>
                <a:latin typeface="Times New Roman"/>
                <a:cs typeface="Times New Roman"/>
              </a:rPr>
              <a:t> </a:t>
            </a:r>
            <a:r>
              <a:rPr sz="1200">
                <a:solidFill>
                  <a:srgbClr val="090409"/>
                </a:solidFill>
                <a:latin typeface="Calibri"/>
                <a:cs typeface="Calibri"/>
              </a:rPr>
              <a:t>the</a:t>
            </a:r>
            <a:r>
              <a:rPr sz="1200" spc="8">
                <a:solidFill>
                  <a:srgbClr val="090409"/>
                </a:solidFill>
                <a:latin typeface="Times New Roman"/>
                <a:cs typeface="Times New Roman"/>
              </a:rPr>
              <a:t> </a:t>
            </a:r>
            <a:r>
              <a:rPr sz="1200">
                <a:solidFill>
                  <a:srgbClr val="090409"/>
                </a:solidFill>
                <a:latin typeface="Calibri"/>
                <a:cs typeface="Calibri"/>
              </a:rPr>
              <a:t>Webpage</a:t>
            </a:r>
            <a:r>
              <a:rPr sz="1200" spc="-38">
                <a:solidFill>
                  <a:srgbClr val="090409"/>
                </a:solidFill>
                <a:latin typeface="Times New Roman"/>
                <a:cs typeface="Times New Roman"/>
              </a:rPr>
              <a:t> </a:t>
            </a:r>
            <a:r>
              <a:rPr sz="1200">
                <a:solidFill>
                  <a:srgbClr val="090409"/>
                </a:solidFill>
                <a:latin typeface="Calibri"/>
                <a:cs typeface="Calibri"/>
              </a:rPr>
              <a:t>information</a:t>
            </a:r>
            <a:r>
              <a:rPr sz="1200" spc="8">
                <a:solidFill>
                  <a:srgbClr val="090409"/>
                </a:solidFill>
                <a:latin typeface="Times New Roman"/>
                <a:cs typeface="Times New Roman"/>
              </a:rPr>
              <a:t> </a:t>
            </a:r>
            <a:r>
              <a:rPr sz="1200">
                <a:solidFill>
                  <a:srgbClr val="090409"/>
                </a:solidFill>
                <a:latin typeface="Calibri"/>
                <a:cs typeface="Calibri"/>
              </a:rPr>
              <a:t>and</a:t>
            </a:r>
            <a:r>
              <a:rPr sz="1200" spc="15">
                <a:solidFill>
                  <a:srgbClr val="090409"/>
                </a:solidFill>
                <a:latin typeface="Times New Roman"/>
                <a:cs typeface="Times New Roman"/>
              </a:rPr>
              <a:t> </a:t>
            </a:r>
            <a:r>
              <a:rPr sz="1200">
                <a:solidFill>
                  <a:srgbClr val="090409"/>
                </a:solidFill>
                <a:latin typeface="Calibri"/>
                <a:cs typeface="Calibri"/>
              </a:rPr>
              <a:t>will</a:t>
            </a:r>
            <a:r>
              <a:rPr sz="1200" spc="8">
                <a:solidFill>
                  <a:srgbClr val="090409"/>
                </a:solidFill>
                <a:latin typeface="Times New Roman"/>
                <a:cs typeface="Times New Roman"/>
              </a:rPr>
              <a:t> </a:t>
            </a:r>
            <a:r>
              <a:rPr sz="1200" spc="-38">
                <a:solidFill>
                  <a:srgbClr val="090409"/>
                </a:solidFill>
                <a:latin typeface="Calibri"/>
                <a:cs typeface="Calibri"/>
              </a:rPr>
              <a:t>be</a:t>
            </a:r>
            <a:r>
              <a:rPr sz="1200" spc="750">
                <a:solidFill>
                  <a:srgbClr val="090409"/>
                </a:solidFill>
                <a:latin typeface="Times New Roman"/>
                <a:cs typeface="Times New Roman"/>
              </a:rPr>
              <a:t> </a:t>
            </a:r>
            <a:r>
              <a:rPr sz="1200">
                <a:solidFill>
                  <a:srgbClr val="090409"/>
                </a:solidFill>
                <a:latin typeface="Calibri"/>
                <a:cs typeface="Calibri"/>
              </a:rPr>
              <a:t>uploaded</a:t>
            </a:r>
            <a:r>
              <a:rPr sz="1200">
                <a:solidFill>
                  <a:srgbClr val="090409"/>
                </a:solidFill>
                <a:latin typeface="Times New Roman"/>
                <a:cs typeface="Times New Roman"/>
              </a:rPr>
              <a:t> </a:t>
            </a:r>
            <a:r>
              <a:rPr sz="1200">
                <a:solidFill>
                  <a:srgbClr val="090409"/>
                </a:solidFill>
                <a:latin typeface="Calibri"/>
                <a:cs typeface="Calibri"/>
              </a:rPr>
              <a:t>in</a:t>
            </a:r>
            <a:r>
              <a:rPr sz="1200" spc="-23">
                <a:solidFill>
                  <a:srgbClr val="090409"/>
                </a:solidFill>
                <a:latin typeface="Times New Roman"/>
                <a:cs typeface="Times New Roman"/>
              </a:rPr>
              <a:t> </a:t>
            </a:r>
            <a:r>
              <a:rPr sz="1200">
                <a:solidFill>
                  <a:srgbClr val="090409"/>
                </a:solidFill>
                <a:latin typeface="Calibri"/>
                <a:cs typeface="Calibri"/>
              </a:rPr>
              <a:t>the</a:t>
            </a:r>
            <a:r>
              <a:rPr sz="1200">
                <a:solidFill>
                  <a:srgbClr val="090409"/>
                </a:solidFill>
                <a:latin typeface="Times New Roman"/>
                <a:cs typeface="Times New Roman"/>
              </a:rPr>
              <a:t> </a:t>
            </a:r>
            <a:r>
              <a:rPr sz="1200">
                <a:solidFill>
                  <a:srgbClr val="090409"/>
                </a:solidFill>
                <a:latin typeface="Calibri"/>
                <a:cs typeface="Calibri"/>
              </a:rPr>
              <a:t>near</a:t>
            </a:r>
            <a:r>
              <a:rPr sz="1200" spc="8">
                <a:solidFill>
                  <a:srgbClr val="090409"/>
                </a:solidFill>
                <a:latin typeface="Times New Roman"/>
                <a:cs typeface="Times New Roman"/>
              </a:rPr>
              <a:t> </a:t>
            </a:r>
            <a:r>
              <a:rPr sz="1200">
                <a:solidFill>
                  <a:srgbClr val="090409"/>
                </a:solidFill>
                <a:latin typeface="Calibri"/>
                <a:cs typeface="Calibri"/>
              </a:rPr>
              <a:t>future.</a:t>
            </a:r>
            <a:r>
              <a:rPr sz="1200" spc="-23">
                <a:solidFill>
                  <a:srgbClr val="090409"/>
                </a:solidFill>
                <a:latin typeface="Times New Roman"/>
                <a:cs typeface="Times New Roman"/>
              </a:rPr>
              <a:t> </a:t>
            </a:r>
            <a:r>
              <a:rPr sz="1200">
                <a:solidFill>
                  <a:srgbClr val="090409"/>
                </a:solidFill>
                <a:latin typeface="Calibri"/>
                <a:cs typeface="Calibri"/>
              </a:rPr>
              <a:t>We</a:t>
            </a:r>
            <a:r>
              <a:rPr sz="1200">
                <a:solidFill>
                  <a:srgbClr val="090409"/>
                </a:solidFill>
                <a:latin typeface="Times New Roman"/>
                <a:cs typeface="Times New Roman"/>
              </a:rPr>
              <a:t> </a:t>
            </a:r>
            <a:r>
              <a:rPr sz="1200">
                <a:solidFill>
                  <a:srgbClr val="090409"/>
                </a:solidFill>
                <a:latin typeface="Calibri"/>
                <a:cs typeface="Calibri"/>
              </a:rPr>
              <a:t>are</a:t>
            </a:r>
            <a:r>
              <a:rPr sz="1200" spc="8">
                <a:solidFill>
                  <a:srgbClr val="090409"/>
                </a:solidFill>
                <a:latin typeface="Times New Roman"/>
                <a:cs typeface="Times New Roman"/>
              </a:rPr>
              <a:t> </a:t>
            </a:r>
            <a:r>
              <a:rPr sz="1200">
                <a:solidFill>
                  <a:srgbClr val="090409"/>
                </a:solidFill>
                <a:latin typeface="Calibri"/>
                <a:cs typeface="Calibri"/>
              </a:rPr>
              <a:t>aligning</a:t>
            </a:r>
            <a:r>
              <a:rPr sz="1200" spc="-8">
                <a:solidFill>
                  <a:srgbClr val="090409"/>
                </a:solidFill>
                <a:latin typeface="Times New Roman"/>
                <a:cs typeface="Times New Roman"/>
              </a:rPr>
              <a:t> </a:t>
            </a:r>
            <a:r>
              <a:rPr sz="1200">
                <a:solidFill>
                  <a:srgbClr val="090409"/>
                </a:solidFill>
                <a:latin typeface="Calibri"/>
                <a:cs typeface="Calibri"/>
              </a:rPr>
              <a:t>this</a:t>
            </a:r>
            <a:r>
              <a:rPr sz="1200" spc="8">
                <a:solidFill>
                  <a:srgbClr val="090409"/>
                </a:solidFill>
                <a:latin typeface="Times New Roman"/>
                <a:cs typeface="Times New Roman"/>
              </a:rPr>
              <a:t> </a:t>
            </a:r>
            <a:r>
              <a:rPr sz="1200">
                <a:solidFill>
                  <a:srgbClr val="090409"/>
                </a:solidFill>
                <a:latin typeface="Calibri"/>
                <a:cs typeface="Calibri"/>
              </a:rPr>
              <a:t>with</a:t>
            </a:r>
            <a:r>
              <a:rPr sz="1200" spc="23">
                <a:solidFill>
                  <a:srgbClr val="090409"/>
                </a:solidFill>
                <a:latin typeface="Times New Roman"/>
                <a:cs typeface="Times New Roman"/>
              </a:rPr>
              <a:t> </a:t>
            </a:r>
            <a:r>
              <a:rPr sz="1200">
                <a:solidFill>
                  <a:srgbClr val="090409"/>
                </a:solidFill>
                <a:latin typeface="Calibri"/>
                <a:cs typeface="Calibri"/>
              </a:rPr>
              <a:t>opening</a:t>
            </a:r>
            <a:r>
              <a:rPr sz="1200" spc="-38">
                <a:solidFill>
                  <a:srgbClr val="090409"/>
                </a:solidFill>
                <a:latin typeface="Times New Roman"/>
                <a:cs typeface="Times New Roman"/>
              </a:rPr>
              <a:t> </a:t>
            </a:r>
            <a:r>
              <a:rPr sz="1200" spc="-38">
                <a:solidFill>
                  <a:srgbClr val="090409"/>
                </a:solidFill>
                <a:latin typeface="Calibri"/>
                <a:cs typeface="Calibri"/>
              </a:rPr>
              <a:t>the</a:t>
            </a:r>
            <a:r>
              <a:rPr sz="1200" spc="750">
                <a:solidFill>
                  <a:srgbClr val="090409"/>
                </a:solidFill>
                <a:latin typeface="Times New Roman"/>
                <a:cs typeface="Times New Roman"/>
              </a:rPr>
              <a:t> </a:t>
            </a:r>
            <a:r>
              <a:rPr sz="1200">
                <a:solidFill>
                  <a:srgbClr val="090409"/>
                </a:solidFill>
                <a:latin typeface="Calibri"/>
                <a:cs typeface="Calibri"/>
              </a:rPr>
              <a:t>access</a:t>
            </a:r>
            <a:r>
              <a:rPr sz="1200" spc="15">
                <a:solidFill>
                  <a:srgbClr val="090409"/>
                </a:solidFill>
                <a:latin typeface="Times New Roman"/>
                <a:cs typeface="Times New Roman"/>
              </a:rPr>
              <a:t> </a:t>
            </a:r>
            <a:r>
              <a:rPr sz="1200">
                <a:solidFill>
                  <a:srgbClr val="090409"/>
                </a:solidFill>
                <a:latin typeface="Calibri"/>
                <a:cs typeface="Calibri"/>
              </a:rPr>
              <a:t>of</a:t>
            </a:r>
            <a:r>
              <a:rPr sz="1200" spc="15">
                <a:solidFill>
                  <a:srgbClr val="090409"/>
                </a:solidFill>
                <a:latin typeface="Times New Roman"/>
                <a:cs typeface="Times New Roman"/>
              </a:rPr>
              <a:t> </a:t>
            </a:r>
            <a:r>
              <a:rPr sz="1200">
                <a:solidFill>
                  <a:srgbClr val="090409"/>
                </a:solidFill>
                <a:latin typeface="Calibri"/>
                <a:cs typeface="Calibri"/>
              </a:rPr>
              <a:t>Stage</a:t>
            </a:r>
            <a:r>
              <a:rPr sz="1200" spc="-15">
                <a:solidFill>
                  <a:srgbClr val="090409"/>
                </a:solidFill>
                <a:latin typeface="Times New Roman"/>
                <a:cs typeface="Times New Roman"/>
              </a:rPr>
              <a:t> </a:t>
            </a:r>
            <a:r>
              <a:rPr sz="1200">
                <a:solidFill>
                  <a:srgbClr val="090409"/>
                </a:solidFill>
                <a:latin typeface="Calibri"/>
                <a:cs typeface="Calibri"/>
              </a:rPr>
              <a:t>One</a:t>
            </a:r>
            <a:r>
              <a:rPr sz="1200">
                <a:solidFill>
                  <a:srgbClr val="090409"/>
                </a:solidFill>
                <a:latin typeface="Times New Roman"/>
                <a:cs typeface="Times New Roman"/>
              </a:rPr>
              <a:t> </a:t>
            </a:r>
            <a:r>
              <a:rPr sz="1200">
                <a:solidFill>
                  <a:srgbClr val="090409"/>
                </a:solidFill>
                <a:latin typeface="Calibri"/>
                <a:cs typeface="Calibri"/>
              </a:rPr>
              <a:t>online</a:t>
            </a:r>
            <a:r>
              <a:rPr sz="1200" spc="-30">
                <a:solidFill>
                  <a:srgbClr val="090409"/>
                </a:solidFill>
                <a:latin typeface="Times New Roman"/>
                <a:cs typeface="Times New Roman"/>
              </a:rPr>
              <a:t> </a:t>
            </a:r>
            <a:r>
              <a:rPr sz="1200" spc="-15">
                <a:solidFill>
                  <a:srgbClr val="090409"/>
                </a:solidFill>
                <a:latin typeface="Calibri"/>
                <a:cs typeface="Calibri"/>
              </a:rPr>
              <a:t>training.</a:t>
            </a:r>
            <a:endParaRPr sz="1200">
              <a:latin typeface="Calibri"/>
              <a:cs typeface="Calibri"/>
            </a:endParaRPr>
          </a:p>
          <a:p>
            <a:pPr marL="452438" marR="341948" indent="-388619">
              <a:lnSpc>
                <a:spcPct val="102499"/>
              </a:lnSpc>
              <a:spcBef>
                <a:spcPts val="735"/>
              </a:spcBef>
              <a:buFont typeface="Arial"/>
              <a:buChar char="•"/>
              <a:tabLst>
                <a:tab pos="452438" algn="l"/>
                <a:tab pos="453390" algn="l"/>
              </a:tabLst>
            </a:pPr>
            <a:r>
              <a:rPr sz="1200">
                <a:solidFill>
                  <a:srgbClr val="090409"/>
                </a:solidFill>
                <a:latin typeface="Calibri"/>
                <a:cs typeface="Calibri"/>
              </a:rPr>
              <a:t>The</a:t>
            </a:r>
            <a:r>
              <a:rPr sz="1200" spc="8">
                <a:solidFill>
                  <a:srgbClr val="090409"/>
                </a:solidFill>
                <a:latin typeface="Times New Roman"/>
                <a:cs typeface="Times New Roman"/>
              </a:rPr>
              <a:t> </a:t>
            </a:r>
            <a:r>
              <a:rPr sz="1200">
                <a:solidFill>
                  <a:srgbClr val="090409"/>
                </a:solidFill>
                <a:latin typeface="Calibri"/>
                <a:cs typeface="Calibri"/>
              </a:rPr>
              <a:t>Stage</a:t>
            </a:r>
            <a:r>
              <a:rPr sz="1200" spc="-8">
                <a:solidFill>
                  <a:srgbClr val="090409"/>
                </a:solidFill>
                <a:latin typeface="Times New Roman"/>
                <a:cs typeface="Times New Roman"/>
              </a:rPr>
              <a:t> </a:t>
            </a:r>
            <a:r>
              <a:rPr sz="1200">
                <a:solidFill>
                  <a:srgbClr val="090409"/>
                </a:solidFill>
                <a:latin typeface="Calibri"/>
                <a:cs typeface="Calibri"/>
              </a:rPr>
              <a:t>two</a:t>
            </a:r>
            <a:r>
              <a:rPr sz="1200" spc="8">
                <a:solidFill>
                  <a:srgbClr val="090409"/>
                </a:solidFill>
                <a:latin typeface="Times New Roman"/>
                <a:cs typeface="Times New Roman"/>
              </a:rPr>
              <a:t> </a:t>
            </a:r>
            <a:r>
              <a:rPr sz="1200">
                <a:solidFill>
                  <a:srgbClr val="090409"/>
                </a:solidFill>
                <a:latin typeface="Calibri"/>
                <a:cs typeface="Calibri"/>
              </a:rPr>
              <a:t>administration</a:t>
            </a:r>
            <a:r>
              <a:rPr sz="1200">
                <a:solidFill>
                  <a:srgbClr val="090409"/>
                </a:solidFill>
                <a:latin typeface="Times New Roman"/>
                <a:cs typeface="Times New Roman"/>
              </a:rPr>
              <a:t> </a:t>
            </a:r>
            <a:r>
              <a:rPr sz="1200">
                <a:solidFill>
                  <a:srgbClr val="090409"/>
                </a:solidFill>
                <a:latin typeface="Calibri"/>
                <a:cs typeface="Calibri"/>
              </a:rPr>
              <a:t>course</a:t>
            </a:r>
            <a:r>
              <a:rPr sz="1200" spc="-8">
                <a:solidFill>
                  <a:srgbClr val="090409"/>
                </a:solidFill>
                <a:latin typeface="Times New Roman"/>
                <a:cs typeface="Times New Roman"/>
              </a:rPr>
              <a:t> </a:t>
            </a:r>
            <a:r>
              <a:rPr sz="1200">
                <a:solidFill>
                  <a:srgbClr val="090409"/>
                </a:solidFill>
                <a:latin typeface="Calibri"/>
                <a:cs typeface="Calibri"/>
              </a:rPr>
              <a:t>is</a:t>
            </a:r>
            <a:r>
              <a:rPr sz="1200" spc="-30">
                <a:solidFill>
                  <a:srgbClr val="090409"/>
                </a:solidFill>
                <a:latin typeface="Times New Roman"/>
                <a:cs typeface="Times New Roman"/>
              </a:rPr>
              <a:t> </a:t>
            </a:r>
            <a:r>
              <a:rPr sz="1200">
                <a:solidFill>
                  <a:srgbClr val="090409"/>
                </a:solidFill>
                <a:latin typeface="Calibri"/>
                <a:cs typeface="Calibri"/>
              </a:rPr>
              <a:t>now</a:t>
            </a:r>
            <a:r>
              <a:rPr sz="1200" spc="23">
                <a:solidFill>
                  <a:srgbClr val="090409"/>
                </a:solidFill>
                <a:latin typeface="Times New Roman"/>
                <a:cs typeface="Times New Roman"/>
              </a:rPr>
              <a:t> </a:t>
            </a:r>
            <a:r>
              <a:rPr sz="1200">
                <a:solidFill>
                  <a:srgbClr val="090409"/>
                </a:solidFill>
                <a:latin typeface="Calibri"/>
                <a:cs typeface="Calibri"/>
              </a:rPr>
              <a:t>live</a:t>
            </a:r>
            <a:r>
              <a:rPr sz="1200" spc="-30">
                <a:solidFill>
                  <a:srgbClr val="090409"/>
                </a:solidFill>
                <a:latin typeface="Times New Roman"/>
                <a:cs typeface="Times New Roman"/>
              </a:rPr>
              <a:t> </a:t>
            </a:r>
            <a:r>
              <a:rPr sz="1200">
                <a:solidFill>
                  <a:srgbClr val="090409"/>
                </a:solidFill>
                <a:latin typeface="Calibri"/>
                <a:cs typeface="Calibri"/>
              </a:rPr>
              <a:t>on</a:t>
            </a:r>
            <a:r>
              <a:rPr sz="1200" spc="23">
                <a:solidFill>
                  <a:srgbClr val="090409"/>
                </a:solidFill>
                <a:latin typeface="Times New Roman"/>
                <a:cs typeface="Times New Roman"/>
              </a:rPr>
              <a:t> </a:t>
            </a:r>
            <a:r>
              <a:rPr sz="1200">
                <a:solidFill>
                  <a:srgbClr val="090409"/>
                </a:solidFill>
                <a:latin typeface="Calibri"/>
                <a:cs typeface="Calibri"/>
              </a:rPr>
              <a:t>the</a:t>
            </a:r>
            <a:r>
              <a:rPr sz="1200" spc="-8">
                <a:solidFill>
                  <a:srgbClr val="090409"/>
                </a:solidFill>
                <a:latin typeface="Times New Roman"/>
                <a:cs typeface="Times New Roman"/>
              </a:rPr>
              <a:t> </a:t>
            </a:r>
            <a:r>
              <a:rPr sz="1200" spc="-30">
                <a:solidFill>
                  <a:srgbClr val="090409"/>
                </a:solidFill>
                <a:latin typeface="Calibri"/>
                <a:cs typeface="Calibri"/>
              </a:rPr>
              <a:t>IMAC</a:t>
            </a:r>
            <a:r>
              <a:rPr sz="1200" spc="750">
                <a:solidFill>
                  <a:srgbClr val="090409"/>
                </a:solidFill>
                <a:latin typeface="Times New Roman"/>
                <a:cs typeface="Times New Roman"/>
              </a:rPr>
              <a:t> </a:t>
            </a:r>
            <a:r>
              <a:rPr sz="1200" spc="-15">
                <a:solidFill>
                  <a:srgbClr val="090409"/>
                </a:solidFill>
                <a:latin typeface="Calibri"/>
                <a:cs typeface="Calibri"/>
              </a:rPr>
              <a:t>website.</a:t>
            </a:r>
            <a:endParaRPr sz="1200">
              <a:latin typeface="Calibri"/>
              <a:cs typeface="Calibri"/>
            </a:endParaRPr>
          </a:p>
          <a:p>
            <a:pPr>
              <a:lnSpc>
                <a:spcPct val="100000"/>
              </a:lnSpc>
              <a:spcBef>
                <a:spcPts val="8"/>
              </a:spcBef>
              <a:buClr>
                <a:srgbClr val="090409"/>
              </a:buClr>
              <a:buFont typeface="Arial"/>
              <a:buChar char="•"/>
            </a:pPr>
            <a:endParaRPr sz="1050">
              <a:latin typeface="Calibri"/>
              <a:cs typeface="Calibri"/>
            </a:endParaRPr>
          </a:p>
          <a:p>
            <a:pPr marL="65723">
              <a:lnSpc>
                <a:spcPts val="1658"/>
              </a:lnSpc>
            </a:pPr>
            <a:r>
              <a:rPr sz="1425" spc="-15">
                <a:solidFill>
                  <a:srgbClr val="090409"/>
                </a:solidFill>
                <a:latin typeface="Calibri"/>
                <a:cs typeface="Calibri"/>
              </a:rPr>
              <a:t>Pipeline:</a:t>
            </a:r>
            <a:endParaRPr sz="1425">
              <a:latin typeface="Calibri"/>
              <a:cs typeface="Calibri"/>
            </a:endParaRPr>
          </a:p>
          <a:p>
            <a:pPr marL="434340" indent="-389573">
              <a:lnSpc>
                <a:spcPts val="1388"/>
              </a:lnSpc>
              <a:buFont typeface="Arial"/>
              <a:buChar char="•"/>
              <a:tabLst>
                <a:tab pos="434340" algn="l"/>
                <a:tab pos="435293" algn="l"/>
              </a:tabLst>
            </a:pPr>
            <a:r>
              <a:rPr sz="1200">
                <a:solidFill>
                  <a:srgbClr val="090409"/>
                </a:solidFill>
                <a:latin typeface="Calibri"/>
                <a:cs typeface="Calibri"/>
              </a:rPr>
              <a:t>242</a:t>
            </a:r>
            <a:r>
              <a:rPr sz="1200" spc="30">
                <a:solidFill>
                  <a:srgbClr val="090409"/>
                </a:solidFill>
                <a:latin typeface="Times New Roman"/>
                <a:cs typeface="Times New Roman"/>
              </a:rPr>
              <a:t> </a:t>
            </a:r>
            <a:r>
              <a:rPr sz="1200">
                <a:solidFill>
                  <a:srgbClr val="090409"/>
                </a:solidFill>
                <a:latin typeface="Calibri"/>
                <a:cs typeface="Calibri"/>
              </a:rPr>
              <a:t>have</a:t>
            </a:r>
            <a:r>
              <a:rPr sz="1200" spc="-30">
                <a:solidFill>
                  <a:srgbClr val="090409"/>
                </a:solidFill>
                <a:latin typeface="Times New Roman"/>
                <a:cs typeface="Times New Roman"/>
              </a:rPr>
              <a:t> </a:t>
            </a:r>
            <a:r>
              <a:rPr sz="1200">
                <a:solidFill>
                  <a:srgbClr val="090409"/>
                </a:solidFill>
                <a:latin typeface="Calibri"/>
                <a:cs typeface="Calibri"/>
              </a:rPr>
              <a:t>enrolled</a:t>
            </a:r>
            <a:r>
              <a:rPr sz="1200" spc="-53">
                <a:solidFill>
                  <a:srgbClr val="090409"/>
                </a:solidFill>
                <a:latin typeface="Times New Roman"/>
                <a:cs typeface="Times New Roman"/>
              </a:rPr>
              <a:t> </a:t>
            </a:r>
            <a:r>
              <a:rPr sz="1200">
                <a:solidFill>
                  <a:srgbClr val="090409"/>
                </a:solidFill>
                <a:latin typeface="Calibri"/>
                <a:cs typeface="Calibri"/>
              </a:rPr>
              <a:t>in</a:t>
            </a:r>
            <a:r>
              <a:rPr sz="1200" spc="15">
                <a:solidFill>
                  <a:srgbClr val="090409"/>
                </a:solidFill>
                <a:latin typeface="Times New Roman"/>
                <a:cs typeface="Times New Roman"/>
              </a:rPr>
              <a:t> </a:t>
            </a:r>
            <a:r>
              <a:rPr sz="1200">
                <a:solidFill>
                  <a:srgbClr val="090409"/>
                </a:solidFill>
                <a:latin typeface="Calibri"/>
                <a:cs typeface="Calibri"/>
              </a:rPr>
              <a:t>the</a:t>
            </a:r>
            <a:r>
              <a:rPr sz="1200" spc="-8">
                <a:solidFill>
                  <a:srgbClr val="090409"/>
                </a:solidFill>
                <a:latin typeface="Times New Roman"/>
                <a:cs typeface="Times New Roman"/>
              </a:rPr>
              <a:t> </a:t>
            </a:r>
            <a:r>
              <a:rPr sz="1200">
                <a:solidFill>
                  <a:srgbClr val="090409"/>
                </a:solidFill>
                <a:latin typeface="Calibri"/>
                <a:cs typeface="Calibri"/>
              </a:rPr>
              <a:t>Influenza</a:t>
            </a:r>
            <a:r>
              <a:rPr sz="1200">
                <a:solidFill>
                  <a:srgbClr val="090409"/>
                </a:solidFill>
                <a:latin typeface="Times New Roman"/>
                <a:cs typeface="Times New Roman"/>
              </a:rPr>
              <a:t> </a:t>
            </a:r>
            <a:r>
              <a:rPr sz="1200">
                <a:solidFill>
                  <a:srgbClr val="090409"/>
                </a:solidFill>
                <a:latin typeface="Calibri"/>
                <a:cs typeface="Calibri"/>
              </a:rPr>
              <a:t>course</a:t>
            </a:r>
            <a:r>
              <a:rPr sz="1200" spc="-8">
                <a:solidFill>
                  <a:srgbClr val="090409"/>
                </a:solidFill>
                <a:latin typeface="Times New Roman"/>
                <a:cs typeface="Times New Roman"/>
              </a:rPr>
              <a:t> </a:t>
            </a:r>
            <a:r>
              <a:rPr sz="1200">
                <a:solidFill>
                  <a:srgbClr val="090409"/>
                </a:solidFill>
                <a:latin typeface="Calibri"/>
                <a:cs typeface="Calibri"/>
              </a:rPr>
              <a:t>of</a:t>
            </a:r>
            <a:r>
              <a:rPr sz="1200" spc="-30">
                <a:solidFill>
                  <a:srgbClr val="090409"/>
                </a:solidFill>
                <a:latin typeface="Times New Roman"/>
                <a:cs typeface="Times New Roman"/>
              </a:rPr>
              <a:t> </a:t>
            </a:r>
            <a:r>
              <a:rPr sz="1200">
                <a:solidFill>
                  <a:srgbClr val="090409"/>
                </a:solidFill>
                <a:latin typeface="Calibri"/>
                <a:cs typeface="Calibri"/>
              </a:rPr>
              <a:t>which</a:t>
            </a:r>
            <a:r>
              <a:rPr sz="1200" spc="-8">
                <a:solidFill>
                  <a:srgbClr val="090409"/>
                </a:solidFill>
                <a:latin typeface="Times New Roman"/>
                <a:cs typeface="Times New Roman"/>
              </a:rPr>
              <a:t> </a:t>
            </a:r>
            <a:r>
              <a:rPr sz="1200">
                <a:solidFill>
                  <a:srgbClr val="090409"/>
                </a:solidFill>
                <a:latin typeface="Calibri"/>
                <a:cs typeface="Calibri"/>
              </a:rPr>
              <a:t>216</a:t>
            </a:r>
            <a:r>
              <a:rPr sz="1200" spc="38">
                <a:solidFill>
                  <a:srgbClr val="090409"/>
                </a:solidFill>
                <a:latin typeface="Times New Roman"/>
                <a:cs typeface="Times New Roman"/>
              </a:rPr>
              <a:t> </a:t>
            </a:r>
            <a:r>
              <a:rPr sz="1200" spc="-30">
                <a:solidFill>
                  <a:srgbClr val="090409"/>
                </a:solidFill>
                <a:latin typeface="Calibri"/>
                <a:cs typeface="Calibri"/>
              </a:rPr>
              <a:t>have</a:t>
            </a:r>
            <a:endParaRPr sz="1200">
              <a:latin typeface="Calibri"/>
              <a:cs typeface="Calibri"/>
            </a:endParaRPr>
          </a:p>
          <a:p>
            <a:pPr marL="434340">
              <a:lnSpc>
                <a:spcPct val="100000"/>
              </a:lnSpc>
              <a:spcBef>
                <a:spcPts val="23"/>
              </a:spcBef>
            </a:pPr>
            <a:r>
              <a:rPr sz="1200">
                <a:solidFill>
                  <a:srgbClr val="090409"/>
                </a:solidFill>
                <a:latin typeface="Calibri"/>
                <a:cs typeface="Calibri"/>
              </a:rPr>
              <a:t>completed</a:t>
            </a:r>
            <a:r>
              <a:rPr sz="1200" spc="-30">
                <a:solidFill>
                  <a:srgbClr val="090409"/>
                </a:solidFill>
                <a:latin typeface="Times New Roman"/>
                <a:cs typeface="Times New Roman"/>
              </a:rPr>
              <a:t> </a:t>
            </a:r>
            <a:r>
              <a:rPr sz="1200">
                <a:solidFill>
                  <a:srgbClr val="090409"/>
                </a:solidFill>
                <a:latin typeface="Calibri"/>
                <a:cs typeface="Calibri"/>
              </a:rPr>
              <a:t>the</a:t>
            </a:r>
            <a:r>
              <a:rPr sz="1200" spc="38">
                <a:solidFill>
                  <a:srgbClr val="090409"/>
                </a:solidFill>
                <a:latin typeface="Times New Roman"/>
                <a:cs typeface="Times New Roman"/>
              </a:rPr>
              <a:t> </a:t>
            </a:r>
            <a:r>
              <a:rPr sz="1200">
                <a:solidFill>
                  <a:srgbClr val="090409"/>
                </a:solidFill>
                <a:latin typeface="Calibri"/>
                <a:cs typeface="Calibri"/>
              </a:rPr>
              <a:t>training.</a:t>
            </a:r>
            <a:r>
              <a:rPr sz="1200" spc="-15">
                <a:solidFill>
                  <a:srgbClr val="090409"/>
                </a:solidFill>
                <a:latin typeface="Times New Roman"/>
                <a:cs typeface="Times New Roman"/>
              </a:rPr>
              <a:t> </a:t>
            </a:r>
            <a:r>
              <a:rPr sz="1200">
                <a:solidFill>
                  <a:srgbClr val="090409"/>
                </a:solidFill>
                <a:latin typeface="Calibri"/>
                <a:cs typeface="Calibri"/>
              </a:rPr>
              <a:t>These</a:t>
            </a:r>
            <a:r>
              <a:rPr sz="1200" spc="15">
                <a:solidFill>
                  <a:srgbClr val="090409"/>
                </a:solidFill>
                <a:latin typeface="Times New Roman"/>
                <a:cs typeface="Times New Roman"/>
              </a:rPr>
              <a:t> </a:t>
            </a:r>
            <a:r>
              <a:rPr sz="1200">
                <a:solidFill>
                  <a:srgbClr val="090409"/>
                </a:solidFill>
                <a:latin typeface="Calibri"/>
                <a:cs typeface="Calibri"/>
              </a:rPr>
              <a:t>numbers</a:t>
            </a:r>
            <a:r>
              <a:rPr sz="1200" spc="-8">
                <a:solidFill>
                  <a:srgbClr val="090409"/>
                </a:solidFill>
                <a:latin typeface="Times New Roman"/>
                <a:cs typeface="Times New Roman"/>
              </a:rPr>
              <a:t> </a:t>
            </a:r>
            <a:r>
              <a:rPr sz="1200">
                <a:solidFill>
                  <a:srgbClr val="090409"/>
                </a:solidFill>
                <a:latin typeface="Calibri"/>
                <a:cs typeface="Calibri"/>
              </a:rPr>
              <a:t>wont</a:t>
            </a:r>
            <a:r>
              <a:rPr sz="1200" spc="15">
                <a:solidFill>
                  <a:srgbClr val="090409"/>
                </a:solidFill>
                <a:latin typeface="Times New Roman"/>
                <a:cs typeface="Times New Roman"/>
              </a:rPr>
              <a:t> </a:t>
            </a:r>
            <a:r>
              <a:rPr sz="1200" spc="-15">
                <a:solidFill>
                  <a:srgbClr val="090409"/>
                </a:solidFill>
                <a:latin typeface="Calibri"/>
                <a:cs typeface="Calibri"/>
              </a:rPr>
              <a:t>change</a:t>
            </a:r>
            <a:endParaRPr sz="1200">
              <a:latin typeface="Calibri"/>
              <a:cs typeface="Calibri"/>
            </a:endParaRPr>
          </a:p>
          <a:p>
            <a:pPr marL="434340" marR="163830" indent="-388619">
              <a:lnSpc>
                <a:spcPct val="102499"/>
              </a:lnSpc>
              <a:spcBef>
                <a:spcPts val="735"/>
              </a:spcBef>
              <a:buFont typeface="Arial"/>
              <a:buChar char="•"/>
              <a:tabLst>
                <a:tab pos="434340" algn="l"/>
                <a:tab pos="435293" algn="l"/>
              </a:tabLst>
            </a:pPr>
            <a:r>
              <a:rPr sz="1200">
                <a:solidFill>
                  <a:srgbClr val="090409"/>
                </a:solidFill>
                <a:latin typeface="Calibri"/>
                <a:cs typeface="Calibri"/>
              </a:rPr>
              <a:t>251</a:t>
            </a:r>
            <a:r>
              <a:rPr sz="1200" spc="23">
                <a:solidFill>
                  <a:srgbClr val="090409"/>
                </a:solidFill>
                <a:latin typeface="Times New Roman"/>
                <a:cs typeface="Times New Roman"/>
              </a:rPr>
              <a:t> </a:t>
            </a:r>
            <a:r>
              <a:rPr sz="1200">
                <a:solidFill>
                  <a:srgbClr val="090409"/>
                </a:solidFill>
                <a:latin typeface="Calibri"/>
                <a:cs typeface="Calibri"/>
              </a:rPr>
              <a:t>have</a:t>
            </a:r>
            <a:r>
              <a:rPr sz="1200" spc="-38">
                <a:solidFill>
                  <a:srgbClr val="090409"/>
                </a:solidFill>
                <a:latin typeface="Times New Roman"/>
                <a:cs typeface="Times New Roman"/>
              </a:rPr>
              <a:t> </a:t>
            </a:r>
            <a:r>
              <a:rPr sz="1200">
                <a:solidFill>
                  <a:srgbClr val="090409"/>
                </a:solidFill>
                <a:latin typeface="Calibri"/>
                <a:cs typeface="Calibri"/>
              </a:rPr>
              <a:t>enrolled</a:t>
            </a:r>
            <a:r>
              <a:rPr sz="1200" spc="-53">
                <a:solidFill>
                  <a:srgbClr val="090409"/>
                </a:solidFill>
                <a:latin typeface="Times New Roman"/>
                <a:cs typeface="Times New Roman"/>
              </a:rPr>
              <a:t> </a:t>
            </a:r>
            <a:r>
              <a:rPr sz="1200">
                <a:solidFill>
                  <a:srgbClr val="090409"/>
                </a:solidFill>
                <a:latin typeface="Calibri"/>
                <a:cs typeface="Calibri"/>
              </a:rPr>
              <a:t>in</a:t>
            </a:r>
            <a:r>
              <a:rPr sz="1200" spc="8">
                <a:solidFill>
                  <a:srgbClr val="090409"/>
                </a:solidFill>
                <a:latin typeface="Times New Roman"/>
                <a:cs typeface="Times New Roman"/>
              </a:rPr>
              <a:t> </a:t>
            </a:r>
            <a:r>
              <a:rPr sz="1200">
                <a:solidFill>
                  <a:srgbClr val="090409"/>
                </a:solidFill>
                <a:latin typeface="Calibri"/>
                <a:cs typeface="Calibri"/>
              </a:rPr>
              <a:t>the</a:t>
            </a:r>
            <a:r>
              <a:rPr sz="1200" spc="-15">
                <a:solidFill>
                  <a:srgbClr val="090409"/>
                </a:solidFill>
                <a:latin typeface="Times New Roman"/>
                <a:cs typeface="Times New Roman"/>
              </a:rPr>
              <a:t> </a:t>
            </a:r>
            <a:r>
              <a:rPr sz="1200">
                <a:solidFill>
                  <a:srgbClr val="090409"/>
                </a:solidFill>
                <a:latin typeface="Calibri"/>
                <a:cs typeface="Calibri"/>
              </a:rPr>
              <a:t>VHW</a:t>
            </a:r>
            <a:r>
              <a:rPr sz="1200" spc="30">
                <a:solidFill>
                  <a:srgbClr val="090409"/>
                </a:solidFill>
                <a:latin typeface="Times New Roman"/>
                <a:cs typeface="Times New Roman"/>
              </a:rPr>
              <a:t> </a:t>
            </a:r>
            <a:r>
              <a:rPr sz="1200">
                <a:solidFill>
                  <a:srgbClr val="090409"/>
                </a:solidFill>
                <a:latin typeface="Calibri"/>
                <a:cs typeface="Calibri"/>
              </a:rPr>
              <a:t>Stage</a:t>
            </a:r>
            <a:r>
              <a:rPr sz="1200" spc="-23">
                <a:solidFill>
                  <a:srgbClr val="090409"/>
                </a:solidFill>
                <a:latin typeface="Times New Roman"/>
                <a:cs typeface="Times New Roman"/>
              </a:rPr>
              <a:t> </a:t>
            </a:r>
            <a:r>
              <a:rPr sz="1200">
                <a:solidFill>
                  <a:srgbClr val="090409"/>
                </a:solidFill>
                <a:latin typeface="Calibri"/>
                <a:cs typeface="Calibri"/>
              </a:rPr>
              <a:t>1</a:t>
            </a:r>
            <a:r>
              <a:rPr sz="1200" spc="15">
                <a:solidFill>
                  <a:srgbClr val="090409"/>
                </a:solidFill>
                <a:latin typeface="Times New Roman"/>
                <a:cs typeface="Times New Roman"/>
              </a:rPr>
              <a:t> </a:t>
            </a:r>
            <a:r>
              <a:rPr sz="1200">
                <a:solidFill>
                  <a:srgbClr val="090409"/>
                </a:solidFill>
                <a:latin typeface="Calibri"/>
                <a:cs typeface="Calibri"/>
              </a:rPr>
              <a:t>course</a:t>
            </a:r>
            <a:r>
              <a:rPr sz="1200" spc="-15">
                <a:solidFill>
                  <a:srgbClr val="090409"/>
                </a:solidFill>
                <a:latin typeface="Times New Roman"/>
                <a:cs typeface="Times New Roman"/>
              </a:rPr>
              <a:t> </a:t>
            </a:r>
            <a:r>
              <a:rPr sz="1200">
                <a:solidFill>
                  <a:srgbClr val="090409"/>
                </a:solidFill>
                <a:latin typeface="Calibri"/>
                <a:cs typeface="Calibri"/>
              </a:rPr>
              <a:t>of</a:t>
            </a:r>
            <a:r>
              <a:rPr sz="1200">
                <a:solidFill>
                  <a:srgbClr val="090409"/>
                </a:solidFill>
                <a:latin typeface="Times New Roman"/>
                <a:cs typeface="Times New Roman"/>
              </a:rPr>
              <a:t> </a:t>
            </a:r>
            <a:r>
              <a:rPr sz="1200">
                <a:solidFill>
                  <a:srgbClr val="090409"/>
                </a:solidFill>
                <a:latin typeface="Calibri"/>
                <a:cs typeface="Calibri"/>
              </a:rPr>
              <a:t>which</a:t>
            </a:r>
            <a:r>
              <a:rPr sz="1200" spc="-8">
                <a:solidFill>
                  <a:srgbClr val="090409"/>
                </a:solidFill>
                <a:latin typeface="Times New Roman"/>
                <a:cs typeface="Times New Roman"/>
              </a:rPr>
              <a:t> </a:t>
            </a:r>
            <a:r>
              <a:rPr sz="1200">
                <a:solidFill>
                  <a:srgbClr val="090409"/>
                </a:solidFill>
                <a:latin typeface="Calibri"/>
                <a:cs typeface="Calibri"/>
              </a:rPr>
              <a:t>215</a:t>
            </a:r>
            <a:r>
              <a:rPr sz="1200" spc="30">
                <a:solidFill>
                  <a:srgbClr val="090409"/>
                </a:solidFill>
                <a:latin typeface="Times New Roman"/>
                <a:cs typeface="Times New Roman"/>
              </a:rPr>
              <a:t> </a:t>
            </a:r>
            <a:r>
              <a:rPr sz="1200" spc="-30">
                <a:solidFill>
                  <a:srgbClr val="090409"/>
                </a:solidFill>
                <a:latin typeface="Calibri"/>
                <a:cs typeface="Calibri"/>
              </a:rPr>
              <a:t>have</a:t>
            </a:r>
            <a:r>
              <a:rPr sz="1200" spc="750">
                <a:solidFill>
                  <a:srgbClr val="090409"/>
                </a:solidFill>
                <a:latin typeface="Times New Roman"/>
                <a:cs typeface="Times New Roman"/>
              </a:rPr>
              <a:t> </a:t>
            </a:r>
            <a:r>
              <a:rPr sz="1200" spc="-15">
                <a:solidFill>
                  <a:srgbClr val="090409"/>
                </a:solidFill>
                <a:latin typeface="Calibri"/>
                <a:cs typeface="Calibri"/>
              </a:rPr>
              <a:t>completed.</a:t>
            </a:r>
            <a:endParaRPr sz="1200">
              <a:latin typeface="Calibri"/>
              <a:cs typeface="Calibri"/>
            </a:endParaRPr>
          </a:p>
          <a:p>
            <a:pPr marL="434340" marR="280988" indent="-388619">
              <a:lnSpc>
                <a:spcPct val="102499"/>
              </a:lnSpc>
              <a:spcBef>
                <a:spcPts val="743"/>
              </a:spcBef>
              <a:buFont typeface="Arial"/>
              <a:buChar char="•"/>
              <a:tabLst>
                <a:tab pos="434340" algn="l"/>
                <a:tab pos="435293" algn="l"/>
              </a:tabLst>
            </a:pPr>
            <a:r>
              <a:rPr sz="1200">
                <a:solidFill>
                  <a:srgbClr val="090409"/>
                </a:solidFill>
                <a:latin typeface="Calibri"/>
                <a:cs typeface="Calibri"/>
              </a:rPr>
              <a:t>191</a:t>
            </a:r>
            <a:r>
              <a:rPr sz="1200" spc="38">
                <a:solidFill>
                  <a:srgbClr val="090409"/>
                </a:solidFill>
                <a:latin typeface="Times New Roman"/>
                <a:cs typeface="Times New Roman"/>
              </a:rPr>
              <a:t> </a:t>
            </a:r>
            <a:r>
              <a:rPr sz="1200">
                <a:solidFill>
                  <a:srgbClr val="090409"/>
                </a:solidFill>
                <a:latin typeface="Calibri"/>
                <a:cs typeface="Calibri"/>
              </a:rPr>
              <a:t>have</a:t>
            </a:r>
            <a:r>
              <a:rPr sz="1200" spc="-38">
                <a:solidFill>
                  <a:srgbClr val="090409"/>
                </a:solidFill>
                <a:latin typeface="Times New Roman"/>
                <a:cs typeface="Times New Roman"/>
              </a:rPr>
              <a:t> </a:t>
            </a:r>
            <a:r>
              <a:rPr sz="1200">
                <a:solidFill>
                  <a:srgbClr val="090409"/>
                </a:solidFill>
                <a:latin typeface="Calibri"/>
                <a:cs typeface="Calibri"/>
              </a:rPr>
              <a:t>enrolled</a:t>
            </a:r>
            <a:r>
              <a:rPr sz="1200" spc="-45">
                <a:solidFill>
                  <a:srgbClr val="090409"/>
                </a:solidFill>
                <a:latin typeface="Times New Roman"/>
                <a:cs typeface="Times New Roman"/>
              </a:rPr>
              <a:t> </a:t>
            </a:r>
            <a:r>
              <a:rPr sz="1200">
                <a:solidFill>
                  <a:srgbClr val="090409"/>
                </a:solidFill>
                <a:latin typeface="Calibri"/>
                <a:cs typeface="Calibri"/>
              </a:rPr>
              <a:t>in</a:t>
            </a:r>
            <a:r>
              <a:rPr sz="1200" spc="8">
                <a:solidFill>
                  <a:srgbClr val="090409"/>
                </a:solidFill>
                <a:latin typeface="Times New Roman"/>
                <a:cs typeface="Times New Roman"/>
              </a:rPr>
              <a:t> </a:t>
            </a:r>
            <a:r>
              <a:rPr sz="1200">
                <a:solidFill>
                  <a:srgbClr val="090409"/>
                </a:solidFill>
                <a:latin typeface="Calibri"/>
                <a:cs typeface="Calibri"/>
              </a:rPr>
              <a:t>the</a:t>
            </a:r>
            <a:r>
              <a:rPr sz="1200">
                <a:solidFill>
                  <a:srgbClr val="090409"/>
                </a:solidFill>
                <a:latin typeface="Times New Roman"/>
                <a:cs typeface="Times New Roman"/>
              </a:rPr>
              <a:t> </a:t>
            </a:r>
            <a:r>
              <a:rPr sz="1200">
                <a:solidFill>
                  <a:srgbClr val="090409"/>
                </a:solidFill>
                <a:latin typeface="Calibri"/>
                <a:cs typeface="Calibri"/>
              </a:rPr>
              <a:t>COVID-19</a:t>
            </a:r>
            <a:r>
              <a:rPr sz="1200" spc="15">
                <a:solidFill>
                  <a:srgbClr val="090409"/>
                </a:solidFill>
                <a:latin typeface="Times New Roman"/>
                <a:cs typeface="Times New Roman"/>
              </a:rPr>
              <a:t> </a:t>
            </a:r>
            <a:r>
              <a:rPr sz="1200">
                <a:solidFill>
                  <a:srgbClr val="090409"/>
                </a:solidFill>
                <a:latin typeface="Calibri"/>
                <a:cs typeface="Calibri"/>
              </a:rPr>
              <a:t>and</a:t>
            </a:r>
            <a:r>
              <a:rPr sz="1200" spc="-30">
                <a:solidFill>
                  <a:srgbClr val="090409"/>
                </a:solidFill>
                <a:latin typeface="Times New Roman"/>
                <a:cs typeface="Times New Roman"/>
              </a:rPr>
              <a:t> </a:t>
            </a:r>
            <a:r>
              <a:rPr sz="1200">
                <a:solidFill>
                  <a:srgbClr val="090409"/>
                </a:solidFill>
                <a:latin typeface="Calibri"/>
                <a:cs typeface="Calibri"/>
              </a:rPr>
              <a:t>Influenza</a:t>
            </a:r>
            <a:r>
              <a:rPr sz="1200" spc="-53">
                <a:solidFill>
                  <a:srgbClr val="090409"/>
                </a:solidFill>
                <a:latin typeface="Times New Roman"/>
                <a:cs typeface="Times New Roman"/>
              </a:rPr>
              <a:t> </a:t>
            </a:r>
            <a:r>
              <a:rPr sz="1200">
                <a:solidFill>
                  <a:srgbClr val="090409"/>
                </a:solidFill>
                <a:latin typeface="Calibri"/>
                <a:cs typeface="Calibri"/>
              </a:rPr>
              <a:t>12+</a:t>
            </a:r>
            <a:r>
              <a:rPr sz="1200" spc="53">
                <a:solidFill>
                  <a:srgbClr val="090409"/>
                </a:solidFill>
                <a:latin typeface="Times New Roman"/>
                <a:cs typeface="Times New Roman"/>
              </a:rPr>
              <a:t> </a:t>
            </a:r>
            <a:r>
              <a:rPr sz="1200">
                <a:solidFill>
                  <a:srgbClr val="090409"/>
                </a:solidFill>
                <a:latin typeface="Calibri"/>
                <a:cs typeface="Calibri"/>
              </a:rPr>
              <a:t>of</a:t>
            </a:r>
            <a:r>
              <a:rPr sz="1200" spc="8">
                <a:solidFill>
                  <a:srgbClr val="090409"/>
                </a:solidFill>
                <a:latin typeface="Times New Roman"/>
                <a:cs typeface="Times New Roman"/>
              </a:rPr>
              <a:t> </a:t>
            </a:r>
            <a:r>
              <a:rPr sz="1200" spc="-15">
                <a:solidFill>
                  <a:srgbClr val="090409"/>
                </a:solidFill>
                <a:latin typeface="Calibri"/>
                <a:cs typeface="Calibri"/>
              </a:rPr>
              <a:t>which</a:t>
            </a:r>
            <a:r>
              <a:rPr sz="1200" spc="750">
                <a:solidFill>
                  <a:srgbClr val="090409"/>
                </a:solidFill>
                <a:latin typeface="Times New Roman"/>
                <a:cs typeface="Times New Roman"/>
              </a:rPr>
              <a:t> </a:t>
            </a:r>
            <a:r>
              <a:rPr sz="1200">
                <a:solidFill>
                  <a:srgbClr val="090409"/>
                </a:solidFill>
                <a:latin typeface="Calibri"/>
                <a:cs typeface="Calibri"/>
              </a:rPr>
              <a:t>163</a:t>
            </a:r>
            <a:r>
              <a:rPr sz="1200" spc="38">
                <a:solidFill>
                  <a:srgbClr val="090409"/>
                </a:solidFill>
                <a:latin typeface="Times New Roman"/>
                <a:cs typeface="Times New Roman"/>
              </a:rPr>
              <a:t> </a:t>
            </a:r>
            <a:r>
              <a:rPr sz="1200">
                <a:solidFill>
                  <a:srgbClr val="090409"/>
                </a:solidFill>
                <a:latin typeface="Calibri"/>
                <a:cs typeface="Calibri"/>
              </a:rPr>
              <a:t>have</a:t>
            </a:r>
            <a:r>
              <a:rPr sz="1200" spc="-23">
                <a:solidFill>
                  <a:srgbClr val="090409"/>
                </a:solidFill>
                <a:latin typeface="Times New Roman"/>
                <a:cs typeface="Times New Roman"/>
              </a:rPr>
              <a:t> </a:t>
            </a:r>
            <a:r>
              <a:rPr sz="1200">
                <a:solidFill>
                  <a:srgbClr val="090409"/>
                </a:solidFill>
                <a:latin typeface="Calibri"/>
                <a:cs typeface="Calibri"/>
              </a:rPr>
              <a:t>completed</a:t>
            </a:r>
            <a:r>
              <a:rPr sz="1200">
                <a:solidFill>
                  <a:srgbClr val="090409"/>
                </a:solidFill>
                <a:latin typeface="Times New Roman"/>
                <a:cs typeface="Times New Roman"/>
              </a:rPr>
              <a:t> </a:t>
            </a:r>
            <a:r>
              <a:rPr sz="1200">
                <a:solidFill>
                  <a:srgbClr val="090409"/>
                </a:solidFill>
                <a:latin typeface="Calibri"/>
                <a:cs typeface="Calibri"/>
              </a:rPr>
              <a:t>the</a:t>
            </a:r>
            <a:r>
              <a:rPr sz="1200" spc="-45">
                <a:solidFill>
                  <a:srgbClr val="090409"/>
                </a:solidFill>
                <a:latin typeface="Times New Roman"/>
                <a:cs typeface="Times New Roman"/>
              </a:rPr>
              <a:t> </a:t>
            </a:r>
            <a:r>
              <a:rPr sz="1200" spc="-15">
                <a:solidFill>
                  <a:srgbClr val="090409"/>
                </a:solidFill>
                <a:latin typeface="Calibri"/>
                <a:cs typeface="Calibri"/>
              </a:rPr>
              <a:t>theory.</a:t>
            </a:r>
            <a:endParaRPr sz="1200">
              <a:latin typeface="Calibri"/>
              <a:cs typeface="Calibri"/>
            </a:endParaRPr>
          </a:p>
          <a:p>
            <a:pPr marL="434340" indent="-389573">
              <a:lnSpc>
                <a:spcPct val="100000"/>
              </a:lnSpc>
              <a:spcBef>
                <a:spcPts val="773"/>
              </a:spcBef>
              <a:buFont typeface="Arial"/>
              <a:buChar char="•"/>
              <a:tabLst>
                <a:tab pos="434340" algn="l"/>
                <a:tab pos="435293" algn="l"/>
              </a:tabLst>
            </a:pPr>
            <a:r>
              <a:rPr sz="1200">
                <a:solidFill>
                  <a:srgbClr val="090409"/>
                </a:solidFill>
                <a:latin typeface="Calibri"/>
                <a:cs typeface="Calibri"/>
              </a:rPr>
              <a:t>208</a:t>
            </a:r>
            <a:r>
              <a:rPr sz="1200" spc="30">
                <a:solidFill>
                  <a:srgbClr val="090409"/>
                </a:solidFill>
                <a:latin typeface="Times New Roman"/>
                <a:cs typeface="Times New Roman"/>
              </a:rPr>
              <a:t> </a:t>
            </a:r>
            <a:r>
              <a:rPr sz="1200">
                <a:solidFill>
                  <a:srgbClr val="090409"/>
                </a:solidFill>
                <a:latin typeface="Calibri"/>
                <a:cs typeface="Calibri"/>
              </a:rPr>
              <a:t>people</a:t>
            </a:r>
            <a:r>
              <a:rPr sz="1200" spc="-23">
                <a:solidFill>
                  <a:srgbClr val="090409"/>
                </a:solidFill>
                <a:latin typeface="Times New Roman"/>
                <a:cs typeface="Times New Roman"/>
              </a:rPr>
              <a:t> </a:t>
            </a:r>
            <a:r>
              <a:rPr sz="1200">
                <a:solidFill>
                  <a:srgbClr val="090409"/>
                </a:solidFill>
                <a:latin typeface="Calibri"/>
                <a:cs typeface="Calibri"/>
              </a:rPr>
              <a:t>have</a:t>
            </a:r>
            <a:r>
              <a:rPr sz="1200" spc="-23">
                <a:solidFill>
                  <a:srgbClr val="090409"/>
                </a:solidFill>
                <a:latin typeface="Times New Roman"/>
                <a:cs typeface="Times New Roman"/>
              </a:rPr>
              <a:t> </a:t>
            </a:r>
            <a:r>
              <a:rPr sz="1200">
                <a:solidFill>
                  <a:srgbClr val="090409"/>
                </a:solidFill>
                <a:latin typeface="Calibri"/>
                <a:cs typeface="Calibri"/>
              </a:rPr>
              <a:t>enrolled</a:t>
            </a:r>
            <a:r>
              <a:rPr sz="1200" spc="-38">
                <a:solidFill>
                  <a:srgbClr val="090409"/>
                </a:solidFill>
                <a:latin typeface="Times New Roman"/>
                <a:cs typeface="Times New Roman"/>
              </a:rPr>
              <a:t> </a:t>
            </a:r>
            <a:r>
              <a:rPr sz="1200">
                <a:solidFill>
                  <a:srgbClr val="090409"/>
                </a:solidFill>
                <a:latin typeface="Calibri"/>
                <a:cs typeface="Calibri"/>
              </a:rPr>
              <a:t>in</a:t>
            </a:r>
            <a:r>
              <a:rPr sz="1200" spc="-15">
                <a:solidFill>
                  <a:srgbClr val="090409"/>
                </a:solidFill>
                <a:latin typeface="Times New Roman"/>
                <a:cs typeface="Times New Roman"/>
              </a:rPr>
              <a:t> </a:t>
            </a:r>
            <a:r>
              <a:rPr sz="1200">
                <a:solidFill>
                  <a:srgbClr val="090409"/>
                </a:solidFill>
                <a:latin typeface="Calibri"/>
                <a:cs typeface="Calibri"/>
              </a:rPr>
              <a:t>the</a:t>
            </a:r>
            <a:r>
              <a:rPr sz="1200" spc="-23">
                <a:solidFill>
                  <a:srgbClr val="090409"/>
                </a:solidFill>
                <a:latin typeface="Times New Roman"/>
                <a:cs typeface="Times New Roman"/>
              </a:rPr>
              <a:t> </a:t>
            </a:r>
            <a:r>
              <a:rPr sz="1200">
                <a:solidFill>
                  <a:srgbClr val="090409"/>
                </a:solidFill>
                <a:latin typeface="Calibri"/>
                <a:cs typeface="Calibri"/>
              </a:rPr>
              <a:t>HPV9</a:t>
            </a:r>
            <a:r>
              <a:rPr sz="1200" spc="30">
                <a:solidFill>
                  <a:srgbClr val="090409"/>
                </a:solidFill>
                <a:latin typeface="Times New Roman"/>
                <a:cs typeface="Times New Roman"/>
              </a:rPr>
              <a:t> </a:t>
            </a:r>
            <a:r>
              <a:rPr sz="1200">
                <a:solidFill>
                  <a:srgbClr val="090409"/>
                </a:solidFill>
                <a:latin typeface="Calibri"/>
                <a:cs typeface="Calibri"/>
              </a:rPr>
              <a:t>and</a:t>
            </a:r>
            <a:r>
              <a:rPr sz="1200" spc="-15">
                <a:solidFill>
                  <a:srgbClr val="090409"/>
                </a:solidFill>
                <a:latin typeface="Times New Roman"/>
                <a:cs typeface="Times New Roman"/>
              </a:rPr>
              <a:t> </a:t>
            </a:r>
            <a:r>
              <a:rPr sz="1200">
                <a:solidFill>
                  <a:srgbClr val="090409"/>
                </a:solidFill>
                <a:latin typeface="Calibri"/>
                <a:cs typeface="Calibri"/>
              </a:rPr>
              <a:t>Tdap</a:t>
            </a:r>
            <a:r>
              <a:rPr sz="1200" spc="-15">
                <a:solidFill>
                  <a:srgbClr val="090409"/>
                </a:solidFill>
                <a:latin typeface="Times New Roman"/>
                <a:cs typeface="Times New Roman"/>
              </a:rPr>
              <a:t> </a:t>
            </a:r>
            <a:r>
              <a:rPr sz="1200">
                <a:solidFill>
                  <a:srgbClr val="090409"/>
                </a:solidFill>
                <a:latin typeface="Calibri"/>
                <a:cs typeface="Calibri"/>
              </a:rPr>
              <a:t>training</a:t>
            </a:r>
            <a:r>
              <a:rPr sz="1200" spc="-38">
                <a:solidFill>
                  <a:srgbClr val="090409"/>
                </a:solidFill>
                <a:latin typeface="Times New Roman"/>
                <a:cs typeface="Times New Roman"/>
              </a:rPr>
              <a:t> </a:t>
            </a:r>
            <a:r>
              <a:rPr sz="1200" spc="-38">
                <a:solidFill>
                  <a:srgbClr val="090409"/>
                </a:solidFill>
                <a:latin typeface="Calibri"/>
                <a:cs typeface="Calibri"/>
              </a:rPr>
              <a:t>of</a:t>
            </a:r>
            <a:endParaRPr sz="1200">
              <a:latin typeface="Calibri"/>
              <a:cs typeface="Calibri"/>
            </a:endParaRPr>
          </a:p>
          <a:p>
            <a:pPr marL="434340">
              <a:lnSpc>
                <a:spcPct val="100000"/>
              </a:lnSpc>
              <a:spcBef>
                <a:spcPts val="38"/>
              </a:spcBef>
            </a:pPr>
            <a:r>
              <a:rPr sz="1200">
                <a:solidFill>
                  <a:srgbClr val="090409"/>
                </a:solidFill>
                <a:latin typeface="Calibri"/>
                <a:cs typeface="Calibri"/>
              </a:rPr>
              <a:t>which</a:t>
            </a:r>
            <a:r>
              <a:rPr sz="1200" spc="-15">
                <a:solidFill>
                  <a:srgbClr val="090409"/>
                </a:solidFill>
                <a:latin typeface="Times New Roman"/>
                <a:cs typeface="Times New Roman"/>
              </a:rPr>
              <a:t> </a:t>
            </a:r>
            <a:r>
              <a:rPr sz="1200">
                <a:solidFill>
                  <a:srgbClr val="090409"/>
                </a:solidFill>
                <a:latin typeface="Calibri"/>
                <a:cs typeface="Calibri"/>
              </a:rPr>
              <a:t>176</a:t>
            </a:r>
            <a:r>
              <a:rPr sz="1200" spc="38">
                <a:solidFill>
                  <a:srgbClr val="090409"/>
                </a:solidFill>
                <a:latin typeface="Times New Roman"/>
                <a:cs typeface="Times New Roman"/>
              </a:rPr>
              <a:t> </a:t>
            </a:r>
            <a:r>
              <a:rPr sz="1200">
                <a:solidFill>
                  <a:srgbClr val="090409"/>
                </a:solidFill>
                <a:latin typeface="Calibri"/>
                <a:cs typeface="Calibri"/>
              </a:rPr>
              <a:t>have</a:t>
            </a:r>
            <a:r>
              <a:rPr sz="1200" spc="-38">
                <a:solidFill>
                  <a:srgbClr val="090409"/>
                </a:solidFill>
                <a:latin typeface="Times New Roman"/>
                <a:cs typeface="Times New Roman"/>
              </a:rPr>
              <a:t> </a:t>
            </a:r>
            <a:r>
              <a:rPr sz="1200" spc="-15">
                <a:solidFill>
                  <a:srgbClr val="090409"/>
                </a:solidFill>
                <a:latin typeface="Calibri"/>
                <a:cs typeface="Calibri"/>
              </a:rPr>
              <a:t>completed.</a:t>
            </a:r>
            <a:endParaRPr sz="1200">
              <a:latin typeface="Calibri"/>
              <a:cs typeface="Calibri"/>
            </a:endParaRPr>
          </a:p>
          <a:p>
            <a:pPr marL="434340" marR="372428" indent="-388619">
              <a:lnSpc>
                <a:spcPct val="102499"/>
              </a:lnSpc>
              <a:spcBef>
                <a:spcPts val="743"/>
              </a:spcBef>
              <a:buFont typeface="Arial"/>
              <a:buChar char="•"/>
              <a:tabLst>
                <a:tab pos="434340" algn="l"/>
                <a:tab pos="435293" algn="l"/>
              </a:tabLst>
            </a:pPr>
            <a:r>
              <a:rPr sz="1200">
                <a:solidFill>
                  <a:srgbClr val="090409"/>
                </a:solidFill>
                <a:latin typeface="Calibri"/>
                <a:cs typeface="Calibri"/>
              </a:rPr>
              <a:t>98</a:t>
            </a:r>
            <a:r>
              <a:rPr sz="1200" spc="15">
                <a:solidFill>
                  <a:srgbClr val="090409"/>
                </a:solidFill>
                <a:latin typeface="Times New Roman"/>
                <a:cs typeface="Times New Roman"/>
              </a:rPr>
              <a:t> </a:t>
            </a:r>
            <a:r>
              <a:rPr sz="1200">
                <a:solidFill>
                  <a:srgbClr val="090409"/>
                </a:solidFill>
                <a:latin typeface="Calibri"/>
                <a:cs typeface="Calibri"/>
              </a:rPr>
              <a:t>people</a:t>
            </a:r>
            <a:r>
              <a:rPr sz="1200" spc="-30">
                <a:solidFill>
                  <a:srgbClr val="090409"/>
                </a:solidFill>
                <a:latin typeface="Times New Roman"/>
                <a:cs typeface="Times New Roman"/>
              </a:rPr>
              <a:t> </a:t>
            </a:r>
            <a:r>
              <a:rPr sz="1200">
                <a:solidFill>
                  <a:srgbClr val="090409"/>
                </a:solidFill>
                <a:latin typeface="Calibri"/>
                <a:cs typeface="Calibri"/>
              </a:rPr>
              <a:t>have</a:t>
            </a:r>
            <a:r>
              <a:rPr sz="1200" spc="-45">
                <a:solidFill>
                  <a:srgbClr val="090409"/>
                </a:solidFill>
                <a:latin typeface="Times New Roman"/>
                <a:cs typeface="Times New Roman"/>
              </a:rPr>
              <a:t> </a:t>
            </a:r>
            <a:r>
              <a:rPr sz="1200">
                <a:solidFill>
                  <a:srgbClr val="090409"/>
                </a:solidFill>
                <a:latin typeface="Calibri"/>
                <a:cs typeface="Calibri"/>
              </a:rPr>
              <a:t>been</a:t>
            </a:r>
            <a:r>
              <a:rPr sz="1200" spc="-8">
                <a:solidFill>
                  <a:srgbClr val="090409"/>
                </a:solidFill>
                <a:latin typeface="Times New Roman"/>
                <a:cs typeface="Times New Roman"/>
              </a:rPr>
              <a:t> </a:t>
            </a:r>
            <a:r>
              <a:rPr sz="1200">
                <a:solidFill>
                  <a:srgbClr val="090409"/>
                </a:solidFill>
                <a:latin typeface="Calibri"/>
                <a:cs typeface="Calibri"/>
              </a:rPr>
              <a:t>authorised</a:t>
            </a:r>
            <a:r>
              <a:rPr sz="1200" spc="-8">
                <a:solidFill>
                  <a:srgbClr val="090409"/>
                </a:solidFill>
                <a:latin typeface="Times New Roman"/>
                <a:cs typeface="Times New Roman"/>
              </a:rPr>
              <a:t> </a:t>
            </a:r>
            <a:r>
              <a:rPr sz="1200">
                <a:solidFill>
                  <a:srgbClr val="090409"/>
                </a:solidFill>
                <a:latin typeface="Calibri"/>
                <a:cs typeface="Calibri"/>
              </a:rPr>
              <a:t>as</a:t>
            </a:r>
            <a:r>
              <a:rPr sz="1200" spc="-30">
                <a:solidFill>
                  <a:srgbClr val="090409"/>
                </a:solidFill>
                <a:latin typeface="Times New Roman"/>
                <a:cs typeface="Times New Roman"/>
              </a:rPr>
              <a:t> </a:t>
            </a:r>
            <a:r>
              <a:rPr sz="1200">
                <a:solidFill>
                  <a:srgbClr val="090409"/>
                </a:solidFill>
                <a:latin typeface="Calibri"/>
                <a:cs typeface="Calibri"/>
              </a:rPr>
              <a:t>Stage</a:t>
            </a:r>
            <a:r>
              <a:rPr sz="1200" spc="15">
                <a:solidFill>
                  <a:srgbClr val="090409"/>
                </a:solidFill>
                <a:latin typeface="Times New Roman"/>
                <a:cs typeface="Times New Roman"/>
              </a:rPr>
              <a:t> </a:t>
            </a:r>
            <a:r>
              <a:rPr sz="1200">
                <a:solidFill>
                  <a:srgbClr val="090409"/>
                </a:solidFill>
                <a:latin typeface="Calibri"/>
                <a:cs typeface="Calibri"/>
              </a:rPr>
              <a:t>1</a:t>
            </a:r>
            <a:r>
              <a:rPr sz="1200" spc="15">
                <a:solidFill>
                  <a:srgbClr val="090409"/>
                </a:solidFill>
                <a:latin typeface="Times New Roman"/>
                <a:cs typeface="Times New Roman"/>
              </a:rPr>
              <a:t> </a:t>
            </a:r>
            <a:r>
              <a:rPr sz="1200">
                <a:solidFill>
                  <a:srgbClr val="090409"/>
                </a:solidFill>
                <a:latin typeface="Calibri"/>
                <a:cs typeface="Calibri"/>
              </a:rPr>
              <a:t>VHW</a:t>
            </a:r>
            <a:r>
              <a:rPr sz="1200" spc="23">
                <a:solidFill>
                  <a:srgbClr val="090409"/>
                </a:solidFill>
                <a:latin typeface="Times New Roman"/>
                <a:cs typeface="Times New Roman"/>
              </a:rPr>
              <a:t> </a:t>
            </a:r>
            <a:r>
              <a:rPr sz="1200">
                <a:solidFill>
                  <a:srgbClr val="090409"/>
                </a:solidFill>
                <a:latin typeface="Calibri"/>
                <a:cs typeface="Calibri"/>
              </a:rPr>
              <a:t>of</a:t>
            </a:r>
            <a:r>
              <a:rPr sz="1200" spc="15">
                <a:solidFill>
                  <a:srgbClr val="090409"/>
                </a:solidFill>
                <a:latin typeface="Times New Roman"/>
                <a:cs typeface="Times New Roman"/>
              </a:rPr>
              <a:t> </a:t>
            </a:r>
            <a:r>
              <a:rPr sz="1200">
                <a:solidFill>
                  <a:srgbClr val="090409"/>
                </a:solidFill>
                <a:latin typeface="Calibri"/>
                <a:cs typeface="Calibri"/>
              </a:rPr>
              <a:t>which</a:t>
            </a:r>
            <a:r>
              <a:rPr sz="1200" spc="-8">
                <a:solidFill>
                  <a:srgbClr val="090409"/>
                </a:solidFill>
                <a:latin typeface="Times New Roman"/>
                <a:cs typeface="Times New Roman"/>
              </a:rPr>
              <a:t> </a:t>
            </a:r>
            <a:r>
              <a:rPr sz="1200" spc="-38">
                <a:solidFill>
                  <a:srgbClr val="090409"/>
                </a:solidFill>
                <a:latin typeface="Calibri"/>
                <a:cs typeface="Calibri"/>
              </a:rPr>
              <a:t>23</a:t>
            </a:r>
            <a:r>
              <a:rPr sz="1200" spc="750">
                <a:solidFill>
                  <a:srgbClr val="090409"/>
                </a:solidFill>
                <a:latin typeface="Times New Roman"/>
                <a:cs typeface="Times New Roman"/>
              </a:rPr>
              <a:t> </a:t>
            </a:r>
            <a:r>
              <a:rPr sz="1200">
                <a:solidFill>
                  <a:srgbClr val="090409"/>
                </a:solidFill>
                <a:latin typeface="Calibri"/>
                <a:cs typeface="Calibri"/>
              </a:rPr>
              <a:t>have</a:t>
            </a:r>
            <a:r>
              <a:rPr sz="1200" spc="-23">
                <a:solidFill>
                  <a:srgbClr val="090409"/>
                </a:solidFill>
                <a:latin typeface="Times New Roman"/>
                <a:cs typeface="Times New Roman"/>
              </a:rPr>
              <a:t> </a:t>
            </a:r>
            <a:r>
              <a:rPr sz="1200">
                <a:solidFill>
                  <a:srgbClr val="090409"/>
                </a:solidFill>
                <a:latin typeface="Calibri"/>
                <a:cs typeface="Calibri"/>
              </a:rPr>
              <a:t>completed</a:t>
            </a:r>
            <a:r>
              <a:rPr sz="1200" spc="-45">
                <a:solidFill>
                  <a:srgbClr val="090409"/>
                </a:solidFill>
                <a:latin typeface="Times New Roman"/>
                <a:cs typeface="Times New Roman"/>
              </a:rPr>
              <a:t> </a:t>
            </a:r>
            <a:r>
              <a:rPr sz="1200">
                <a:solidFill>
                  <a:srgbClr val="090409"/>
                </a:solidFill>
                <a:latin typeface="Calibri"/>
                <a:cs typeface="Calibri"/>
              </a:rPr>
              <a:t>the</a:t>
            </a:r>
            <a:r>
              <a:rPr sz="1200" spc="23">
                <a:solidFill>
                  <a:srgbClr val="090409"/>
                </a:solidFill>
                <a:latin typeface="Times New Roman"/>
                <a:cs typeface="Times New Roman"/>
              </a:rPr>
              <a:t> </a:t>
            </a:r>
            <a:r>
              <a:rPr sz="1200">
                <a:solidFill>
                  <a:srgbClr val="090409"/>
                </a:solidFill>
                <a:latin typeface="Calibri"/>
                <a:cs typeface="Calibri"/>
              </a:rPr>
              <a:t>requirements</a:t>
            </a:r>
            <a:r>
              <a:rPr sz="1200" spc="-15">
                <a:solidFill>
                  <a:srgbClr val="090409"/>
                </a:solidFill>
                <a:latin typeface="Times New Roman"/>
                <a:cs typeface="Times New Roman"/>
              </a:rPr>
              <a:t> </a:t>
            </a:r>
            <a:r>
              <a:rPr sz="1200">
                <a:solidFill>
                  <a:srgbClr val="090409"/>
                </a:solidFill>
                <a:latin typeface="Calibri"/>
                <a:cs typeface="Calibri"/>
              </a:rPr>
              <a:t>for</a:t>
            </a:r>
            <a:r>
              <a:rPr sz="1200" spc="23">
                <a:solidFill>
                  <a:srgbClr val="090409"/>
                </a:solidFill>
                <a:latin typeface="Times New Roman"/>
                <a:cs typeface="Times New Roman"/>
              </a:rPr>
              <a:t> </a:t>
            </a:r>
            <a:r>
              <a:rPr sz="1200">
                <a:solidFill>
                  <a:srgbClr val="090409"/>
                </a:solidFill>
                <a:latin typeface="Calibri"/>
                <a:cs typeface="Calibri"/>
              </a:rPr>
              <a:t>all</a:t>
            </a:r>
            <a:r>
              <a:rPr sz="1200">
                <a:solidFill>
                  <a:srgbClr val="090409"/>
                </a:solidFill>
                <a:latin typeface="Times New Roman"/>
                <a:cs typeface="Times New Roman"/>
              </a:rPr>
              <a:t> </a:t>
            </a:r>
            <a:r>
              <a:rPr sz="1200">
                <a:solidFill>
                  <a:srgbClr val="090409"/>
                </a:solidFill>
                <a:latin typeface="Calibri"/>
                <a:cs typeface="Calibri"/>
              </a:rPr>
              <a:t>four</a:t>
            </a:r>
            <a:r>
              <a:rPr sz="1200" spc="8">
                <a:solidFill>
                  <a:srgbClr val="090409"/>
                </a:solidFill>
                <a:latin typeface="Times New Roman"/>
                <a:cs typeface="Times New Roman"/>
              </a:rPr>
              <a:t> </a:t>
            </a:r>
            <a:r>
              <a:rPr sz="1200" spc="-15">
                <a:solidFill>
                  <a:srgbClr val="090409"/>
                </a:solidFill>
                <a:latin typeface="Calibri"/>
                <a:cs typeface="Calibri"/>
              </a:rPr>
              <a:t>vaccines.</a:t>
            </a:r>
            <a:endParaRPr sz="1200">
              <a:latin typeface="Calibri"/>
              <a:cs typeface="Calibri"/>
            </a:endParaRPr>
          </a:p>
          <a:p>
            <a:pPr marL="434340" marR="313373" indent="-388619">
              <a:lnSpc>
                <a:spcPct val="101200"/>
              </a:lnSpc>
              <a:spcBef>
                <a:spcPts val="750"/>
              </a:spcBef>
              <a:buFont typeface="Arial"/>
              <a:buChar char="•"/>
              <a:tabLst>
                <a:tab pos="434340" algn="l"/>
                <a:tab pos="435293" algn="l"/>
              </a:tabLst>
            </a:pPr>
            <a:r>
              <a:rPr sz="1200">
                <a:solidFill>
                  <a:srgbClr val="090409"/>
                </a:solidFill>
                <a:latin typeface="Calibri"/>
                <a:cs typeface="Calibri"/>
              </a:rPr>
              <a:t>The</a:t>
            </a:r>
            <a:r>
              <a:rPr sz="1200" spc="30">
                <a:solidFill>
                  <a:srgbClr val="090409"/>
                </a:solidFill>
                <a:latin typeface="Times New Roman"/>
                <a:cs typeface="Times New Roman"/>
              </a:rPr>
              <a:t> </a:t>
            </a:r>
            <a:r>
              <a:rPr sz="1200">
                <a:solidFill>
                  <a:srgbClr val="090409"/>
                </a:solidFill>
                <a:latin typeface="Calibri"/>
                <a:cs typeface="Calibri"/>
              </a:rPr>
              <a:t>chart</a:t>
            </a:r>
            <a:r>
              <a:rPr sz="1200" spc="8">
                <a:solidFill>
                  <a:srgbClr val="090409"/>
                </a:solidFill>
                <a:latin typeface="Times New Roman"/>
                <a:cs typeface="Times New Roman"/>
              </a:rPr>
              <a:t> </a:t>
            </a:r>
            <a:r>
              <a:rPr sz="1200">
                <a:solidFill>
                  <a:srgbClr val="090409"/>
                </a:solidFill>
                <a:latin typeface="Calibri"/>
                <a:cs typeface="Calibri"/>
              </a:rPr>
              <a:t>below</a:t>
            </a:r>
            <a:r>
              <a:rPr sz="1200">
                <a:solidFill>
                  <a:srgbClr val="090409"/>
                </a:solidFill>
                <a:latin typeface="Times New Roman"/>
                <a:cs typeface="Times New Roman"/>
              </a:rPr>
              <a:t> </a:t>
            </a:r>
            <a:r>
              <a:rPr sz="1200">
                <a:solidFill>
                  <a:srgbClr val="090409"/>
                </a:solidFill>
                <a:latin typeface="Calibri"/>
                <a:cs typeface="Calibri"/>
              </a:rPr>
              <a:t>illustrates</a:t>
            </a:r>
            <a:r>
              <a:rPr sz="1200" spc="-8">
                <a:solidFill>
                  <a:srgbClr val="090409"/>
                </a:solidFill>
                <a:latin typeface="Times New Roman"/>
                <a:cs typeface="Times New Roman"/>
              </a:rPr>
              <a:t> </a:t>
            </a:r>
            <a:r>
              <a:rPr sz="1200">
                <a:solidFill>
                  <a:srgbClr val="090409"/>
                </a:solidFill>
                <a:latin typeface="Calibri"/>
                <a:cs typeface="Calibri"/>
              </a:rPr>
              <a:t>where</a:t>
            </a:r>
            <a:r>
              <a:rPr sz="1200" spc="23">
                <a:solidFill>
                  <a:srgbClr val="090409"/>
                </a:solidFill>
                <a:latin typeface="Times New Roman"/>
                <a:cs typeface="Times New Roman"/>
              </a:rPr>
              <a:t> </a:t>
            </a:r>
            <a:r>
              <a:rPr sz="1200">
                <a:solidFill>
                  <a:srgbClr val="090409"/>
                </a:solidFill>
                <a:latin typeface="Calibri"/>
                <a:cs typeface="Calibri"/>
              </a:rPr>
              <a:t>candidates</a:t>
            </a:r>
            <a:r>
              <a:rPr sz="1200" spc="-15">
                <a:solidFill>
                  <a:srgbClr val="090409"/>
                </a:solidFill>
                <a:latin typeface="Times New Roman"/>
                <a:cs typeface="Times New Roman"/>
              </a:rPr>
              <a:t> </a:t>
            </a:r>
            <a:r>
              <a:rPr sz="1200">
                <a:solidFill>
                  <a:srgbClr val="090409"/>
                </a:solidFill>
                <a:latin typeface="Calibri"/>
                <a:cs typeface="Calibri"/>
              </a:rPr>
              <a:t>currently</a:t>
            </a:r>
            <a:r>
              <a:rPr sz="1200" spc="15">
                <a:solidFill>
                  <a:srgbClr val="090409"/>
                </a:solidFill>
                <a:latin typeface="Times New Roman"/>
                <a:cs typeface="Times New Roman"/>
              </a:rPr>
              <a:t> </a:t>
            </a:r>
            <a:r>
              <a:rPr sz="1200">
                <a:solidFill>
                  <a:srgbClr val="090409"/>
                </a:solidFill>
                <a:latin typeface="Calibri"/>
                <a:cs typeface="Calibri"/>
              </a:rPr>
              <a:t>are</a:t>
            </a:r>
            <a:r>
              <a:rPr sz="1200" spc="15">
                <a:solidFill>
                  <a:srgbClr val="090409"/>
                </a:solidFill>
                <a:latin typeface="Times New Roman"/>
                <a:cs typeface="Times New Roman"/>
              </a:rPr>
              <a:t> </a:t>
            </a:r>
            <a:r>
              <a:rPr sz="1200" spc="-38">
                <a:solidFill>
                  <a:srgbClr val="090409"/>
                </a:solidFill>
                <a:latin typeface="Calibri"/>
                <a:cs typeface="Calibri"/>
              </a:rPr>
              <a:t>on</a:t>
            </a:r>
            <a:r>
              <a:rPr sz="1200" spc="750">
                <a:solidFill>
                  <a:srgbClr val="090409"/>
                </a:solidFill>
                <a:latin typeface="Times New Roman"/>
                <a:cs typeface="Times New Roman"/>
              </a:rPr>
              <a:t> </a:t>
            </a:r>
            <a:r>
              <a:rPr sz="1200">
                <a:solidFill>
                  <a:srgbClr val="090409"/>
                </a:solidFill>
                <a:latin typeface="Calibri"/>
                <a:cs typeface="Calibri"/>
              </a:rPr>
              <a:t>the</a:t>
            </a:r>
            <a:r>
              <a:rPr sz="1200">
                <a:solidFill>
                  <a:srgbClr val="090409"/>
                </a:solidFill>
                <a:latin typeface="Times New Roman"/>
                <a:cs typeface="Times New Roman"/>
              </a:rPr>
              <a:t> </a:t>
            </a:r>
            <a:r>
              <a:rPr sz="1200">
                <a:solidFill>
                  <a:srgbClr val="090409"/>
                </a:solidFill>
                <a:latin typeface="Calibri"/>
                <a:cs typeface="Calibri"/>
              </a:rPr>
              <a:t>VHW</a:t>
            </a:r>
            <a:r>
              <a:rPr sz="1200" spc="45">
                <a:solidFill>
                  <a:srgbClr val="090409"/>
                </a:solidFill>
                <a:latin typeface="Times New Roman"/>
                <a:cs typeface="Times New Roman"/>
              </a:rPr>
              <a:t> </a:t>
            </a:r>
            <a:r>
              <a:rPr sz="1200">
                <a:solidFill>
                  <a:srgbClr val="090409"/>
                </a:solidFill>
                <a:latin typeface="Calibri"/>
                <a:cs typeface="Calibri"/>
              </a:rPr>
              <a:t>authorisation</a:t>
            </a:r>
            <a:r>
              <a:rPr sz="1200">
                <a:solidFill>
                  <a:srgbClr val="090409"/>
                </a:solidFill>
                <a:latin typeface="Times New Roman"/>
                <a:cs typeface="Times New Roman"/>
              </a:rPr>
              <a:t> </a:t>
            </a:r>
            <a:r>
              <a:rPr sz="1200">
                <a:solidFill>
                  <a:srgbClr val="090409"/>
                </a:solidFill>
                <a:latin typeface="Calibri"/>
                <a:cs typeface="Calibri"/>
              </a:rPr>
              <a:t>pipeline,</a:t>
            </a:r>
            <a:r>
              <a:rPr sz="1200">
                <a:solidFill>
                  <a:srgbClr val="090409"/>
                </a:solidFill>
                <a:latin typeface="Times New Roman"/>
                <a:cs typeface="Times New Roman"/>
              </a:rPr>
              <a:t> </a:t>
            </a:r>
            <a:r>
              <a:rPr sz="1200">
                <a:solidFill>
                  <a:srgbClr val="090409"/>
                </a:solidFill>
                <a:latin typeface="Calibri"/>
                <a:cs typeface="Calibri"/>
              </a:rPr>
              <a:t>by</a:t>
            </a:r>
            <a:r>
              <a:rPr sz="1200" spc="-23">
                <a:solidFill>
                  <a:srgbClr val="090409"/>
                </a:solidFill>
                <a:latin typeface="Times New Roman"/>
                <a:cs typeface="Times New Roman"/>
              </a:rPr>
              <a:t> </a:t>
            </a:r>
            <a:r>
              <a:rPr sz="1200">
                <a:solidFill>
                  <a:srgbClr val="090409"/>
                </a:solidFill>
                <a:latin typeface="Calibri"/>
                <a:cs typeface="Calibri"/>
              </a:rPr>
              <a:t>phase</a:t>
            </a:r>
            <a:r>
              <a:rPr sz="1200">
                <a:solidFill>
                  <a:srgbClr val="090409"/>
                </a:solidFill>
                <a:latin typeface="Times New Roman"/>
                <a:cs typeface="Times New Roman"/>
              </a:rPr>
              <a:t> </a:t>
            </a:r>
            <a:r>
              <a:rPr sz="1200">
                <a:solidFill>
                  <a:srgbClr val="090409"/>
                </a:solidFill>
                <a:latin typeface="Calibri"/>
                <a:cs typeface="Calibri"/>
              </a:rPr>
              <a:t>and</a:t>
            </a:r>
            <a:r>
              <a:rPr sz="1200" spc="-23">
                <a:solidFill>
                  <a:srgbClr val="090409"/>
                </a:solidFill>
                <a:latin typeface="Times New Roman"/>
                <a:cs typeface="Times New Roman"/>
              </a:rPr>
              <a:t> </a:t>
            </a:r>
            <a:r>
              <a:rPr sz="1200" spc="-15">
                <a:solidFill>
                  <a:srgbClr val="090409"/>
                </a:solidFill>
                <a:latin typeface="Calibri"/>
                <a:cs typeface="Calibri"/>
              </a:rPr>
              <a:t>percentage.</a:t>
            </a:r>
            <a:endParaRPr sz="1200">
              <a:latin typeface="Calibri"/>
              <a:cs typeface="Calibri"/>
            </a:endParaRPr>
          </a:p>
        </p:txBody>
      </p:sp>
      <p:grpSp>
        <p:nvGrpSpPr>
          <p:cNvPr id="39" name="object 39"/>
          <p:cNvGrpSpPr/>
          <p:nvPr/>
        </p:nvGrpSpPr>
        <p:grpSpPr>
          <a:xfrm>
            <a:off x="1863089" y="100412"/>
            <a:ext cx="3654743" cy="5449253"/>
            <a:chOff x="1242059" y="66941"/>
            <a:chExt cx="2436495" cy="3632835"/>
          </a:xfrm>
        </p:grpSpPr>
        <p:sp>
          <p:nvSpPr>
            <p:cNvPr id="40" name="object 40"/>
            <p:cNvSpPr/>
            <p:nvPr/>
          </p:nvSpPr>
          <p:spPr>
            <a:xfrm>
              <a:off x="2119388" y="3337801"/>
              <a:ext cx="476884" cy="361950"/>
            </a:xfrm>
            <a:custGeom>
              <a:avLst/>
              <a:gdLst/>
              <a:ahLst/>
              <a:cxnLst/>
              <a:rect l="l" t="t" r="r" b="b"/>
              <a:pathLst>
                <a:path w="476885" h="361950">
                  <a:moveTo>
                    <a:pt x="476745" y="0"/>
                  </a:moveTo>
                  <a:lnTo>
                    <a:pt x="0" y="0"/>
                  </a:lnTo>
                  <a:lnTo>
                    <a:pt x="120650" y="337312"/>
                  </a:lnTo>
                  <a:lnTo>
                    <a:pt x="129784" y="346277"/>
                  </a:lnTo>
                  <a:lnTo>
                    <a:pt x="154817" y="353990"/>
                  </a:lnTo>
                  <a:lnTo>
                    <a:pt x="192192" y="359393"/>
                  </a:lnTo>
                  <a:lnTo>
                    <a:pt x="238353" y="361429"/>
                  </a:lnTo>
                  <a:lnTo>
                    <a:pt x="284746" y="359393"/>
                  </a:lnTo>
                  <a:lnTo>
                    <a:pt x="322632" y="353990"/>
                  </a:lnTo>
                  <a:lnTo>
                    <a:pt x="348176" y="346277"/>
                  </a:lnTo>
                  <a:lnTo>
                    <a:pt x="357543" y="337312"/>
                  </a:lnTo>
                  <a:lnTo>
                    <a:pt x="476745" y="0"/>
                  </a:lnTo>
                  <a:close/>
                </a:path>
              </a:pathLst>
            </a:custGeom>
            <a:solidFill>
              <a:srgbClr val="00565E"/>
            </a:solidFill>
          </p:spPr>
          <p:txBody>
            <a:bodyPr wrap="square" lIns="0" tIns="0" rIns="0" bIns="0" rtlCol="0"/>
            <a:lstStyle/>
            <a:p>
              <a:endParaRPr/>
            </a:p>
          </p:txBody>
        </p:sp>
        <p:sp>
          <p:nvSpPr>
            <p:cNvPr id="41" name="object 41"/>
            <p:cNvSpPr/>
            <p:nvPr/>
          </p:nvSpPr>
          <p:spPr>
            <a:xfrm>
              <a:off x="2119401" y="3304222"/>
              <a:ext cx="476884" cy="67310"/>
            </a:xfrm>
            <a:custGeom>
              <a:avLst/>
              <a:gdLst/>
              <a:ahLst/>
              <a:cxnLst/>
              <a:rect l="l" t="t" r="r" b="b"/>
              <a:pathLst>
                <a:path w="476885" h="67310">
                  <a:moveTo>
                    <a:pt x="238340" y="0"/>
                  </a:moveTo>
                  <a:lnTo>
                    <a:pt x="163005" y="1712"/>
                  </a:lnTo>
                  <a:lnTo>
                    <a:pt x="97578" y="6479"/>
                  </a:lnTo>
                  <a:lnTo>
                    <a:pt x="45984" y="13748"/>
                  </a:lnTo>
                  <a:lnTo>
                    <a:pt x="0" y="33578"/>
                  </a:lnTo>
                  <a:lnTo>
                    <a:pt x="12150" y="44191"/>
                  </a:lnTo>
                  <a:lnTo>
                    <a:pt x="45984" y="53408"/>
                  </a:lnTo>
                  <a:lnTo>
                    <a:pt x="97578" y="60677"/>
                  </a:lnTo>
                  <a:lnTo>
                    <a:pt x="163005" y="65445"/>
                  </a:lnTo>
                  <a:lnTo>
                    <a:pt x="238340" y="67157"/>
                  </a:lnTo>
                  <a:lnTo>
                    <a:pt x="313686" y="65445"/>
                  </a:lnTo>
                  <a:lnTo>
                    <a:pt x="379126" y="60677"/>
                  </a:lnTo>
                  <a:lnTo>
                    <a:pt x="430733" y="53408"/>
                  </a:lnTo>
                  <a:lnTo>
                    <a:pt x="464578" y="44191"/>
                  </a:lnTo>
                  <a:lnTo>
                    <a:pt x="476732" y="33578"/>
                  </a:lnTo>
                  <a:lnTo>
                    <a:pt x="464578" y="22966"/>
                  </a:lnTo>
                  <a:lnTo>
                    <a:pt x="430733" y="13748"/>
                  </a:lnTo>
                  <a:lnTo>
                    <a:pt x="379126" y="6479"/>
                  </a:lnTo>
                  <a:lnTo>
                    <a:pt x="313686" y="1712"/>
                  </a:lnTo>
                  <a:lnTo>
                    <a:pt x="238340" y="0"/>
                  </a:lnTo>
                  <a:close/>
                </a:path>
              </a:pathLst>
            </a:custGeom>
            <a:solidFill>
              <a:srgbClr val="002728"/>
            </a:solidFill>
          </p:spPr>
          <p:txBody>
            <a:bodyPr wrap="square" lIns="0" tIns="0" rIns="0" bIns="0" rtlCol="0"/>
            <a:lstStyle/>
            <a:p>
              <a:endParaRPr/>
            </a:p>
          </p:txBody>
        </p:sp>
        <p:sp>
          <p:nvSpPr>
            <p:cNvPr id="42" name="object 42"/>
            <p:cNvSpPr/>
            <p:nvPr/>
          </p:nvSpPr>
          <p:spPr>
            <a:xfrm>
              <a:off x="1866188" y="2596705"/>
              <a:ext cx="983615" cy="678815"/>
            </a:xfrm>
            <a:custGeom>
              <a:avLst/>
              <a:gdLst/>
              <a:ahLst/>
              <a:cxnLst/>
              <a:rect l="l" t="t" r="r" b="b"/>
              <a:pathLst>
                <a:path w="983614" h="678814">
                  <a:moveTo>
                    <a:pt x="983043" y="0"/>
                  </a:moveTo>
                  <a:lnTo>
                    <a:pt x="0" y="0"/>
                  </a:lnTo>
                  <a:lnTo>
                    <a:pt x="245783" y="654418"/>
                  </a:lnTo>
                  <a:lnTo>
                    <a:pt x="293201" y="668234"/>
                  </a:lnTo>
                  <a:lnTo>
                    <a:pt x="346403" y="673597"/>
                  </a:lnTo>
                  <a:lnTo>
                    <a:pt x="413870" y="677211"/>
                  </a:lnTo>
                  <a:lnTo>
                    <a:pt x="491553" y="678535"/>
                  </a:lnTo>
                  <a:lnTo>
                    <a:pt x="569234" y="677211"/>
                  </a:lnTo>
                  <a:lnTo>
                    <a:pt x="636706" y="673597"/>
                  </a:lnTo>
                  <a:lnTo>
                    <a:pt x="689917" y="668234"/>
                  </a:lnTo>
                  <a:lnTo>
                    <a:pt x="737349" y="654418"/>
                  </a:lnTo>
                  <a:lnTo>
                    <a:pt x="983043" y="0"/>
                  </a:lnTo>
                  <a:close/>
                </a:path>
              </a:pathLst>
            </a:custGeom>
            <a:solidFill>
              <a:srgbClr val="2CB0C2"/>
            </a:solidFill>
          </p:spPr>
          <p:txBody>
            <a:bodyPr wrap="square" lIns="0" tIns="0" rIns="0" bIns="0" rtlCol="0"/>
            <a:lstStyle/>
            <a:p>
              <a:endParaRPr/>
            </a:p>
          </p:txBody>
        </p:sp>
        <p:sp>
          <p:nvSpPr>
            <p:cNvPr id="43" name="object 43"/>
            <p:cNvSpPr/>
            <p:nvPr/>
          </p:nvSpPr>
          <p:spPr>
            <a:xfrm>
              <a:off x="1866188" y="2552115"/>
              <a:ext cx="983615" cy="89535"/>
            </a:xfrm>
            <a:custGeom>
              <a:avLst/>
              <a:gdLst/>
              <a:ahLst/>
              <a:cxnLst/>
              <a:rect l="l" t="t" r="r" b="b"/>
              <a:pathLst>
                <a:path w="983614" h="89535">
                  <a:moveTo>
                    <a:pt x="491553" y="0"/>
                  </a:moveTo>
                  <a:lnTo>
                    <a:pt x="411818" y="583"/>
                  </a:lnTo>
                  <a:lnTo>
                    <a:pt x="336180" y="2273"/>
                  </a:lnTo>
                  <a:lnTo>
                    <a:pt x="265651" y="4977"/>
                  </a:lnTo>
                  <a:lnTo>
                    <a:pt x="201243" y="8603"/>
                  </a:lnTo>
                  <a:lnTo>
                    <a:pt x="143968" y="13060"/>
                  </a:lnTo>
                  <a:lnTo>
                    <a:pt x="94838" y="18255"/>
                  </a:lnTo>
                  <a:lnTo>
                    <a:pt x="54864" y="24098"/>
                  </a:lnTo>
                  <a:lnTo>
                    <a:pt x="6433" y="37357"/>
                  </a:lnTo>
                  <a:lnTo>
                    <a:pt x="0" y="44589"/>
                  </a:lnTo>
                  <a:lnTo>
                    <a:pt x="6433" y="51829"/>
                  </a:lnTo>
                  <a:lnTo>
                    <a:pt x="54864" y="65100"/>
                  </a:lnTo>
                  <a:lnTo>
                    <a:pt x="94838" y="70947"/>
                  </a:lnTo>
                  <a:lnTo>
                    <a:pt x="143968" y="76147"/>
                  </a:lnTo>
                  <a:lnTo>
                    <a:pt x="201243" y="80607"/>
                  </a:lnTo>
                  <a:lnTo>
                    <a:pt x="265651" y="84236"/>
                  </a:lnTo>
                  <a:lnTo>
                    <a:pt x="336180" y="86942"/>
                  </a:lnTo>
                  <a:lnTo>
                    <a:pt x="411818" y="88633"/>
                  </a:lnTo>
                  <a:lnTo>
                    <a:pt x="491553" y="89217"/>
                  </a:lnTo>
                  <a:lnTo>
                    <a:pt x="571280" y="88633"/>
                  </a:lnTo>
                  <a:lnTo>
                    <a:pt x="646910" y="86942"/>
                  </a:lnTo>
                  <a:lnTo>
                    <a:pt x="717430" y="84236"/>
                  </a:lnTo>
                  <a:lnTo>
                    <a:pt x="781829" y="80607"/>
                  </a:lnTo>
                  <a:lnTo>
                    <a:pt x="839096" y="76147"/>
                  </a:lnTo>
                  <a:lnTo>
                    <a:pt x="888220" y="70947"/>
                  </a:lnTo>
                  <a:lnTo>
                    <a:pt x="928188" y="65100"/>
                  </a:lnTo>
                  <a:lnTo>
                    <a:pt x="976611" y="51829"/>
                  </a:lnTo>
                  <a:lnTo>
                    <a:pt x="983043" y="44589"/>
                  </a:lnTo>
                  <a:lnTo>
                    <a:pt x="976611" y="37357"/>
                  </a:lnTo>
                  <a:lnTo>
                    <a:pt x="928188" y="24098"/>
                  </a:lnTo>
                  <a:lnTo>
                    <a:pt x="888220" y="18255"/>
                  </a:lnTo>
                  <a:lnTo>
                    <a:pt x="839096" y="13060"/>
                  </a:lnTo>
                  <a:lnTo>
                    <a:pt x="781829" y="8603"/>
                  </a:lnTo>
                  <a:lnTo>
                    <a:pt x="717430" y="4977"/>
                  </a:lnTo>
                  <a:lnTo>
                    <a:pt x="646910" y="2273"/>
                  </a:lnTo>
                  <a:lnTo>
                    <a:pt x="571280" y="583"/>
                  </a:lnTo>
                  <a:lnTo>
                    <a:pt x="491553" y="0"/>
                  </a:lnTo>
                  <a:close/>
                </a:path>
              </a:pathLst>
            </a:custGeom>
            <a:solidFill>
              <a:srgbClr val="0D7C7F"/>
            </a:solidFill>
          </p:spPr>
          <p:txBody>
            <a:bodyPr wrap="square" lIns="0" tIns="0" rIns="0" bIns="0" rtlCol="0"/>
            <a:lstStyle/>
            <a:p>
              <a:endParaRPr/>
            </a:p>
          </p:txBody>
        </p:sp>
        <p:sp>
          <p:nvSpPr>
            <p:cNvPr id="44" name="object 44"/>
            <p:cNvSpPr/>
            <p:nvPr/>
          </p:nvSpPr>
          <p:spPr>
            <a:xfrm>
              <a:off x="1593164" y="1842274"/>
              <a:ext cx="1514475" cy="699135"/>
            </a:xfrm>
            <a:custGeom>
              <a:avLst/>
              <a:gdLst/>
              <a:ahLst/>
              <a:cxnLst/>
              <a:rect l="l" t="t" r="r" b="b"/>
              <a:pathLst>
                <a:path w="1514475" h="699135">
                  <a:moveTo>
                    <a:pt x="1514094" y="0"/>
                  </a:moveTo>
                  <a:lnTo>
                    <a:pt x="0" y="0"/>
                  </a:lnTo>
                  <a:lnTo>
                    <a:pt x="252349" y="654367"/>
                  </a:lnTo>
                  <a:lnTo>
                    <a:pt x="308681" y="674900"/>
                  </a:lnTo>
                  <a:lnTo>
                    <a:pt x="349725" y="680750"/>
                  </a:lnTo>
                  <a:lnTo>
                    <a:pt x="400170" y="685952"/>
                  </a:lnTo>
                  <a:lnTo>
                    <a:pt x="458977" y="690413"/>
                  </a:lnTo>
                  <a:lnTo>
                    <a:pt x="525108" y="694041"/>
                  </a:lnTo>
                  <a:lnTo>
                    <a:pt x="597522" y="696746"/>
                  </a:lnTo>
                  <a:lnTo>
                    <a:pt x="675181" y="698437"/>
                  </a:lnTo>
                  <a:lnTo>
                    <a:pt x="757047" y="699020"/>
                  </a:lnTo>
                  <a:lnTo>
                    <a:pt x="838915" y="698437"/>
                  </a:lnTo>
                  <a:lnTo>
                    <a:pt x="916576" y="696746"/>
                  </a:lnTo>
                  <a:lnTo>
                    <a:pt x="988991" y="694041"/>
                  </a:lnTo>
                  <a:lnTo>
                    <a:pt x="1055121" y="690413"/>
                  </a:lnTo>
                  <a:lnTo>
                    <a:pt x="1113928" y="685952"/>
                  </a:lnTo>
                  <a:lnTo>
                    <a:pt x="1164371" y="680750"/>
                  </a:lnTo>
                  <a:lnTo>
                    <a:pt x="1205414" y="674900"/>
                  </a:lnTo>
                  <a:lnTo>
                    <a:pt x="1255139" y="661617"/>
                  </a:lnTo>
                  <a:lnTo>
                    <a:pt x="1514094" y="0"/>
                  </a:lnTo>
                  <a:close/>
                </a:path>
              </a:pathLst>
            </a:custGeom>
            <a:solidFill>
              <a:srgbClr val="6C83A7"/>
            </a:solidFill>
          </p:spPr>
          <p:txBody>
            <a:bodyPr wrap="square" lIns="0" tIns="0" rIns="0" bIns="0" rtlCol="0"/>
            <a:lstStyle/>
            <a:p>
              <a:endParaRPr/>
            </a:p>
          </p:txBody>
        </p:sp>
        <p:sp>
          <p:nvSpPr>
            <p:cNvPr id="45" name="object 45"/>
            <p:cNvSpPr/>
            <p:nvPr/>
          </p:nvSpPr>
          <p:spPr>
            <a:xfrm>
              <a:off x="1593164" y="1775294"/>
              <a:ext cx="1514475" cy="133985"/>
            </a:xfrm>
            <a:custGeom>
              <a:avLst/>
              <a:gdLst/>
              <a:ahLst/>
              <a:cxnLst/>
              <a:rect l="l" t="t" r="r" b="b"/>
              <a:pathLst>
                <a:path w="1514475" h="133985">
                  <a:moveTo>
                    <a:pt x="757047" y="0"/>
                  </a:moveTo>
                  <a:lnTo>
                    <a:pt x="679644" y="345"/>
                  </a:lnTo>
                  <a:lnTo>
                    <a:pt x="604478" y="1361"/>
                  </a:lnTo>
                  <a:lnTo>
                    <a:pt x="531927" y="3012"/>
                  </a:lnTo>
                  <a:lnTo>
                    <a:pt x="462373" y="5264"/>
                  </a:lnTo>
                  <a:lnTo>
                    <a:pt x="396197" y="8086"/>
                  </a:lnTo>
                  <a:lnTo>
                    <a:pt x="333778" y="11441"/>
                  </a:lnTo>
                  <a:lnTo>
                    <a:pt x="275498" y="15298"/>
                  </a:lnTo>
                  <a:lnTo>
                    <a:pt x="221737" y="19621"/>
                  </a:lnTo>
                  <a:lnTo>
                    <a:pt x="172875" y="24378"/>
                  </a:lnTo>
                  <a:lnTo>
                    <a:pt x="129294" y="29534"/>
                  </a:lnTo>
                  <a:lnTo>
                    <a:pt x="91373" y="35057"/>
                  </a:lnTo>
                  <a:lnTo>
                    <a:pt x="34036" y="47065"/>
                  </a:lnTo>
                  <a:lnTo>
                    <a:pt x="0" y="66979"/>
                  </a:lnTo>
                  <a:lnTo>
                    <a:pt x="3908" y="73808"/>
                  </a:lnTo>
                  <a:lnTo>
                    <a:pt x="59493" y="92988"/>
                  </a:lnTo>
                  <a:lnTo>
                    <a:pt x="129294" y="104347"/>
                  </a:lnTo>
                  <a:lnTo>
                    <a:pt x="172875" y="109497"/>
                  </a:lnTo>
                  <a:lnTo>
                    <a:pt x="221737" y="114249"/>
                  </a:lnTo>
                  <a:lnTo>
                    <a:pt x="275498" y="118568"/>
                  </a:lnTo>
                  <a:lnTo>
                    <a:pt x="333778" y="122421"/>
                  </a:lnTo>
                  <a:lnTo>
                    <a:pt x="396197" y="125775"/>
                  </a:lnTo>
                  <a:lnTo>
                    <a:pt x="462373" y="128594"/>
                  </a:lnTo>
                  <a:lnTo>
                    <a:pt x="531927" y="130846"/>
                  </a:lnTo>
                  <a:lnTo>
                    <a:pt x="604478" y="132497"/>
                  </a:lnTo>
                  <a:lnTo>
                    <a:pt x="679644" y="133512"/>
                  </a:lnTo>
                  <a:lnTo>
                    <a:pt x="757047" y="133858"/>
                  </a:lnTo>
                  <a:lnTo>
                    <a:pt x="834445" y="133512"/>
                  </a:lnTo>
                  <a:lnTo>
                    <a:pt x="909608" y="132497"/>
                  </a:lnTo>
                  <a:lnTo>
                    <a:pt x="982156" y="130846"/>
                  </a:lnTo>
                  <a:lnTo>
                    <a:pt x="1051709" y="128594"/>
                  </a:lnTo>
                  <a:lnTo>
                    <a:pt x="1117885" y="125775"/>
                  </a:lnTo>
                  <a:lnTo>
                    <a:pt x="1180304" y="122421"/>
                  </a:lnTo>
                  <a:lnTo>
                    <a:pt x="1238585" y="118568"/>
                  </a:lnTo>
                  <a:lnTo>
                    <a:pt x="1292347" y="114249"/>
                  </a:lnTo>
                  <a:lnTo>
                    <a:pt x="1341210" y="109497"/>
                  </a:lnTo>
                  <a:lnTo>
                    <a:pt x="1384793" y="104347"/>
                  </a:lnTo>
                  <a:lnTo>
                    <a:pt x="1422715" y="98833"/>
                  </a:lnTo>
                  <a:lnTo>
                    <a:pt x="1480055" y="86846"/>
                  </a:lnTo>
                  <a:lnTo>
                    <a:pt x="1514094" y="66979"/>
                  </a:lnTo>
                  <a:lnTo>
                    <a:pt x="1510185" y="60133"/>
                  </a:lnTo>
                  <a:lnTo>
                    <a:pt x="1454596" y="40912"/>
                  </a:lnTo>
                  <a:lnTo>
                    <a:pt x="1384793" y="29534"/>
                  </a:lnTo>
                  <a:lnTo>
                    <a:pt x="1341210" y="24378"/>
                  </a:lnTo>
                  <a:lnTo>
                    <a:pt x="1292347" y="19621"/>
                  </a:lnTo>
                  <a:lnTo>
                    <a:pt x="1238585" y="15298"/>
                  </a:lnTo>
                  <a:lnTo>
                    <a:pt x="1180304" y="11441"/>
                  </a:lnTo>
                  <a:lnTo>
                    <a:pt x="1117885" y="8086"/>
                  </a:lnTo>
                  <a:lnTo>
                    <a:pt x="1051709" y="5264"/>
                  </a:lnTo>
                  <a:lnTo>
                    <a:pt x="982156" y="3012"/>
                  </a:lnTo>
                  <a:lnTo>
                    <a:pt x="909608" y="1361"/>
                  </a:lnTo>
                  <a:lnTo>
                    <a:pt x="834445" y="345"/>
                  </a:lnTo>
                  <a:lnTo>
                    <a:pt x="757047" y="0"/>
                  </a:lnTo>
                  <a:close/>
                </a:path>
              </a:pathLst>
            </a:custGeom>
            <a:solidFill>
              <a:srgbClr val="39506F"/>
            </a:solidFill>
          </p:spPr>
          <p:txBody>
            <a:bodyPr wrap="square" lIns="0" tIns="0" rIns="0" bIns="0" rtlCol="0"/>
            <a:lstStyle/>
            <a:p>
              <a:endParaRPr/>
            </a:p>
          </p:txBody>
        </p:sp>
        <p:sp>
          <p:nvSpPr>
            <p:cNvPr id="46" name="object 46"/>
            <p:cNvSpPr/>
            <p:nvPr/>
          </p:nvSpPr>
          <p:spPr>
            <a:xfrm>
              <a:off x="1316151" y="1038059"/>
              <a:ext cx="2068195" cy="721360"/>
            </a:xfrm>
            <a:custGeom>
              <a:avLst/>
              <a:gdLst/>
              <a:ahLst/>
              <a:cxnLst/>
              <a:rect l="l" t="t" r="r" b="b"/>
              <a:pathLst>
                <a:path w="2068195" h="721360">
                  <a:moveTo>
                    <a:pt x="2068144" y="0"/>
                  </a:moveTo>
                  <a:lnTo>
                    <a:pt x="0" y="0"/>
                  </a:lnTo>
                  <a:lnTo>
                    <a:pt x="258521" y="654469"/>
                  </a:lnTo>
                  <a:lnTo>
                    <a:pt x="293387" y="674373"/>
                  </a:lnTo>
                  <a:lnTo>
                    <a:pt x="352124" y="686367"/>
                  </a:lnTo>
                  <a:lnTo>
                    <a:pt x="390970" y="691881"/>
                  </a:lnTo>
                  <a:lnTo>
                    <a:pt x="435615" y="697029"/>
                  </a:lnTo>
                  <a:lnTo>
                    <a:pt x="485670" y="701776"/>
                  </a:lnTo>
                  <a:lnTo>
                    <a:pt x="540744" y="706090"/>
                  </a:lnTo>
                  <a:lnTo>
                    <a:pt x="600447" y="709937"/>
                  </a:lnTo>
                  <a:lnTo>
                    <a:pt x="664390" y="713284"/>
                  </a:lnTo>
                  <a:lnTo>
                    <a:pt x="732183" y="716098"/>
                  </a:lnTo>
                  <a:lnTo>
                    <a:pt x="877760" y="719990"/>
                  </a:lnTo>
                  <a:lnTo>
                    <a:pt x="954764" y="721002"/>
                  </a:lnTo>
                  <a:lnTo>
                    <a:pt x="1034059" y="721347"/>
                  </a:lnTo>
                  <a:lnTo>
                    <a:pt x="1190355" y="719990"/>
                  </a:lnTo>
                  <a:lnTo>
                    <a:pt x="1335933" y="716098"/>
                  </a:lnTo>
                  <a:lnTo>
                    <a:pt x="1403728" y="713284"/>
                  </a:lnTo>
                  <a:lnTo>
                    <a:pt x="1467673" y="709937"/>
                  </a:lnTo>
                  <a:lnTo>
                    <a:pt x="1527379" y="706090"/>
                  </a:lnTo>
                  <a:lnTo>
                    <a:pt x="1582456" y="701776"/>
                  </a:lnTo>
                  <a:lnTo>
                    <a:pt x="1632514" y="697029"/>
                  </a:lnTo>
                  <a:lnTo>
                    <a:pt x="1677162" y="691881"/>
                  </a:lnTo>
                  <a:lnTo>
                    <a:pt x="1716011" y="686367"/>
                  </a:lnTo>
                  <a:lnTo>
                    <a:pt x="1774753" y="674373"/>
                  </a:lnTo>
                  <a:lnTo>
                    <a:pt x="1809623" y="654469"/>
                  </a:lnTo>
                  <a:lnTo>
                    <a:pt x="2068144" y="0"/>
                  </a:lnTo>
                  <a:close/>
                </a:path>
              </a:pathLst>
            </a:custGeom>
            <a:solidFill>
              <a:srgbClr val="5770D0"/>
            </a:solidFill>
          </p:spPr>
          <p:txBody>
            <a:bodyPr wrap="square" lIns="0" tIns="0" rIns="0" bIns="0" rtlCol="0"/>
            <a:lstStyle/>
            <a:p>
              <a:endParaRPr/>
            </a:p>
          </p:txBody>
        </p:sp>
        <p:sp>
          <p:nvSpPr>
            <p:cNvPr id="47" name="object 47"/>
            <p:cNvSpPr/>
            <p:nvPr/>
          </p:nvSpPr>
          <p:spPr>
            <a:xfrm>
              <a:off x="1316164" y="948855"/>
              <a:ext cx="2068195" cy="179070"/>
            </a:xfrm>
            <a:custGeom>
              <a:avLst/>
              <a:gdLst/>
              <a:ahLst/>
              <a:cxnLst/>
              <a:rect l="l" t="t" r="r" b="b"/>
              <a:pathLst>
                <a:path w="2068195" h="179069">
                  <a:moveTo>
                    <a:pt x="1034046" y="0"/>
                  </a:moveTo>
                  <a:lnTo>
                    <a:pt x="953237" y="268"/>
                  </a:lnTo>
                  <a:lnTo>
                    <a:pt x="874129" y="1060"/>
                  </a:lnTo>
                  <a:lnTo>
                    <a:pt x="796951" y="2355"/>
                  </a:lnTo>
                  <a:lnTo>
                    <a:pt x="721934" y="4134"/>
                  </a:lnTo>
                  <a:lnTo>
                    <a:pt x="649308" y="6377"/>
                  </a:lnTo>
                  <a:lnTo>
                    <a:pt x="579302" y="9065"/>
                  </a:lnTo>
                  <a:lnTo>
                    <a:pt x="512146" y="12176"/>
                  </a:lnTo>
                  <a:lnTo>
                    <a:pt x="448071" y="15693"/>
                  </a:lnTo>
                  <a:lnTo>
                    <a:pt x="387306" y="19594"/>
                  </a:lnTo>
                  <a:lnTo>
                    <a:pt x="330081" y="23860"/>
                  </a:lnTo>
                  <a:lnTo>
                    <a:pt x="276626" y="28471"/>
                  </a:lnTo>
                  <a:lnTo>
                    <a:pt x="227170" y="33407"/>
                  </a:lnTo>
                  <a:lnTo>
                    <a:pt x="181945" y="38649"/>
                  </a:lnTo>
                  <a:lnTo>
                    <a:pt x="141179" y="44177"/>
                  </a:lnTo>
                  <a:lnTo>
                    <a:pt x="73946" y="56010"/>
                  </a:lnTo>
                  <a:lnTo>
                    <a:pt x="27310" y="68747"/>
                  </a:lnTo>
                  <a:lnTo>
                    <a:pt x="0" y="89204"/>
                  </a:lnTo>
                  <a:lnTo>
                    <a:pt x="3111" y="96192"/>
                  </a:lnTo>
                  <a:lnTo>
                    <a:pt x="47938" y="116186"/>
                  </a:lnTo>
                  <a:lnTo>
                    <a:pt x="105102" y="128509"/>
                  </a:lnTo>
                  <a:lnTo>
                    <a:pt x="181945" y="139843"/>
                  </a:lnTo>
                  <a:lnTo>
                    <a:pt x="227170" y="145089"/>
                  </a:lnTo>
                  <a:lnTo>
                    <a:pt x="276626" y="150030"/>
                  </a:lnTo>
                  <a:lnTo>
                    <a:pt x="330081" y="154644"/>
                  </a:lnTo>
                  <a:lnTo>
                    <a:pt x="387306" y="158912"/>
                  </a:lnTo>
                  <a:lnTo>
                    <a:pt x="448071" y="162815"/>
                  </a:lnTo>
                  <a:lnTo>
                    <a:pt x="512146" y="166333"/>
                  </a:lnTo>
                  <a:lnTo>
                    <a:pt x="579302" y="169445"/>
                  </a:lnTo>
                  <a:lnTo>
                    <a:pt x="649308" y="172133"/>
                  </a:lnTo>
                  <a:lnTo>
                    <a:pt x="721934" y="174376"/>
                  </a:lnTo>
                  <a:lnTo>
                    <a:pt x="796951" y="176156"/>
                  </a:lnTo>
                  <a:lnTo>
                    <a:pt x="874129" y="177451"/>
                  </a:lnTo>
                  <a:lnTo>
                    <a:pt x="953237" y="178242"/>
                  </a:lnTo>
                  <a:lnTo>
                    <a:pt x="1034046" y="178511"/>
                  </a:lnTo>
                  <a:lnTo>
                    <a:pt x="1114856" y="178242"/>
                  </a:lnTo>
                  <a:lnTo>
                    <a:pt x="1193965" y="177451"/>
                  </a:lnTo>
                  <a:lnTo>
                    <a:pt x="1271143" y="176156"/>
                  </a:lnTo>
                  <a:lnTo>
                    <a:pt x="1346162" y="174376"/>
                  </a:lnTo>
                  <a:lnTo>
                    <a:pt x="1418790" y="172133"/>
                  </a:lnTo>
                  <a:lnTo>
                    <a:pt x="1488798" y="169445"/>
                  </a:lnTo>
                  <a:lnTo>
                    <a:pt x="1555956" y="166333"/>
                  </a:lnTo>
                  <a:lnTo>
                    <a:pt x="1620034" y="162815"/>
                  </a:lnTo>
                  <a:lnTo>
                    <a:pt x="1680802" y="158912"/>
                  </a:lnTo>
                  <a:lnTo>
                    <a:pt x="1738029" y="154644"/>
                  </a:lnTo>
                  <a:lnTo>
                    <a:pt x="1791487" y="150030"/>
                  </a:lnTo>
                  <a:lnTo>
                    <a:pt x="1840945" y="145089"/>
                  </a:lnTo>
                  <a:lnTo>
                    <a:pt x="1886173" y="139843"/>
                  </a:lnTo>
                  <a:lnTo>
                    <a:pt x="1926942" y="134309"/>
                  </a:lnTo>
                  <a:lnTo>
                    <a:pt x="1994179" y="122461"/>
                  </a:lnTo>
                  <a:lnTo>
                    <a:pt x="2040819" y="109703"/>
                  </a:lnTo>
                  <a:lnTo>
                    <a:pt x="2068131" y="89204"/>
                  </a:lnTo>
                  <a:lnTo>
                    <a:pt x="2065020" y="82232"/>
                  </a:lnTo>
                  <a:lnTo>
                    <a:pt x="2020189" y="62275"/>
                  </a:lnTo>
                  <a:lnTo>
                    <a:pt x="1963020" y="49970"/>
                  </a:lnTo>
                  <a:lnTo>
                    <a:pt x="1886173" y="38649"/>
                  </a:lnTo>
                  <a:lnTo>
                    <a:pt x="1840945" y="33407"/>
                  </a:lnTo>
                  <a:lnTo>
                    <a:pt x="1791487" y="28471"/>
                  </a:lnTo>
                  <a:lnTo>
                    <a:pt x="1738029" y="23860"/>
                  </a:lnTo>
                  <a:lnTo>
                    <a:pt x="1680802" y="19594"/>
                  </a:lnTo>
                  <a:lnTo>
                    <a:pt x="1620034" y="15693"/>
                  </a:lnTo>
                  <a:lnTo>
                    <a:pt x="1555956" y="12176"/>
                  </a:lnTo>
                  <a:lnTo>
                    <a:pt x="1488798" y="9065"/>
                  </a:lnTo>
                  <a:lnTo>
                    <a:pt x="1418790" y="6377"/>
                  </a:lnTo>
                  <a:lnTo>
                    <a:pt x="1346162" y="4134"/>
                  </a:lnTo>
                  <a:lnTo>
                    <a:pt x="1271143" y="2355"/>
                  </a:lnTo>
                  <a:lnTo>
                    <a:pt x="1193965" y="1060"/>
                  </a:lnTo>
                  <a:lnTo>
                    <a:pt x="1114856" y="268"/>
                  </a:lnTo>
                  <a:lnTo>
                    <a:pt x="1034046" y="0"/>
                  </a:lnTo>
                  <a:close/>
                </a:path>
              </a:pathLst>
            </a:custGeom>
            <a:solidFill>
              <a:srgbClr val="1A3588"/>
            </a:solidFill>
          </p:spPr>
          <p:txBody>
            <a:bodyPr wrap="square" lIns="0" tIns="0" rIns="0" bIns="0" rtlCol="0"/>
            <a:lstStyle/>
            <a:p>
              <a:endParaRPr/>
            </a:p>
          </p:txBody>
        </p:sp>
        <p:sp>
          <p:nvSpPr>
            <p:cNvPr id="48" name="object 48"/>
            <p:cNvSpPr/>
            <p:nvPr/>
          </p:nvSpPr>
          <p:spPr>
            <a:xfrm>
              <a:off x="1242059" y="178574"/>
              <a:ext cx="2436495" cy="743585"/>
            </a:xfrm>
            <a:custGeom>
              <a:avLst/>
              <a:gdLst/>
              <a:ahLst/>
              <a:cxnLst/>
              <a:rect l="l" t="t" r="r" b="b"/>
              <a:pathLst>
                <a:path w="2436495" h="743585">
                  <a:moveTo>
                    <a:pt x="2436177" y="0"/>
                  </a:moveTo>
                  <a:lnTo>
                    <a:pt x="0" y="0"/>
                  </a:lnTo>
                  <a:lnTo>
                    <a:pt x="0" y="572913"/>
                  </a:lnTo>
                  <a:lnTo>
                    <a:pt x="33236" y="654367"/>
                  </a:lnTo>
                  <a:lnTo>
                    <a:pt x="78464" y="680133"/>
                  </a:lnTo>
                  <a:lnTo>
                    <a:pt x="132505" y="691975"/>
                  </a:lnTo>
                  <a:lnTo>
                    <a:pt x="205300" y="702940"/>
                  </a:lnTo>
                  <a:lnTo>
                    <a:pt x="248214" y="708051"/>
                  </a:lnTo>
                  <a:lnTo>
                    <a:pt x="295196" y="712890"/>
                  </a:lnTo>
                  <a:lnTo>
                    <a:pt x="346041" y="717442"/>
                  </a:lnTo>
                  <a:lnTo>
                    <a:pt x="400542" y="721687"/>
                  </a:lnTo>
                  <a:lnTo>
                    <a:pt x="458493" y="725611"/>
                  </a:lnTo>
                  <a:lnTo>
                    <a:pt x="583916" y="732420"/>
                  </a:lnTo>
                  <a:lnTo>
                    <a:pt x="720660" y="737732"/>
                  </a:lnTo>
                  <a:lnTo>
                    <a:pt x="867072" y="741410"/>
                  </a:lnTo>
                  <a:lnTo>
                    <a:pt x="1101204" y="743559"/>
                  </a:lnTo>
                  <a:lnTo>
                    <a:pt x="1259003" y="742592"/>
                  </a:lnTo>
                  <a:lnTo>
                    <a:pt x="1409617" y="739784"/>
                  </a:lnTo>
                  <a:lnTo>
                    <a:pt x="1551394" y="735272"/>
                  </a:lnTo>
                  <a:lnTo>
                    <a:pt x="1682680" y="729194"/>
                  </a:lnTo>
                  <a:lnTo>
                    <a:pt x="1801824" y="721687"/>
                  </a:lnTo>
                  <a:lnTo>
                    <a:pt x="1856325" y="717442"/>
                  </a:lnTo>
                  <a:lnTo>
                    <a:pt x="1907171" y="712890"/>
                  </a:lnTo>
                  <a:lnTo>
                    <a:pt x="1954156" y="708051"/>
                  </a:lnTo>
                  <a:lnTo>
                    <a:pt x="1997071" y="702940"/>
                  </a:lnTo>
                  <a:lnTo>
                    <a:pt x="2035711" y="697576"/>
                  </a:lnTo>
                  <a:lnTo>
                    <a:pt x="2099340" y="686155"/>
                  </a:lnTo>
                  <a:lnTo>
                    <a:pt x="2143389" y="673926"/>
                  </a:lnTo>
                  <a:lnTo>
                    <a:pt x="2436177" y="0"/>
                  </a:lnTo>
                  <a:close/>
                </a:path>
              </a:pathLst>
            </a:custGeom>
            <a:solidFill>
              <a:srgbClr val="29B196"/>
            </a:solidFill>
          </p:spPr>
          <p:txBody>
            <a:bodyPr wrap="square" lIns="0" tIns="0" rIns="0" bIns="0" rtlCol="0"/>
            <a:lstStyle/>
            <a:p>
              <a:endParaRPr/>
            </a:p>
          </p:txBody>
        </p:sp>
        <p:sp>
          <p:nvSpPr>
            <p:cNvPr id="49" name="object 49"/>
            <p:cNvSpPr/>
            <p:nvPr/>
          </p:nvSpPr>
          <p:spPr>
            <a:xfrm>
              <a:off x="1242059" y="66941"/>
              <a:ext cx="2436495" cy="223520"/>
            </a:xfrm>
            <a:custGeom>
              <a:avLst/>
              <a:gdLst/>
              <a:ahLst/>
              <a:cxnLst/>
              <a:rect l="l" t="t" r="r" b="b"/>
              <a:pathLst>
                <a:path w="2436495" h="223520">
                  <a:moveTo>
                    <a:pt x="1101179" y="0"/>
                  </a:moveTo>
                  <a:lnTo>
                    <a:pt x="1022741" y="189"/>
                  </a:lnTo>
                  <a:lnTo>
                    <a:pt x="945498" y="750"/>
                  </a:lnTo>
                  <a:lnTo>
                    <a:pt x="869573" y="1673"/>
                  </a:lnTo>
                  <a:lnTo>
                    <a:pt x="795092" y="2946"/>
                  </a:lnTo>
                  <a:lnTo>
                    <a:pt x="722180" y="4560"/>
                  </a:lnTo>
                  <a:lnTo>
                    <a:pt x="650963" y="6504"/>
                  </a:lnTo>
                  <a:lnTo>
                    <a:pt x="514112" y="11341"/>
                  </a:lnTo>
                  <a:lnTo>
                    <a:pt x="324673" y="20809"/>
                  </a:lnTo>
                  <a:lnTo>
                    <a:pt x="210399" y="28476"/>
                  </a:lnTo>
                  <a:lnTo>
                    <a:pt x="106910" y="37129"/>
                  </a:lnTo>
                  <a:lnTo>
                    <a:pt x="59522" y="41799"/>
                  </a:lnTo>
                  <a:lnTo>
                    <a:pt x="15205" y="46684"/>
                  </a:lnTo>
                  <a:lnTo>
                    <a:pt x="0" y="48566"/>
                  </a:lnTo>
                  <a:lnTo>
                    <a:pt x="0" y="174616"/>
                  </a:lnTo>
                  <a:lnTo>
                    <a:pt x="59522" y="181378"/>
                  </a:lnTo>
                  <a:lnTo>
                    <a:pt x="106910" y="186045"/>
                  </a:lnTo>
                  <a:lnTo>
                    <a:pt x="157244" y="190487"/>
                  </a:lnTo>
                  <a:lnTo>
                    <a:pt x="266251" y="198653"/>
                  </a:lnTo>
                  <a:lnTo>
                    <a:pt x="385541" y="205793"/>
                  </a:lnTo>
                  <a:lnTo>
                    <a:pt x="581565" y="214395"/>
                  </a:lnTo>
                  <a:lnTo>
                    <a:pt x="795092" y="220217"/>
                  </a:lnTo>
                  <a:lnTo>
                    <a:pt x="1101179" y="223164"/>
                  </a:lnTo>
                  <a:lnTo>
                    <a:pt x="1179615" y="222974"/>
                  </a:lnTo>
                  <a:lnTo>
                    <a:pt x="1256858" y="222413"/>
                  </a:lnTo>
                  <a:lnTo>
                    <a:pt x="1332783" y="221490"/>
                  </a:lnTo>
                  <a:lnTo>
                    <a:pt x="1407265" y="220217"/>
                  </a:lnTo>
                  <a:lnTo>
                    <a:pt x="1480179" y="218603"/>
                  </a:lnTo>
                  <a:lnTo>
                    <a:pt x="1551398" y="216659"/>
                  </a:lnTo>
                  <a:lnTo>
                    <a:pt x="1753641" y="208952"/>
                  </a:lnTo>
                  <a:lnTo>
                    <a:pt x="1877704" y="202357"/>
                  </a:lnTo>
                  <a:lnTo>
                    <a:pt x="1991986" y="194693"/>
                  </a:lnTo>
                  <a:lnTo>
                    <a:pt x="2095484" y="186045"/>
                  </a:lnTo>
                  <a:lnTo>
                    <a:pt x="2142877" y="181378"/>
                  </a:lnTo>
                  <a:lnTo>
                    <a:pt x="2187197" y="176497"/>
                  </a:lnTo>
                  <a:lnTo>
                    <a:pt x="2228321" y="171411"/>
                  </a:lnTo>
                  <a:lnTo>
                    <a:pt x="2266123" y="166132"/>
                  </a:lnTo>
                  <a:lnTo>
                    <a:pt x="2331259" y="155034"/>
                  </a:lnTo>
                  <a:lnTo>
                    <a:pt x="2381604" y="143287"/>
                  </a:lnTo>
                  <a:lnTo>
                    <a:pt x="2427195" y="124634"/>
                  </a:lnTo>
                  <a:lnTo>
                    <a:pt x="2436177" y="111633"/>
                  </a:lnTo>
                  <a:lnTo>
                    <a:pt x="2433911" y="105070"/>
                  </a:lnTo>
                  <a:lnTo>
                    <a:pt x="2381604" y="79928"/>
                  </a:lnTo>
                  <a:lnTo>
                    <a:pt x="2331259" y="68167"/>
                  </a:lnTo>
                  <a:lnTo>
                    <a:pt x="2266123" y="57058"/>
                  </a:lnTo>
                  <a:lnTo>
                    <a:pt x="2228321" y="51774"/>
                  </a:lnTo>
                  <a:lnTo>
                    <a:pt x="2187197" y="46684"/>
                  </a:lnTo>
                  <a:lnTo>
                    <a:pt x="2142877" y="41799"/>
                  </a:lnTo>
                  <a:lnTo>
                    <a:pt x="2095484" y="37129"/>
                  </a:lnTo>
                  <a:lnTo>
                    <a:pt x="1991986" y="28476"/>
                  </a:lnTo>
                  <a:lnTo>
                    <a:pt x="1877704" y="20809"/>
                  </a:lnTo>
                  <a:lnTo>
                    <a:pt x="1688255" y="11341"/>
                  </a:lnTo>
                  <a:lnTo>
                    <a:pt x="1480179" y="4560"/>
                  </a:lnTo>
                  <a:lnTo>
                    <a:pt x="1179615" y="189"/>
                  </a:lnTo>
                  <a:lnTo>
                    <a:pt x="1101179" y="0"/>
                  </a:lnTo>
                  <a:close/>
                </a:path>
              </a:pathLst>
            </a:custGeom>
            <a:solidFill>
              <a:srgbClr val="15715F"/>
            </a:solidFill>
          </p:spPr>
          <p:txBody>
            <a:bodyPr wrap="square" lIns="0" tIns="0" rIns="0" bIns="0" rtlCol="0"/>
            <a:lstStyle/>
            <a:p>
              <a:endParaRPr/>
            </a:p>
          </p:txBody>
        </p:sp>
      </p:grpSp>
      <p:sp>
        <p:nvSpPr>
          <p:cNvPr id="50" name="object 50"/>
          <p:cNvSpPr txBox="1"/>
          <p:nvPr/>
        </p:nvSpPr>
        <p:spPr>
          <a:xfrm>
            <a:off x="4944809" y="374522"/>
            <a:ext cx="213360" cy="452438"/>
          </a:xfrm>
          <a:prstGeom prst="rect">
            <a:avLst/>
          </a:prstGeom>
        </p:spPr>
        <p:txBody>
          <a:bodyPr vert="horz" wrap="square" lIns="0" tIns="20955" rIns="0" bIns="0" rtlCol="0">
            <a:spAutoFit/>
          </a:bodyPr>
          <a:lstStyle/>
          <a:p>
            <a:pPr marL="19050">
              <a:lnSpc>
                <a:spcPct val="100000"/>
              </a:lnSpc>
              <a:spcBef>
                <a:spcPts val="165"/>
              </a:spcBef>
            </a:pPr>
            <a:r>
              <a:rPr sz="2700" b="1" spc="8">
                <a:solidFill>
                  <a:srgbClr val="FFFFFF"/>
                </a:solidFill>
                <a:latin typeface="Calibri"/>
                <a:cs typeface="Calibri"/>
              </a:rPr>
              <a:t>1</a:t>
            </a:r>
            <a:endParaRPr sz="2700">
              <a:latin typeface="Calibri"/>
              <a:cs typeface="Calibri"/>
            </a:endParaRPr>
          </a:p>
        </p:txBody>
      </p:sp>
      <p:sp>
        <p:nvSpPr>
          <p:cNvPr id="51" name="object 51"/>
          <p:cNvSpPr txBox="1"/>
          <p:nvPr/>
        </p:nvSpPr>
        <p:spPr>
          <a:xfrm>
            <a:off x="4483040" y="1703260"/>
            <a:ext cx="213360" cy="452438"/>
          </a:xfrm>
          <a:prstGeom prst="rect">
            <a:avLst/>
          </a:prstGeom>
        </p:spPr>
        <p:txBody>
          <a:bodyPr vert="horz" wrap="square" lIns="0" tIns="20955" rIns="0" bIns="0" rtlCol="0">
            <a:spAutoFit/>
          </a:bodyPr>
          <a:lstStyle/>
          <a:p>
            <a:pPr marL="19050">
              <a:lnSpc>
                <a:spcPct val="100000"/>
              </a:lnSpc>
              <a:spcBef>
                <a:spcPts val="165"/>
              </a:spcBef>
            </a:pPr>
            <a:r>
              <a:rPr sz="2700" b="1" spc="8">
                <a:solidFill>
                  <a:srgbClr val="FFFFFF"/>
                </a:solidFill>
                <a:latin typeface="Calibri"/>
                <a:cs typeface="Calibri"/>
              </a:rPr>
              <a:t>2</a:t>
            </a:r>
            <a:endParaRPr sz="2700">
              <a:latin typeface="Calibri"/>
              <a:cs typeface="Calibri"/>
            </a:endParaRPr>
          </a:p>
        </p:txBody>
      </p:sp>
      <p:sp>
        <p:nvSpPr>
          <p:cNvPr id="52" name="object 52"/>
          <p:cNvSpPr txBox="1"/>
          <p:nvPr/>
        </p:nvSpPr>
        <p:spPr>
          <a:xfrm>
            <a:off x="4151570" y="2840661"/>
            <a:ext cx="213360" cy="453390"/>
          </a:xfrm>
          <a:prstGeom prst="rect">
            <a:avLst/>
          </a:prstGeom>
        </p:spPr>
        <p:txBody>
          <a:bodyPr vert="horz" wrap="square" lIns="0" tIns="21908" rIns="0" bIns="0" rtlCol="0">
            <a:spAutoFit/>
          </a:bodyPr>
          <a:lstStyle/>
          <a:p>
            <a:pPr marL="19050">
              <a:lnSpc>
                <a:spcPct val="100000"/>
              </a:lnSpc>
              <a:spcBef>
                <a:spcPts val="173"/>
              </a:spcBef>
            </a:pPr>
            <a:r>
              <a:rPr sz="2700" b="1" spc="8">
                <a:solidFill>
                  <a:srgbClr val="FFFFFF"/>
                </a:solidFill>
                <a:latin typeface="Calibri"/>
                <a:cs typeface="Calibri"/>
              </a:rPr>
              <a:t>3</a:t>
            </a:r>
            <a:endParaRPr sz="2700">
              <a:latin typeface="Calibri"/>
              <a:cs typeface="Calibri"/>
            </a:endParaRPr>
          </a:p>
        </p:txBody>
      </p:sp>
      <p:sp>
        <p:nvSpPr>
          <p:cNvPr id="53" name="object 53"/>
          <p:cNvSpPr txBox="1"/>
          <p:nvPr/>
        </p:nvSpPr>
        <p:spPr>
          <a:xfrm>
            <a:off x="3797240" y="3989181"/>
            <a:ext cx="213360" cy="453390"/>
          </a:xfrm>
          <a:prstGeom prst="rect">
            <a:avLst/>
          </a:prstGeom>
        </p:spPr>
        <p:txBody>
          <a:bodyPr vert="horz" wrap="square" lIns="0" tIns="21908" rIns="0" bIns="0" rtlCol="0">
            <a:spAutoFit/>
          </a:bodyPr>
          <a:lstStyle/>
          <a:p>
            <a:pPr marL="19050">
              <a:lnSpc>
                <a:spcPct val="100000"/>
              </a:lnSpc>
              <a:spcBef>
                <a:spcPts val="173"/>
              </a:spcBef>
            </a:pPr>
            <a:r>
              <a:rPr sz="2700" b="1" spc="8">
                <a:solidFill>
                  <a:srgbClr val="FFFFFF"/>
                </a:solidFill>
                <a:latin typeface="Calibri"/>
                <a:cs typeface="Calibri"/>
              </a:rPr>
              <a:t>4</a:t>
            </a:r>
            <a:endParaRPr sz="2700">
              <a:latin typeface="Calibri"/>
              <a:cs typeface="Calibri"/>
            </a:endParaRPr>
          </a:p>
        </p:txBody>
      </p:sp>
      <p:sp>
        <p:nvSpPr>
          <p:cNvPr id="54" name="object 54"/>
          <p:cNvSpPr txBox="1"/>
          <p:nvPr/>
        </p:nvSpPr>
        <p:spPr>
          <a:xfrm>
            <a:off x="3439673" y="5040821"/>
            <a:ext cx="213360" cy="452438"/>
          </a:xfrm>
          <a:prstGeom prst="rect">
            <a:avLst/>
          </a:prstGeom>
        </p:spPr>
        <p:txBody>
          <a:bodyPr vert="horz" wrap="square" lIns="0" tIns="20955" rIns="0" bIns="0" rtlCol="0">
            <a:spAutoFit/>
          </a:bodyPr>
          <a:lstStyle/>
          <a:p>
            <a:pPr marL="19050">
              <a:lnSpc>
                <a:spcPct val="100000"/>
              </a:lnSpc>
              <a:spcBef>
                <a:spcPts val="165"/>
              </a:spcBef>
            </a:pPr>
            <a:r>
              <a:rPr sz="2700" b="1" spc="8">
                <a:solidFill>
                  <a:srgbClr val="FFFFFF"/>
                </a:solidFill>
                <a:latin typeface="Calibri"/>
                <a:cs typeface="Calibri"/>
              </a:rPr>
              <a:t>5</a:t>
            </a:r>
            <a:endParaRPr sz="2700">
              <a:latin typeface="Calibri"/>
              <a:cs typeface="Calibri"/>
            </a:endParaRPr>
          </a:p>
        </p:txBody>
      </p:sp>
      <p:grpSp>
        <p:nvGrpSpPr>
          <p:cNvPr id="55" name="object 55"/>
          <p:cNvGrpSpPr/>
          <p:nvPr/>
        </p:nvGrpSpPr>
        <p:grpSpPr>
          <a:xfrm>
            <a:off x="2859569" y="7521701"/>
            <a:ext cx="2154555" cy="2158365"/>
            <a:chOff x="1906379" y="5014467"/>
            <a:chExt cx="1436370" cy="1438910"/>
          </a:xfrm>
        </p:grpSpPr>
        <p:sp>
          <p:nvSpPr>
            <p:cNvPr id="56" name="object 56"/>
            <p:cNvSpPr/>
            <p:nvPr/>
          </p:nvSpPr>
          <p:spPr>
            <a:xfrm>
              <a:off x="2631313" y="5014467"/>
              <a:ext cx="711200" cy="1399540"/>
            </a:xfrm>
            <a:custGeom>
              <a:avLst/>
              <a:gdLst/>
              <a:ahLst/>
              <a:cxnLst/>
              <a:rect l="l" t="t" r="r" b="b"/>
              <a:pathLst>
                <a:path w="711200" h="1399539">
                  <a:moveTo>
                    <a:pt x="0" y="0"/>
                  </a:moveTo>
                  <a:lnTo>
                    <a:pt x="0" y="710791"/>
                  </a:lnTo>
                  <a:lnTo>
                    <a:pt x="176784" y="1399219"/>
                  </a:lnTo>
                  <a:lnTo>
                    <a:pt x="223190" y="1385618"/>
                  </a:lnTo>
                  <a:lnTo>
                    <a:pt x="268087" y="1369099"/>
                  </a:lnTo>
                  <a:lnTo>
                    <a:pt x="311380" y="1349783"/>
                  </a:lnTo>
                  <a:lnTo>
                    <a:pt x="352975" y="1327792"/>
                  </a:lnTo>
                  <a:lnTo>
                    <a:pt x="392779" y="1303245"/>
                  </a:lnTo>
                  <a:lnTo>
                    <a:pt x="430696" y="1276265"/>
                  </a:lnTo>
                  <a:lnTo>
                    <a:pt x="466634" y="1246972"/>
                  </a:lnTo>
                  <a:lnTo>
                    <a:pt x="500497" y="1215488"/>
                  </a:lnTo>
                  <a:lnTo>
                    <a:pt x="532192" y="1181933"/>
                  </a:lnTo>
                  <a:lnTo>
                    <a:pt x="561625" y="1146428"/>
                  </a:lnTo>
                  <a:lnTo>
                    <a:pt x="588702" y="1109095"/>
                  </a:lnTo>
                  <a:lnTo>
                    <a:pt x="613327" y="1070055"/>
                  </a:lnTo>
                  <a:lnTo>
                    <a:pt x="635408" y="1029428"/>
                  </a:lnTo>
                  <a:lnTo>
                    <a:pt x="654850" y="987336"/>
                  </a:lnTo>
                  <a:lnTo>
                    <a:pt x="671560" y="943900"/>
                  </a:lnTo>
                  <a:lnTo>
                    <a:pt x="685442" y="899240"/>
                  </a:lnTo>
                  <a:lnTo>
                    <a:pt x="696403" y="853479"/>
                  </a:lnTo>
                  <a:lnTo>
                    <a:pt x="704349" y="806736"/>
                  </a:lnTo>
                  <a:lnTo>
                    <a:pt x="709185" y="759133"/>
                  </a:lnTo>
                  <a:lnTo>
                    <a:pt x="710819" y="710791"/>
                  </a:lnTo>
                  <a:lnTo>
                    <a:pt x="709179" y="662129"/>
                  </a:lnTo>
                  <a:lnTo>
                    <a:pt x="704329" y="614347"/>
                  </a:lnTo>
                  <a:lnTo>
                    <a:pt x="696376" y="567550"/>
                  </a:lnTo>
                  <a:lnTo>
                    <a:pt x="685426" y="521845"/>
                  </a:lnTo>
                  <a:lnTo>
                    <a:pt x="671584" y="477336"/>
                  </a:lnTo>
                  <a:lnTo>
                    <a:pt x="654956" y="434131"/>
                  </a:lnTo>
                  <a:lnTo>
                    <a:pt x="635649" y="392335"/>
                  </a:lnTo>
                  <a:lnTo>
                    <a:pt x="613767" y="352054"/>
                  </a:lnTo>
                  <a:lnTo>
                    <a:pt x="589417" y="313394"/>
                  </a:lnTo>
                  <a:lnTo>
                    <a:pt x="562705" y="276460"/>
                  </a:lnTo>
                  <a:lnTo>
                    <a:pt x="533737" y="241359"/>
                  </a:lnTo>
                  <a:lnTo>
                    <a:pt x="502618" y="208197"/>
                  </a:lnTo>
                  <a:lnTo>
                    <a:pt x="469454" y="177079"/>
                  </a:lnTo>
                  <a:lnTo>
                    <a:pt x="434352" y="148111"/>
                  </a:lnTo>
                  <a:lnTo>
                    <a:pt x="397417" y="121399"/>
                  </a:lnTo>
                  <a:lnTo>
                    <a:pt x="358756" y="97050"/>
                  </a:lnTo>
                  <a:lnTo>
                    <a:pt x="318473" y="75169"/>
                  </a:lnTo>
                  <a:lnTo>
                    <a:pt x="276675" y="55861"/>
                  </a:lnTo>
                  <a:lnTo>
                    <a:pt x="233468" y="39234"/>
                  </a:lnTo>
                  <a:lnTo>
                    <a:pt x="188957" y="25392"/>
                  </a:lnTo>
                  <a:lnTo>
                    <a:pt x="143249" y="14441"/>
                  </a:lnTo>
                  <a:lnTo>
                    <a:pt x="96450" y="6489"/>
                  </a:lnTo>
                  <a:lnTo>
                    <a:pt x="48665" y="1639"/>
                  </a:lnTo>
                  <a:lnTo>
                    <a:pt x="0" y="0"/>
                  </a:lnTo>
                  <a:close/>
                </a:path>
              </a:pathLst>
            </a:custGeom>
            <a:solidFill>
              <a:srgbClr val="B8C4D5"/>
            </a:solidFill>
          </p:spPr>
          <p:txBody>
            <a:bodyPr wrap="square" lIns="0" tIns="0" rIns="0" bIns="0" rtlCol="0"/>
            <a:lstStyle/>
            <a:p>
              <a:endParaRPr/>
            </a:p>
          </p:txBody>
        </p:sp>
        <p:sp>
          <p:nvSpPr>
            <p:cNvPr id="57" name="object 57"/>
            <p:cNvSpPr/>
            <p:nvPr/>
          </p:nvSpPr>
          <p:spPr>
            <a:xfrm>
              <a:off x="2447544" y="5733261"/>
              <a:ext cx="353695" cy="710565"/>
            </a:xfrm>
            <a:custGeom>
              <a:avLst/>
              <a:gdLst/>
              <a:ahLst/>
              <a:cxnLst/>
              <a:rect l="l" t="t" r="r" b="b"/>
              <a:pathLst>
                <a:path w="353694" h="710564">
                  <a:moveTo>
                    <a:pt x="176657" y="0"/>
                  </a:moveTo>
                  <a:lnTo>
                    <a:pt x="0" y="688428"/>
                  </a:lnTo>
                  <a:lnTo>
                    <a:pt x="50002" y="699365"/>
                  </a:lnTo>
                  <a:lnTo>
                    <a:pt x="100494" y="706656"/>
                  </a:lnTo>
                  <a:lnTo>
                    <a:pt x="151279" y="710301"/>
                  </a:lnTo>
                  <a:lnTo>
                    <a:pt x="202161" y="710301"/>
                  </a:lnTo>
                  <a:lnTo>
                    <a:pt x="252946" y="706656"/>
                  </a:lnTo>
                  <a:lnTo>
                    <a:pt x="303438" y="699365"/>
                  </a:lnTo>
                  <a:lnTo>
                    <a:pt x="353441" y="688428"/>
                  </a:lnTo>
                  <a:lnTo>
                    <a:pt x="176657" y="0"/>
                  </a:lnTo>
                  <a:close/>
                </a:path>
              </a:pathLst>
            </a:custGeom>
            <a:solidFill>
              <a:srgbClr val="006FC0"/>
            </a:solidFill>
          </p:spPr>
          <p:txBody>
            <a:bodyPr wrap="square" lIns="0" tIns="0" rIns="0" bIns="0" rtlCol="0"/>
            <a:lstStyle/>
            <a:p>
              <a:endParaRPr/>
            </a:p>
          </p:txBody>
        </p:sp>
        <p:sp>
          <p:nvSpPr>
            <p:cNvPr id="58" name="object 58"/>
            <p:cNvSpPr/>
            <p:nvPr/>
          </p:nvSpPr>
          <p:spPr>
            <a:xfrm>
              <a:off x="2447544" y="5733261"/>
              <a:ext cx="353695" cy="710565"/>
            </a:xfrm>
            <a:custGeom>
              <a:avLst/>
              <a:gdLst/>
              <a:ahLst/>
              <a:cxnLst/>
              <a:rect l="l" t="t" r="r" b="b"/>
              <a:pathLst>
                <a:path w="353694" h="710564">
                  <a:moveTo>
                    <a:pt x="353441" y="688428"/>
                  </a:moveTo>
                  <a:lnTo>
                    <a:pt x="303438" y="699365"/>
                  </a:lnTo>
                  <a:lnTo>
                    <a:pt x="252946" y="706656"/>
                  </a:lnTo>
                  <a:lnTo>
                    <a:pt x="202161" y="710301"/>
                  </a:lnTo>
                  <a:lnTo>
                    <a:pt x="151279" y="710301"/>
                  </a:lnTo>
                  <a:lnTo>
                    <a:pt x="100494" y="706656"/>
                  </a:lnTo>
                  <a:lnTo>
                    <a:pt x="50002" y="699365"/>
                  </a:lnTo>
                  <a:lnTo>
                    <a:pt x="0" y="688428"/>
                  </a:lnTo>
                  <a:lnTo>
                    <a:pt x="176657" y="0"/>
                  </a:lnTo>
                  <a:lnTo>
                    <a:pt x="353441" y="688428"/>
                  </a:lnTo>
                  <a:close/>
                </a:path>
              </a:pathLst>
            </a:custGeom>
            <a:ln w="19050">
              <a:solidFill>
                <a:srgbClr val="FFFFFF"/>
              </a:solidFill>
            </a:ln>
          </p:spPr>
          <p:txBody>
            <a:bodyPr wrap="square" lIns="0" tIns="0" rIns="0" bIns="0" rtlCol="0"/>
            <a:lstStyle/>
            <a:p>
              <a:endParaRPr/>
            </a:p>
          </p:txBody>
        </p:sp>
        <p:sp>
          <p:nvSpPr>
            <p:cNvPr id="59" name="object 59"/>
            <p:cNvSpPr/>
            <p:nvPr/>
          </p:nvSpPr>
          <p:spPr>
            <a:xfrm>
              <a:off x="1906379" y="5014467"/>
              <a:ext cx="711200" cy="1399540"/>
            </a:xfrm>
            <a:custGeom>
              <a:avLst/>
              <a:gdLst/>
              <a:ahLst/>
              <a:cxnLst/>
              <a:rect l="l" t="t" r="r" b="b"/>
              <a:pathLst>
                <a:path w="711200" h="1399539">
                  <a:moveTo>
                    <a:pt x="710836" y="0"/>
                  </a:moveTo>
                  <a:lnTo>
                    <a:pt x="662493" y="1632"/>
                  </a:lnTo>
                  <a:lnTo>
                    <a:pt x="614890" y="6466"/>
                  </a:lnTo>
                  <a:lnTo>
                    <a:pt x="568148" y="14408"/>
                  </a:lnTo>
                  <a:lnTo>
                    <a:pt x="522387" y="25364"/>
                  </a:lnTo>
                  <a:lnTo>
                    <a:pt x="477730" y="39241"/>
                  </a:lnTo>
                  <a:lnTo>
                    <a:pt x="434295" y="55944"/>
                  </a:lnTo>
                  <a:lnTo>
                    <a:pt x="392205" y="75379"/>
                  </a:lnTo>
                  <a:lnTo>
                    <a:pt x="351581" y="97454"/>
                  </a:lnTo>
                  <a:lnTo>
                    <a:pt x="312542" y="122074"/>
                  </a:lnTo>
                  <a:lnTo>
                    <a:pt x="275210" y="149145"/>
                  </a:lnTo>
                  <a:lnTo>
                    <a:pt x="239706" y="178574"/>
                  </a:lnTo>
                  <a:lnTo>
                    <a:pt x="206151" y="210266"/>
                  </a:lnTo>
                  <a:lnTo>
                    <a:pt x="174666" y="244128"/>
                  </a:lnTo>
                  <a:lnTo>
                    <a:pt x="145371" y="280066"/>
                  </a:lnTo>
                  <a:lnTo>
                    <a:pt x="118387" y="317986"/>
                  </a:lnTo>
                  <a:lnTo>
                    <a:pt x="93836" y="357794"/>
                  </a:lnTo>
                  <a:lnTo>
                    <a:pt x="71837" y="399397"/>
                  </a:lnTo>
                  <a:lnTo>
                    <a:pt x="52513" y="442701"/>
                  </a:lnTo>
                  <a:lnTo>
                    <a:pt x="35983" y="487611"/>
                  </a:lnTo>
                  <a:lnTo>
                    <a:pt x="22369" y="534035"/>
                  </a:lnTo>
                  <a:lnTo>
                    <a:pt x="11865" y="581577"/>
                  </a:lnTo>
                  <a:lnTo>
                    <a:pt x="4686" y="629065"/>
                  </a:lnTo>
                  <a:lnTo>
                    <a:pt x="756" y="676370"/>
                  </a:lnTo>
                  <a:lnTo>
                    <a:pt x="0" y="723362"/>
                  </a:lnTo>
                  <a:lnTo>
                    <a:pt x="2340" y="769914"/>
                  </a:lnTo>
                  <a:lnTo>
                    <a:pt x="7701" y="815896"/>
                  </a:lnTo>
                  <a:lnTo>
                    <a:pt x="16006" y="861179"/>
                  </a:lnTo>
                  <a:lnTo>
                    <a:pt x="27181" y="905634"/>
                  </a:lnTo>
                  <a:lnTo>
                    <a:pt x="41148" y="949133"/>
                  </a:lnTo>
                  <a:lnTo>
                    <a:pt x="57832" y="991547"/>
                  </a:lnTo>
                  <a:lnTo>
                    <a:pt x="77157" y="1032747"/>
                  </a:lnTo>
                  <a:lnTo>
                    <a:pt x="99045" y="1072603"/>
                  </a:lnTo>
                  <a:lnTo>
                    <a:pt x="123423" y="1110988"/>
                  </a:lnTo>
                  <a:lnTo>
                    <a:pt x="150212" y="1147772"/>
                  </a:lnTo>
                  <a:lnTo>
                    <a:pt x="179338" y="1182826"/>
                  </a:lnTo>
                  <a:lnTo>
                    <a:pt x="210724" y="1216022"/>
                  </a:lnTo>
                  <a:lnTo>
                    <a:pt x="244294" y="1247230"/>
                  </a:lnTo>
                  <a:lnTo>
                    <a:pt x="279973" y="1276322"/>
                  </a:lnTo>
                  <a:lnTo>
                    <a:pt x="317683" y="1303169"/>
                  </a:lnTo>
                  <a:lnTo>
                    <a:pt x="357349" y="1327643"/>
                  </a:lnTo>
                  <a:lnTo>
                    <a:pt x="398895" y="1349613"/>
                  </a:lnTo>
                  <a:lnTo>
                    <a:pt x="442245" y="1368952"/>
                  </a:lnTo>
                  <a:lnTo>
                    <a:pt x="487323" y="1385530"/>
                  </a:lnTo>
                  <a:lnTo>
                    <a:pt x="534052" y="1399219"/>
                  </a:lnTo>
                  <a:lnTo>
                    <a:pt x="710836" y="710791"/>
                  </a:lnTo>
                  <a:lnTo>
                    <a:pt x="710836" y="0"/>
                  </a:lnTo>
                  <a:close/>
                </a:path>
              </a:pathLst>
            </a:custGeom>
            <a:solidFill>
              <a:srgbClr val="00565E"/>
            </a:solidFill>
          </p:spPr>
          <p:txBody>
            <a:bodyPr wrap="square" lIns="0" tIns="0" rIns="0" bIns="0" rtlCol="0"/>
            <a:lstStyle/>
            <a:p>
              <a:endParaRPr/>
            </a:p>
          </p:txBody>
        </p:sp>
      </p:grpSp>
      <p:sp>
        <p:nvSpPr>
          <p:cNvPr id="60" name="object 60"/>
          <p:cNvSpPr txBox="1"/>
          <p:nvPr/>
        </p:nvSpPr>
        <p:spPr>
          <a:xfrm>
            <a:off x="4271772" y="8364628"/>
            <a:ext cx="407670" cy="273152"/>
          </a:xfrm>
          <a:prstGeom prst="rect">
            <a:avLst/>
          </a:prstGeom>
        </p:spPr>
        <p:txBody>
          <a:bodyPr vert="horz" wrap="square" lIns="0" tIns="19050" rIns="0" bIns="0" rtlCol="0">
            <a:spAutoFit/>
          </a:bodyPr>
          <a:lstStyle/>
          <a:p>
            <a:pPr marL="19050">
              <a:lnSpc>
                <a:spcPct val="100000"/>
              </a:lnSpc>
              <a:spcBef>
                <a:spcPts val="150"/>
              </a:spcBef>
            </a:pPr>
            <a:r>
              <a:rPr sz="1650" b="1" spc="-38">
                <a:solidFill>
                  <a:srgbClr val="2E2B42"/>
                </a:solidFill>
                <a:latin typeface="Calibri"/>
                <a:cs typeface="Calibri"/>
              </a:rPr>
              <a:t>46%</a:t>
            </a:r>
            <a:endParaRPr sz="1650">
              <a:latin typeface="Calibri"/>
              <a:cs typeface="Calibri"/>
            </a:endParaRPr>
          </a:p>
        </p:txBody>
      </p:sp>
      <p:sp>
        <p:nvSpPr>
          <p:cNvPr id="61" name="object 61"/>
          <p:cNvSpPr txBox="1"/>
          <p:nvPr/>
        </p:nvSpPr>
        <p:spPr>
          <a:xfrm>
            <a:off x="3903725" y="9282682"/>
            <a:ext cx="300038" cy="273152"/>
          </a:xfrm>
          <a:prstGeom prst="rect">
            <a:avLst/>
          </a:prstGeom>
        </p:spPr>
        <p:txBody>
          <a:bodyPr vert="horz" wrap="square" lIns="0" tIns="19050" rIns="0" bIns="0" rtlCol="0">
            <a:spAutoFit/>
          </a:bodyPr>
          <a:lstStyle/>
          <a:p>
            <a:pPr marL="19050">
              <a:lnSpc>
                <a:spcPct val="100000"/>
              </a:lnSpc>
              <a:spcBef>
                <a:spcPts val="150"/>
              </a:spcBef>
            </a:pPr>
            <a:r>
              <a:rPr sz="1650" b="1" spc="-38">
                <a:solidFill>
                  <a:srgbClr val="FFFFFF"/>
                </a:solidFill>
                <a:latin typeface="Calibri"/>
                <a:cs typeface="Calibri"/>
              </a:rPr>
              <a:t>8%</a:t>
            </a:r>
            <a:endParaRPr sz="1650">
              <a:latin typeface="Calibri"/>
              <a:cs typeface="Calibri"/>
            </a:endParaRPr>
          </a:p>
        </p:txBody>
      </p:sp>
      <p:sp>
        <p:nvSpPr>
          <p:cNvPr id="62" name="object 62"/>
          <p:cNvSpPr txBox="1"/>
          <p:nvPr/>
        </p:nvSpPr>
        <p:spPr>
          <a:xfrm>
            <a:off x="3192782" y="8364628"/>
            <a:ext cx="407670" cy="273152"/>
          </a:xfrm>
          <a:prstGeom prst="rect">
            <a:avLst/>
          </a:prstGeom>
        </p:spPr>
        <p:txBody>
          <a:bodyPr vert="horz" wrap="square" lIns="0" tIns="19050" rIns="0" bIns="0" rtlCol="0">
            <a:spAutoFit/>
          </a:bodyPr>
          <a:lstStyle/>
          <a:p>
            <a:pPr marL="19050">
              <a:lnSpc>
                <a:spcPct val="100000"/>
              </a:lnSpc>
              <a:spcBef>
                <a:spcPts val="150"/>
              </a:spcBef>
            </a:pPr>
            <a:r>
              <a:rPr sz="1650" b="1" spc="-38">
                <a:solidFill>
                  <a:srgbClr val="FFFFFF"/>
                </a:solidFill>
                <a:latin typeface="Calibri"/>
                <a:cs typeface="Calibri"/>
              </a:rPr>
              <a:t>46%</a:t>
            </a:r>
            <a:endParaRPr sz="1650">
              <a:latin typeface="Calibri"/>
              <a:cs typeface="Calibri"/>
            </a:endParaRPr>
          </a:p>
        </p:txBody>
      </p:sp>
      <p:sp>
        <p:nvSpPr>
          <p:cNvPr id="63" name="object 63"/>
          <p:cNvSpPr/>
          <p:nvPr/>
        </p:nvSpPr>
        <p:spPr>
          <a:xfrm>
            <a:off x="2210563" y="7205468"/>
            <a:ext cx="94298" cy="96203"/>
          </a:xfrm>
          <a:custGeom>
            <a:avLst/>
            <a:gdLst/>
            <a:ahLst/>
            <a:cxnLst/>
            <a:rect l="l" t="t" r="r" b="b"/>
            <a:pathLst>
              <a:path w="62865" h="64135">
                <a:moveTo>
                  <a:pt x="62487" y="0"/>
                </a:moveTo>
                <a:lnTo>
                  <a:pt x="0" y="0"/>
                </a:lnTo>
                <a:lnTo>
                  <a:pt x="0" y="64010"/>
                </a:lnTo>
                <a:lnTo>
                  <a:pt x="62487" y="64010"/>
                </a:lnTo>
                <a:lnTo>
                  <a:pt x="62487" y="0"/>
                </a:lnTo>
                <a:close/>
              </a:path>
            </a:pathLst>
          </a:custGeom>
          <a:solidFill>
            <a:srgbClr val="B8C4D5"/>
          </a:solidFill>
        </p:spPr>
        <p:txBody>
          <a:bodyPr wrap="square" lIns="0" tIns="0" rIns="0" bIns="0" rtlCol="0"/>
          <a:lstStyle/>
          <a:p>
            <a:endParaRPr/>
          </a:p>
        </p:txBody>
      </p:sp>
      <p:sp>
        <p:nvSpPr>
          <p:cNvPr id="64" name="object 64"/>
          <p:cNvSpPr txBox="1"/>
          <p:nvPr/>
        </p:nvSpPr>
        <p:spPr>
          <a:xfrm>
            <a:off x="2325433" y="7112889"/>
            <a:ext cx="458153" cy="226985"/>
          </a:xfrm>
          <a:prstGeom prst="rect">
            <a:avLst/>
          </a:prstGeom>
        </p:spPr>
        <p:txBody>
          <a:bodyPr vert="horz" wrap="square" lIns="0" tIns="19050" rIns="0" bIns="0" rtlCol="0">
            <a:spAutoFit/>
          </a:bodyPr>
          <a:lstStyle/>
          <a:p>
            <a:pPr marL="19050">
              <a:lnSpc>
                <a:spcPct val="100000"/>
              </a:lnSpc>
              <a:spcBef>
                <a:spcPts val="150"/>
              </a:spcBef>
            </a:pPr>
            <a:r>
              <a:rPr sz="1350" spc="-15">
                <a:solidFill>
                  <a:srgbClr val="090409"/>
                </a:solidFill>
                <a:latin typeface="Calibri"/>
                <a:cs typeface="Calibri"/>
              </a:rPr>
              <a:t>Māori</a:t>
            </a:r>
            <a:endParaRPr sz="1350">
              <a:latin typeface="Calibri"/>
              <a:cs typeface="Calibri"/>
            </a:endParaRPr>
          </a:p>
        </p:txBody>
      </p:sp>
      <p:grpSp>
        <p:nvGrpSpPr>
          <p:cNvPr id="65" name="object 65"/>
          <p:cNvGrpSpPr/>
          <p:nvPr/>
        </p:nvGrpSpPr>
        <p:grpSpPr>
          <a:xfrm>
            <a:off x="2195132" y="7560376"/>
            <a:ext cx="122873" cy="122873"/>
            <a:chOff x="1463421" y="5040250"/>
            <a:chExt cx="81915" cy="81915"/>
          </a:xfrm>
        </p:grpSpPr>
        <p:sp>
          <p:nvSpPr>
            <p:cNvPr id="66" name="object 66"/>
            <p:cNvSpPr/>
            <p:nvPr/>
          </p:nvSpPr>
          <p:spPr>
            <a:xfrm>
              <a:off x="1472946" y="5049775"/>
              <a:ext cx="62865" cy="62865"/>
            </a:xfrm>
            <a:custGeom>
              <a:avLst/>
              <a:gdLst/>
              <a:ahLst/>
              <a:cxnLst/>
              <a:rect l="l" t="t" r="r" b="b"/>
              <a:pathLst>
                <a:path w="62865" h="62864">
                  <a:moveTo>
                    <a:pt x="62482" y="0"/>
                  </a:moveTo>
                  <a:lnTo>
                    <a:pt x="0" y="0"/>
                  </a:lnTo>
                  <a:lnTo>
                    <a:pt x="0" y="62482"/>
                  </a:lnTo>
                  <a:lnTo>
                    <a:pt x="62482" y="62482"/>
                  </a:lnTo>
                  <a:lnTo>
                    <a:pt x="62482" y="0"/>
                  </a:lnTo>
                  <a:close/>
                </a:path>
              </a:pathLst>
            </a:custGeom>
            <a:solidFill>
              <a:srgbClr val="006FC0"/>
            </a:solidFill>
          </p:spPr>
          <p:txBody>
            <a:bodyPr wrap="square" lIns="0" tIns="0" rIns="0" bIns="0" rtlCol="0"/>
            <a:lstStyle/>
            <a:p>
              <a:endParaRPr/>
            </a:p>
          </p:txBody>
        </p:sp>
        <p:sp>
          <p:nvSpPr>
            <p:cNvPr id="67" name="object 67"/>
            <p:cNvSpPr/>
            <p:nvPr/>
          </p:nvSpPr>
          <p:spPr>
            <a:xfrm>
              <a:off x="1472946" y="5049775"/>
              <a:ext cx="62865" cy="62865"/>
            </a:xfrm>
            <a:custGeom>
              <a:avLst/>
              <a:gdLst/>
              <a:ahLst/>
              <a:cxnLst/>
              <a:rect l="l" t="t" r="r" b="b"/>
              <a:pathLst>
                <a:path w="62865" h="62864">
                  <a:moveTo>
                    <a:pt x="0" y="62482"/>
                  </a:moveTo>
                  <a:lnTo>
                    <a:pt x="62482" y="62482"/>
                  </a:lnTo>
                  <a:lnTo>
                    <a:pt x="62482" y="0"/>
                  </a:lnTo>
                  <a:lnTo>
                    <a:pt x="0" y="0"/>
                  </a:lnTo>
                  <a:lnTo>
                    <a:pt x="0" y="62482"/>
                  </a:lnTo>
                  <a:close/>
                </a:path>
              </a:pathLst>
            </a:custGeom>
            <a:ln w="19050">
              <a:solidFill>
                <a:srgbClr val="FFFFFF"/>
              </a:solidFill>
            </a:ln>
          </p:spPr>
          <p:txBody>
            <a:bodyPr wrap="square" lIns="0" tIns="0" rIns="0" bIns="0" rtlCol="0"/>
            <a:lstStyle/>
            <a:p>
              <a:endParaRPr/>
            </a:p>
          </p:txBody>
        </p:sp>
      </p:grpSp>
      <p:sp>
        <p:nvSpPr>
          <p:cNvPr id="68" name="object 68"/>
          <p:cNvSpPr txBox="1"/>
          <p:nvPr/>
        </p:nvSpPr>
        <p:spPr>
          <a:xfrm>
            <a:off x="2325432" y="7480935"/>
            <a:ext cx="485775" cy="226985"/>
          </a:xfrm>
          <a:prstGeom prst="rect">
            <a:avLst/>
          </a:prstGeom>
        </p:spPr>
        <p:txBody>
          <a:bodyPr vert="horz" wrap="square" lIns="0" tIns="19050" rIns="0" bIns="0" rtlCol="0">
            <a:spAutoFit/>
          </a:bodyPr>
          <a:lstStyle/>
          <a:p>
            <a:pPr marL="19050">
              <a:lnSpc>
                <a:spcPct val="100000"/>
              </a:lnSpc>
              <a:spcBef>
                <a:spcPts val="150"/>
              </a:spcBef>
            </a:pPr>
            <a:r>
              <a:rPr sz="1350" spc="-15">
                <a:solidFill>
                  <a:srgbClr val="090409"/>
                </a:solidFill>
                <a:latin typeface="Calibri"/>
                <a:cs typeface="Calibri"/>
              </a:rPr>
              <a:t>Pacific</a:t>
            </a:r>
            <a:endParaRPr sz="1350">
              <a:latin typeface="Calibri"/>
              <a:cs typeface="Calibri"/>
            </a:endParaRPr>
          </a:p>
        </p:txBody>
      </p:sp>
      <p:sp>
        <p:nvSpPr>
          <p:cNvPr id="69" name="object 69"/>
          <p:cNvSpPr/>
          <p:nvPr/>
        </p:nvSpPr>
        <p:spPr>
          <a:xfrm>
            <a:off x="2210563" y="7941565"/>
            <a:ext cx="94298" cy="94298"/>
          </a:xfrm>
          <a:custGeom>
            <a:avLst/>
            <a:gdLst/>
            <a:ahLst/>
            <a:cxnLst/>
            <a:rect l="l" t="t" r="r" b="b"/>
            <a:pathLst>
              <a:path w="62865" h="62864">
                <a:moveTo>
                  <a:pt x="62487" y="0"/>
                </a:moveTo>
                <a:lnTo>
                  <a:pt x="0" y="0"/>
                </a:lnTo>
                <a:lnTo>
                  <a:pt x="0" y="62482"/>
                </a:lnTo>
                <a:lnTo>
                  <a:pt x="62487" y="62482"/>
                </a:lnTo>
                <a:lnTo>
                  <a:pt x="62487" y="0"/>
                </a:lnTo>
                <a:close/>
              </a:path>
            </a:pathLst>
          </a:custGeom>
          <a:solidFill>
            <a:srgbClr val="00565E"/>
          </a:solidFill>
        </p:spPr>
        <p:txBody>
          <a:bodyPr wrap="square" lIns="0" tIns="0" rIns="0" bIns="0" rtlCol="0"/>
          <a:lstStyle/>
          <a:p>
            <a:endParaRPr/>
          </a:p>
        </p:txBody>
      </p:sp>
      <p:sp>
        <p:nvSpPr>
          <p:cNvPr id="70" name="object 70"/>
          <p:cNvSpPr txBox="1"/>
          <p:nvPr/>
        </p:nvSpPr>
        <p:spPr>
          <a:xfrm>
            <a:off x="2325432" y="7848408"/>
            <a:ext cx="445770" cy="226985"/>
          </a:xfrm>
          <a:prstGeom prst="rect">
            <a:avLst/>
          </a:prstGeom>
        </p:spPr>
        <p:txBody>
          <a:bodyPr vert="horz" wrap="square" lIns="0" tIns="19050" rIns="0" bIns="0" rtlCol="0">
            <a:spAutoFit/>
          </a:bodyPr>
          <a:lstStyle/>
          <a:p>
            <a:pPr marL="19050">
              <a:lnSpc>
                <a:spcPct val="100000"/>
              </a:lnSpc>
              <a:spcBef>
                <a:spcPts val="150"/>
              </a:spcBef>
            </a:pPr>
            <a:r>
              <a:rPr sz="1350" spc="-15">
                <a:solidFill>
                  <a:srgbClr val="090409"/>
                </a:solidFill>
                <a:latin typeface="Calibri"/>
                <a:cs typeface="Calibri"/>
              </a:rPr>
              <a:t>Other</a:t>
            </a:r>
            <a:endParaRPr sz="1350">
              <a:latin typeface="Calibri"/>
              <a:cs typeface="Calibri"/>
            </a:endParaRPr>
          </a:p>
        </p:txBody>
      </p:sp>
      <p:sp>
        <p:nvSpPr>
          <p:cNvPr id="71" name="object 71"/>
          <p:cNvSpPr/>
          <p:nvPr/>
        </p:nvSpPr>
        <p:spPr>
          <a:xfrm>
            <a:off x="4378834" y="3803141"/>
            <a:ext cx="5361623" cy="214313"/>
          </a:xfrm>
          <a:custGeom>
            <a:avLst/>
            <a:gdLst/>
            <a:ahLst/>
            <a:cxnLst/>
            <a:rect l="l" t="t" r="r" b="b"/>
            <a:pathLst>
              <a:path w="3574415" h="142875">
                <a:moveTo>
                  <a:pt x="3503041" y="0"/>
                </a:moveTo>
                <a:lnTo>
                  <a:pt x="3475206" y="5597"/>
                </a:lnTo>
                <a:lnTo>
                  <a:pt x="3452479" y="20875"/>
                </a:lnTo>
                <a:lnTo>
                  <a:pt x="3437157" y="43559"/>
                </a:lnTo>
                <a:lnTo>
                  <a:pt x="3434413" y="57147"/>
                </a:lnTo>
                <a:lnTo>
                  <a:pt x="3503041" y="57150"/>
                </a:lnTo>
                <a:lnTo>
                  <a:pt x="3503041" y="85725"/>
                </a:lnTo>
                <a:lnTo>
                  <a:pt x="3434436" y="85725"/>
                </a:lnTo>
                <a:lnTo>
                  <a:pt x="3437157" y="99208"/>
                </a:lnTo>
                <a:lnTo>
                  <a:pt x="3452479" y="121935"/>
                </a:lnTo>
                <a:lnTo>
                  <a:pt x="3475206" y="137257"/>
                </a:lnTo>
                <a:lnTo>
                  <a:pt x="3503041" y="142875"/>
                </a:lnTo>
                <a:lnTo>
                  <a:pt x="3530802" y="137257"/>
                </a:lnTo>
                <a:lnTo>
                  <a:pt x="3553491" y="121935"/>
                </a:lnTo>
                <a:lnTo>
                  <a:pt x="3568799" y="99208"/>
                </a:lnTo>
                <a:lnTo>
                  <a:pt x="3571519" y="85725"/>
                </a:lnTo>
                <a:lnTo>
                  <a:pt x="3503041" y="85725"/>
                </a:lnTo>
                <a:lnTo>
                  <a:pt x="3571520" y="85722"/>
                </a:lnTo>
                <a:lnTo>
                  <a:pt x="3574415" y="71374"/>
                </a:lnTo>
                <a:lnTo>
                  <a:pt x="3568799" y="43559"/>
                </a:lnTo>
                <a:lnTo>
                  <a:pt x="3553491" y="20875"/>
                </a:lnTo>
                <a:lnTo>
                  <a:pt x="3530802" y="5597"/>
                </a:lnTo>
                <a:lnTo>
                  <a:pt x="3503041" y="0"/>
                </a:lnTo>
                <a:close/>
              </a:path>
              <a:path w="3574415" h="142875">
                <a:moveTo>
                  <a:pt x="3434413" y="57147"/>
                </a:moveTo>
                <a:lnTo>
                  <a:pt x="3431540" y="71374"/>
                </a:lnTo>
                <a:lnTo>
                  <a:pt x="3434435" y="85722"/>
                </a:lnTo>
                <a:lnTo>
                  <a:pt x="3503041" y="85725"/>
                </a:lnTo>
                <a:lnTo>
                  <a:pt x="3503041" y="57150"/>
                </a:lnTo>
                <a:lnTo>
                  <a:pt x="3434413" y="57147"/>
                </a:lnTo>
                <a:close/>
              </a:path>
              <a:path w="3574415" h="142875">
                <a:moveTo>
                  <a:pt x="0" y="57023"/>
                </a:moveTo>
                <a:lnTo>
                  <a:pt x="0" y="85598"/>
                </a:lnTo>
                <a:lnTo>
                  <a:pt x="3434435" y="85722"/>
                </a:lnTo>
                <a:lnTo>
                  <a:pt x="3431540" y="71374"/>
                </a:lnTo>
                <a:lnTo>
                  <a:pt x="3434413" y="57147"/>
                </a:lnTo>
                <a:lnTo>
                  <a:pt x="0" y="57023"/>
                </a:lnTo>
                <a:close/>
              </a:path>
            </a:pathLst>
          </a:custGeom>
          <a:solidFill>
            <a:srgbClr val="2CB0C2"/>
          </a:solidFill>
        </p:spPr>
        <p:txBody>
          <a:bodyPr wrap="square" lIns="0" tIns="0" rIns="0" bIns="0" rtlCol="0"/>
          <a:lstStyle/>
          <a:p>
            <a:endParaRPr/>
          </a:p>
        </p:txBody>
      </p:sp>
      <p:sp>
        <p:nvSpPr>
          <p:cNvPr id="72" name="object 72"/>
          <p:cNvSpPr txBox="1"/>
          <p:nvPr/>
        </p:nvSpPr>
        <p:spPr>
          <a:xfrm>
            <a:off x="5534595" y="3909710"/>
            <a:ext cx="3985260" cy="722948"/>
          </a:xfrm>
          <a:prstGeom prst="rect">
            <a:avLst/>
          </a:prstGeom>
        </p:spPr>
        <p:txBody>
          <a:bodyPr vert="horz" wrap="square" lIns="0" tIns="125730" rIns="0" bIns="0" rtlCol="0">
            <a:spAutoFit/>
          </a:bodyPr>
          <a:lstStyle/>
          <a:p>
            <a:pPr marL="19050">
              <a:lnSpc>
                <a:spcPct val="100000"/>
              </a:lnSpc>
              <a:spcBef>
                <a:spcPts val="990"/>
              </a:spcBef>
            </a:pPr>
            <a:r>
              <a:rPr sz="1650" b="1" spc="-15">
                <a:solidFill>
                  <a:srgbClr val="2CB0C2"/>
                </a:solidFill>
                <a:latin typeface="Calibri"/>
                <a:cs typeface="Calibri"/>
              </a:rPr>
              <a:t>Practical</a:t>
            </a:r>
            <a:r>
              <a:rPr sz="1650" spc="-68">
                <a:solidFill>
                  <a:srgbClr val="2CB0C2"/>
                </a:solidFill>
                <a:latin typeface="Times New Roman"/>
                <a:cs typeface="Times New Roman"/>
              </a:rPr>
              <a:t> </a:t>
            </a:r>
            <a:r>
              <a:rPr sz="1650" b="1" spc="-15">
                <a:solidFill>
                  <a:srgbClr val="2CB0C2"/>
                </a:solidFill>
                <a:latin typeface="Calibri"/>
                <a:cs typeface="Calibri"/>
              </a:rPr>
              <a:t>training</a:t>
            </a:r>
            <a:r>
              <a:rPr sz="1650" spc="-60">
                <a:solidFill>
                  <a:srgbClr val="2CB0C2"/>
                </a:solidFill>
                <a:latin typeface="Times New Roman"/>
                <a:cs typeface="Times New Roman"/>
              </a:rPr>
              <a:t> </a:t>
            </a:r>
            <a:r>
              <a:rPr sz="1650" b="1">
                <a:solidFill>
                  <a:srgbClr val="2CB0C2"/>
                </a:solidFill>
                <a:latin typeface="Calibri"/>
                <a:cs typeface="Calibri"/>
              </a:rPr>
              <a:t>and</a:t>
            </a:r>
            <a:r>
              <a:rPr sz="1650" spc="-15">
                <a:solidFill>
                  <a:srgbClr val="2CB0C2"/>
                </a:solidFill>
                <a:latin typeface="Times New Roman"/>
                <a:cs typeface="Times New Roman"/>
              </a:rPr>
              <a:t> </a:t>
            </a:r>
            <a:r>
              <a:rPr sz="1650" b="1" spc="-15">
                <a:solidFill>
                  <a:srgbClr val="2CB0C2"/>
                </a:solidFill>
                <a:latin typeface="Calibri"/>
                <a:cs typeface="Calibri"/>
              </a:rPr>
              <a:t>assessment</a:t>
            </a:r>
            <a:r>
              <a:rPr sz="1650" spc="-8">
                <a:solidFill>
                  <a:srgbClr val="2CB0C2"/>
                </a:solidFill>
                <a:latin typeface="Times New Roman"/>
                <a:cs typeface="Times New Roman"/>
              </a:rPr>
              <a:t> </a:t>
            </a:r>
            <a:r>
              <a:rPr sz="1650" b="1" spc="-30">
                <a:solidFill>
                  <a:srgbClr val="2CB0C2"/>
                </a:solidFill>
                <a:latin typeface="Calibri"/>
                <a:cs typeface="Calibri"/>
              </a:rPr>
              <a:t>phase</a:t>
            </a:r>
            <a:endParaRPr sz="1650">
              <a:latin typeface="Calibri"/>
              <a:cs typeface="Calibri"/>
            </a:endParaRPr>
          </a:p>
          <a:p>
            <a:pPr marL="22860">
              <a:lnSpc>
                <a:spcPct val="100000"/>
              </a:lnSpc>
              <a:spcBef>
                <a:spcPts val="764"/>
              </a:spcBef>
            </a:pPr>
            <a:r>
              <a:rPr sz="1500">
                <a:solidFill>
                  <a:srgbClr val="3F3957"/>
                </a:solidFill>
                <a:latin typeface="Calibri"/>
                <a:cs typeface="Calibri"/>
              </a:rPr>
              <a:t>281</a:t>
            </a:r>
            <a:r>
              <a:rPr sz="1500" spc="-45">
                <a:solidFill>
                  <a:srgbClr val="3F3957"/>
                </a:solidFill>
                <a:latin typeface="Times New Roman"/>
                <a:cs typeface="Times New Roman"/>
              </a:rPr>
              <a:t> </a:t>
            </a:r>
            <a:r>
              <a:rPr sz="1500" spc="-15">
                <a:solidFill>
                  <a:srgbClr val="3F3957"/>
                </a:solidFill>
                <a:latin typeface="Calibri"/>
                <a:cs typeface="Calibri"/>
              </a:rPr>
              <a:t>undertaking</a:t>
            </a:r>
            <a:r>
              <a:rPr sz="1500" spc="-30">
                <a:solidFill>
                  <a:srgbClr val="3F3957"/>
                </a:solidFill>
                <a:latin typeface="Times New Roman"/>
                <a:cs typeface="Times New Roman"/>
              </a:rPr>
              <a:t> </a:t>
            </a:r>
            <a:r>
              <a:rPr sz="1500" spc="-15">
                <a:solidFill>
                  <a:srgbClr val="3F3957"/>
                </a:solidFill>
                <a:latin typeface="Calibri"/>
                <a:cs typeface="Calibri"/>
              </a:rPr>
              <a:t>practical</a:t>
            </a:r>
            <a:r>
              <a:rPr sz="1500" spc="-30">
                <a:solidFill>
                  <a:srgbClr val="3F3957"/>
                </a:solidFill>
                <a:latin typeface="Times New Roman"/>
                <a:cs typeface="Times New Roman"/>
              </a:rPr>
              <a:t> </a:t>
            </a:r>
            <a:r>
              <a:rPr sz="1500">
                <a:solidFill>
                  <a:srgbClr val="3F3957"/>
                </a:solidFill>
                <a:latin typeface="Calibri"/>
                <a:cs typeface="Calibri"/>
              </a:rPr>
              <a:t>training</a:t>
            </a:r>
            <a:r>
              <a:rPr sz="1500" spc="-30">
                <a:solidFill>
                  <a:srgbClr val="3F3957"/>
                </a:solidFill>
                <a:latin typeface="Times New Roman"/>
                <a:cs typeface="Times New Roman"/>
              </a:rPr>
              <a:t> </a:t>
            </a:r>
            <a:r>
              <a:rPr sz="1500">
                <a:solidFill>
                  <a:srgbClr val="3F3957"/>
                </a:solidFill>
                <a:latin typeface="Calibri"/>
                <a:cs typeface="Calibri"/>
              </a:rPr>
              <a:t>and</a:t>
            </a:r>
            <a:r>
              <a:rPr sz="1500" spc="-38">
                <a:solidFill>
                  <a:srgbClr val="3F3957"/>
                </a:solidFill>
                <a:latin typeface="Times New Roman"/>
                <a:cs typeface="Times New Roman"/>
              </a:rPr>
              <a:t> </a:t>
            </a:r>
            <a:r>
              <a:rPr sz="1500" spc="-15">
                <a:solidFill>
                  <a:srgbClr val="3F3957"/>
                </a:solidFill>
                <a:latin typeface="Calibri"/>
                <a:cs typeface="Calibri"/>
              </a:rPr>
              <a:t>assessments</a:t>
            </a:r>
            <a:endParaRPr sz="1500">
              <a:latin typeface="Calibri"/>
              <a:cs typeface="Calibri"/>
            </a:endParaRPr>
          </a:p>
        </p:txBody>
      </p:sp>
      <p:grpSp>
        <p:nvGrpSpPr>
          <p:cNvPr id="73" name="object 73"/>
          <p:cNvGrpSpPr/>
          <p:nvPr/>
        </p:nvGrpSpPr>
        <p:grpSpPr>
          <a:xfrm>
            <a:off x="6999446" y="5895879"/>
            <a:ext cx="2757488" cy="4069080"/>
            <a:chOff x="4666297" y="3930586"/>
            <a:chExt cx="1838325" cy="2712720"/>
          </a:xfrm>
        </p:grpSpPr>
        <p:pic>
          <p:nvPicPr>
            <p:cNvPr id="74" name="object 74"/>
            <p:cNvPicPr/>
            <p:nvPr/>
          </p:nvPicPr>
          <p:blipFill>
            <a:blip r:embed="rId2" cstate="print"/>
            <a:stretch>
              <a:fillRect/>
            </a:stretch>
          </p:blipFill>
          <p:spPr>
            <a:xfrm>
              <a:off x="6344602" y="3930586"/>
              <a:ext cx="159639" cy="158115"/>
            </a:xfrm>
            <a:prstGeom prst="rect">
              <a:avLst/>
            </a:prstGeom>
          </p:spPr>
        </p:pic>
        <p:sp>
          <p:nvSpPr>
            <p:cNvPr id="75" name="object 75"/>
            <p:cNvSpPr/>
            <p:nvPr/>
          </p:nvSpPr>
          <p:spPr>
            <a:xfrm>
              <a:off x="4671047" y="4477524"/>
              <a:ext cx="1603375" cy="2161540"/>
            </a:xfrm>
            <a:custGeom>
              <a:avLst/>
              <a:gdLst/>
              <a:ahLst/>
              <a:cxnLst/>
              <a:rect l="l" t="t" r="r" b="b"/>
              <a:pathLst>
                <a:path w="1603375" h="2161540">
                  <a:moveTo>
                    <a:pt x="100596" y="1484363"/>
                  </a:moveTo>
                  <a:lnTo>
                    <a:pt x="12" y="1484363"/>
                  </a:lnTo>
                  <a:lnTo>
                    <a:pt x="12" y="1589519"/>
                  </a:lnTo>
                  <a:lnTo>
                    <a:pt x="100596" y="1589519"/>
                  </a:lnTo>
                  <a:lnTo>
                    <a:pt x="100596" y="1484363"/>
                  </a:lnTo>
                  <a:close/>
                </a:path>
                <a:path w="1603375" h="2161540">
                  <a:moveTo>
                    <a:pt x="100596" y="1141463"/>
                  </a:moveTo>
                  <a:lnTo>
                    <a:pt x="12" y="1141463"/>
                  </a:lnTo>
                  <a:lnTo>
                    <a:pt x="12" y="1246619"/>
                  </a:lnTo>
                  <a:lnTo>
                    <a:pt x="100596" y="1246619"/>
                  </a:lnTo>
                  <a:lnTo>
                    <a:pt x="100596" y="1141463"/>
                  </a:lnTo>
                  <a:close/>
                </a:path>
                <a:path w="1603375" h="2161540">
                  <a:moveTo>
                    <a:pt x="100596" y="0"/>
                  </a:moveTo>
                  <a:lnTo>
                    <a:pt x="12" y="0"/>
                  </a:lnTo>
                  <a:lnTo>
                    <a:pt x="12" y="105143"/>
                  </a:lnTo>
                  <a:lnTo>
                    <a:pt x="100596" y="105143"/>
                  </a:lnTo>
                  <a:lnTo>
                    <a:pt x="100596" y="0"/>
                  </a:lnTo>
                  <a:close/>
                </a:path>
                <a:path w="1603375" h="2161540">
                  <a:moveTo>
                    <a:pt x="199656" y="1941563"/>
                  </a:moveTo>
                  <a:lnTo>
                    <a:pt x="12" y="1941563"/>
                  </a:lnTo>
                  <a:lnTo>
                    <a:pt x="12" y="2046719"/>
                  </a:lnTo>
                  <a:lnTo>
                    <a:pt x="199656" y="2046719"/>
                  </a:lnTo>
                  <a:lnTo>
                    <a:pt x="199656" y="1941563"/>
                  </a:lnTo>
                  <a:close/>
                </a:path>
                <a:path w="1603375" h="2161540">
                  <a:moveTo>
                    <a:pt x="199656" y="1827263"/>
                  </a:moveTo>
                  <a:lnTo>
                    <a:pt x="12" y="1827263"/>
                  </a:lnTo>
                  <a:lnTo>
                    <a:pt x="12" y="1932419"/>
                  </a:lnTo>
                  <a:lnTo>
                    <a:pt x="199656" y="1932419"/>
                  </a:lnTo>
                  <a:lnTo>
                    <a:pt x="199656" y="1827263"/>
                  </a:lnTo>
                  <a:close/>
                </a:path>
                <a:path w="1603375" h="2161540">
                  <a:moveTo>
                    <a:pt x="199656" y="571500"/>
                  </a:moveTo>
                  <a:lnTo>
                    <a:pt x="12" y="571500"/>
                  </a:lnTo>
                  <a:lnTo>
                    <a:pt x="12" y="675119"/>
                  </a:lnTo>
                  <a:lnTo>
                    <a:pt x="199656" y="675119"/>
                  </a:lnTo>
                  <a:lnTo>
                    <a:pt x="199656" y="571500"/>
                  </a:lnTo>
                  <a:close/>
                </a:path>
                <a:path w="1603375" h="2161540">
                  <a:moveTo>
                    <a:pt x="300240" y="1370063"/>
                  </a:moveTo>
                  <a:lnTo>
                    <a:pt x="12" y="1370063"/>
                  </a:lnTo>
                  <a:lnTo>
                    <a:pt x="12" y="1475219"/>
                  </a:lnTo>
                  <a:lnTo>
                    <a:pt x="300240" y="1475219"/>
                  </a:lnTo>
                  <a:lnTo>
                    <a:pt x="300240" y="1370063"/>
                  </a:lnTo>
                  <a:close/>
                </a:path>
                <a:path w="1603375" h="2161540">
                  <a:moveTo>
                    <a:pt x="400824" y="1255763"/>
                  </a:moveTo>
                  <a:lnTo>
                    <a:pt x="0" y="1255763"/>
                  </a:lnTo>
                  <a:lnTo>
                    <a:pt x="0" y="1360919"/>
                  </a:lnTo>
                  <a:lnTo>
                    <a:pt x="400824" y="1360919"/>
                  </a:lnTo>
                  <a:lnTo>
                    <a:pt x="400824" y="1255763"/>
                  </a:lnTo>
                  <a:close/>
                </a:path>
                <a:path w="1603375" h="2161540">
                  <a:moveTo>
                    <a:pt x="501408" y="1712963"/>
                  </a:moveTo>
                  <a:lnTo>
                    <a:pt x="0" y="1712963"/>
                  </a:lnTo>
                  <a:lnTo>
                    <a:pt x="0" y="1818119"/>
                  </a:lnTo>
                  <a:lnTo>
                    <a:pt x="501408" y="1818119"/>
                  </a:lnTo>
                  <a:lnTo>
                    <a:pt x="501408" y="1712963"/>
                  </a:lnTo>
                  <a:close/>
                </a:path>
                <a:path w="1603375" h="2161540">
                  <a:moveTo>
                    <a:pt x="701052" y="1027163"/>
                  </a:moveTo>
                  <a:lnTo>
                    <a:pt x="12" y="1027163"/>
                  </a:lnTo>
                  <a:lnTo>
                    <a:pt x="12" y="1132319"/>
                  </a:lnTo>
                  <a:lnTo>
                    <a:pt x="701052" y="1132319"/>
                  </a:lnTo>
                  <a:lnTo>
                    <a:pt x="701052" y="1027163"/>
                  </a:lnTo>
                  <a:close/>
                </a:path>
                <a:path w="1603375" h="2161540">
                  <a:moveTo>
                    <a:pt x="701052" y="800100"/>
                  </a:moveTo>
                  <a:lnTo>
                    <a:pt x="12" y="800100"/>
                  </a:lnTo>
                  <a:lnTo>
                    <a:pt x="12" y="903719"/>
                  </a:lnTo>
                  <a:lnTo>
                    <a:pt x="701052" y="903719"/>
                  </a:lnTo>
                  <a:lnTo>
                    <a:pt x="701052" y="800100"/>
                  </a:lnTo>
                  <a:close/>
                </a:path>
                <a:path w="1603375" h="2161540">
                  <a:moveTo>
                    <a:pt x="1303032" y="2055863"/>
                  </a:moveTo>
                  <a:lnTo>
                    <a:pt x="12" y="2055863"/>
                  </a:lnTo>
                  <a:lnTo>
                    <a:pt x="12" y="2161019"/>
                  </a:lnTo>
                  <a:lnTo>
                    <a:pt x="1303032" y="2161019"/>
                  </a:lnTo>
                  <a:lnTo>
                    <a:pt x="1303032" y="2055863"/>
                  </a:lnTo>
                  <a:close/>
                </a:path>
                <a:path w="1603375" h="2161540">
                  <a:moveTo>
                    <a:pt x="1303032" y="457200"/>
                  </a:moveTo>
                  <a:lnTo>
                    <a:pt x="12" y="457200"/>
                  </a:lnTo>
                  <a:lnTo>
                    <a:pt x="12" y="560819"/>
                  </a:lnTo>
                  <a:lnTo>
                    <a:pt x="1303032" y="560819"/>
                  </a:lnTo>
                  <a:lnTo>
                    <a:pt x="1303032" y="457200"/>
                  </a:lnTo>
                  <a:close/>
                </a:path>
                <a:path w="1603375" h="2161540">
                  <a:moveTo>
                    <a:pt x="1502676" y="685800"/>
                  </a:moveTo>
                  <a:lnTo>
                    <a:pt x="12" y="685800"/>
                  </a:lnTo>
                  <a:lnTo>
                    <a:pt x="12" y="789419"/>
                  </a:lnTo>
                  <a:lnTo>
                    <a:pt x="1502676" y="789419"/>
                  </a:lnTo>
                  <a:lnTo>
                    <a:pt x="1502676" y="685800"/>
                  </a:lnTo>
                  <a:close/>
                </a:path>
                <a:path w="1603375" h="2161540">
                  <a:moveTo>
                    <a:pt x="1603260" y="1598663"/>
                  </a:moveTo>
                  <a:lnTo>
                    <a:pt x="12" y="1598663"/>
                  </a:lnTo>
                  <a:lnTo>
                    <a:pt x="12" y="1703819"/>
                  </a:lnTo>
                  <a:lnTo>
                    <a:pt x="1603260" y="1703819"/>
                  </a:lnTo>
                  <a:lnTo>
                    <a:pt x="1603260" y="1598663"/>
                  </a:lnTo>
                  <a:close/>
                </a:path>
              </a:pathLst>
            </a:custGeom>
            <a:solidFill>
              <a:srgbClr val="00565E"/>
            </a:solidFill>
          </p:spPr>
          <p:txBody>
            <a:bodyPr wrap="square" lIns="0" tIns="0" rIns="0" bIns="0" rtlCol="0"/>
            <a:lstStyle/>
            <a:p>
              <a:endParaRPr/>
            </a:p>
          </p:txBody>
        </p:sp>
        <p:sp>
          <p:nvSpPr>
            <p:cNvPr id="76" name="object 76"/>
            <p:cNvSpPr/>
            <p:nvPr/>
          </p:nvSpPr>
          <p:spPr>
            <a:xfrm>
              <a:off x="4671060" y="4472939"/>
              <a:ext cx="0" cy="2170430"/>
            </a:xfrm>
            <a:custGeom>
              <a:avLst/>
              <a:gdLst/>
              <a:ahLst/>
              <a:cxnLst/>
              <a:rect l="l" t="t" r="r" b="b"/>
              <a:pathLst>
                <a:path h="2170429">
                  <a:moveTo>
                    <a:pt x="0" y="2170177"/>
                  </a:moveTo>
                  <a:lnTo>
                    <a:pt x="0" y="0"/>
                  </a:lnTo>
                </a:path>
              </a:pathLst>
            </a:custGeom>
            <a:ln w="9525">
              <a:solidFill>
                <a:srgbClr val="E1CEE6"/>
              </a:solidFill>
            </a:ln>
          </p:spPr>
          <p:txBody>
            <a:bodyPr wrap="square" lIns="0" tIns="0" rIns="0" bIns="0" rtlCol="0"/>
            <a:lstStyle/>
            <a:p>
              <a:endParaRPr/>
            </a:p>
          </p:txBody>
        </p:sp>
      </p:grpSp>
      <p:sp>
        <p:nvSpPr>
          <p:cNvPr id="77" name="object 77"/>
          <p:cNvSpPr txBox="1"/>
          <p:nvPr/>
        </p:nvSpPr>
        <p:spPr>
          <a:xfrm>
            <a:off x="2124264" y="3100230"/>
            <a:ext cx="436017" cy="2463165"/>
          </a:xfrm>
          <a:prstGeom prst="rect">
            <a:avLst/>
          </a:prstGeom>
        </p:spPr>
        <p:txBody>
          <a:bodyPr vert="vert270" wrap="square" lIns="0" tIns="0" rIns="0" bIns="0" rtlCol="0">
            <a:spAutoFit/>
          </a:bodyPr>
          <a:lstStyle/>
          <a:p>
            <a:pPr marL="61913">
              <a:lnSpc>
                <a:spcPts val="1568"/>
              </a:lnSpc>
            </a:pPr>
            <a:r>
              <a:rPr sz="1500">
                <a:solidFill>
                  <a:srgbClr val="3F3957"/>
                </a:solidFill>
                <a:latin typeface="Calibri"/>
                <a:cs typeface="Calibri"/>
              </a:rPr>
              <a:t>*</a:t>
            </a:r>
            <a:r>
              <a:rPr sz="1500" spc="-53">
                <a:solidFill>
                  <a:srgbClr val="3F3957"/>
                </a:solidFill>
                <a:latin typeface="Times New Roman"/>
                <a:cs typeface="Times New Roman"/>
              </a:rPr>
              <a:t> </a:t>
            </a:r>
            <a:r>
              <a:rPr sz="1500" i="1" spc="-15">
                <a:solidFill>
                  <a:srgbClr val="3F3957"/>
                </a:solidFill>
                <a:latin typeface="Calibri"/>
                <a:cs typeface="Calibri"/>
              </a:rPr>
              <a:t>Culminated</a:t>
            </a:r>
            <a:r>
              <a:rPr sz="1500" spc="-68">
                <a:solidFill>
                  <a:srgbClr val="3F3957"/>
                </a:solidFill>
                <a:latin typeface="Times New Roman"/>
                <a:cs typeface="Times New Roman"/>
              </a:rPr>
              <a:t> </a:t>
            </a:r>
            <a:r>
              <a:rPr sz="1500" i="1">
                <a:solidFill>
                  <a:srgbClr val="3F3957"/>
                </a:solidFill>
                <a:latin typeface="Calibri"/>
                <a:cs typeface="Calibri"/>
              </a:rPr>
              <a:t>totals</a:t>
            </a:r>
            <a:r>
              <a:rPr sz="1500" spc="-45">
                <a:solidFill>
                  <a:srgbClr val="3F3957"/>
                </a:solidFill>
                <a:latin typeface="Times New Roman"/>
                <a:cs typeface="Times New Roman"/>
              </a:rPr>
              <a:t> </a:t>
            </a:r>
            <a:r>
              <a:rPr sz="1500" i="1">
                <a:solidFill>
                  <a:srgbClr val="3F3957"/>
                </a:solidFill>
                <a:latin typeface="Calibri"/>
                <a:cs typeface="Calibri"/>
              </a:rPr>
              <a:t>are</a:t>
            </a:r>
            <a:r>
              <a:rPr sz="1500" spc="-60">
                <a:solidFill>
                  <a:srgbClr val="3F3957"/>
                </a:solidFill>
                <a:latin typeface="Times New Roman"/>
                <a:cs typeface="Times New Roman"/>
              </a:rPr>
              <a:t> </a:t>
            </a:r>
            <a:r>
              <a:rPr sz="1500" i="1">
                <a:solidFill>
                  <a:srgbClr val="3F3957"/>
                </a:solidFill>
                <a:latin typeface="Calibri"/>
                <a:cs typeface="Calibri"/>
              </a:rPr>
              <a:t>used</a:t>
            </a:r>
            <a:r>
              <a:rPr sz="1500" spc="-53">
                <a:solidFill>
                  <a:srgbClr val="3F3957"/>
                </a:solidFill>
                <a:latin typeface="Times New Roman"/>
                <a:cs typeface="Times New Roman"/>
              </a:rPr>
              <a:t> </a:t>
            </a:r>
            <a:r>
              <a:rPr sz="1500" i="1" spc="-38">
                <a:solidFill>
                  <a:srgbClr val="3F3957"/>
                </a:solidFill>
                <a:latin typeface="Calibri"/>
                <a:cs typeface="Calibri"/>
              </a:rPr>
              <a:t>in</a:t>
            </a:r>
            <a:endParaRPr sz="1500">
              <a:latin typeface="Calibri"/>
              <a:cs typeface="Calibri"/>
            </a:endParaRPr>
          </a:p>
          <a:p>
            <a:pPr marL="19050">
              <a:lnSpc>
                <a:spcPct val="100000"/>
              </a:lnSpc>
            </a:pPr>
            <a:r>
              <a:rPr sz="1500" i="1">
                <a:solidFill>
                  <a:srgbClr val="3F3957"/>
                </a:solidFill>
                <a:latin typeface="Calibri"/>
                <a:cs typeface="Calibri"/>
              </a:rPr>
              <a:t>this</a:t>
            </a:r>
            <a:r>
              <a:rPr sz="1500" spc="-60">
                <a:solidFill>
                  <a:srgbClr val="3F3957"/>
                </a:solidFill>
                <a:latin typeface="Times New Roman"/>
                <a:cs typeface="Times New Roman"/>
              </a:rPr>
              <a:t> </a:t>
            </a:r>
            <a:r>
              <a:rPr sz="1500" i="1" spc="-15">
                <a:solidFill>
                  <a:srgbClr val="3F3957"/>
                </a:solidFill>
                <a:latin typeface="Calibri"/>
                <a:cs typeface="Calibri"/>
              </a:rPr>
              <a:t>figure</a:t>
            </a:r>
            <a:endParaRPr sz="1500">
              <a:latin typeface="Calibri"/>
              <a:cs typeface="Calibri"/>
            </a:endParaRPr>
          </a:p>
        </p:txBody>
      </p:sp>
      <p:sp>
        <p:nvSpPr>
          <p:cNvPr id="78" name="object 78"/>
          <p:cNvSpPr txBox="1"/>
          <p:nvPr/>
        </p:nvSpPr>
        <p:spPr>
          <a:xfrm>
            <a:off x="8672704" y="9760004"/>
            <a:ext cx="194309" cy="203902"/>
          </a:xfrm>
          <a:prstGeom prst="rect">
            <a:avLst/>
          </a:prstGeom>
        </p:spPr>
        <p:txBody>
          <a:bodyPr vert="horz" wrap="square" lIns="0" tIns="19050" rIns="0" bIns="0" rtlCol="0">
            <a:spAutoFit/>
          </a:bodyPr>
          <a:lstStyle/>
          <a:p>
            <a:pPr marL="19050">
              <a:lnSpc>
                <a:spcPct val="100000"/>
              </a:lnSpc>
              <a:spcBef>
                <a:spcPts val="150"/>
              </a:spcBef>
            </a:pPr>
            <a:r>
              <a:rPr sz="1200" b="1" spc="-38">
                <a:solidFill>
                  <a:srgbClr val="FFFFFF"/>
                </a:solidFill>
                <a:latin typeface="Calibri"/>
                <a:cs typeface="Calibri"/>
              </a:rPr>
              <a:t>13</a:t>
            </a:r>
            <a:endParaRPr sz="1200">
              <a:latin typeface="Calibri"/>
              <a:cs typeface="Calibri"/>
            </a:endParaRPr>
          </a:p>
        </p:txBody>
      </p:sp>
      <p:sp>
        <p:nvSpPr>
          <p:cNvPr id="79" name="object 79"/>
          <p:cNvSpPr txBox="1"/>
          <p:nvPr/>
        </p:nvSpPr>
        <p:spPr>
          <a:xfrm>
            <a:off x="7101456" y="9417104"/>
            <a:ext cx="116205" cy="378309"/>
          </a:xfrm>
          <a:prstGeom prst="rect">
            <a:avLst/>
          </a:prstGeom>
        </p:spPr>
        <p:txBody>
          <a:bodyPr vert="horz" wrap="square" lIns="0" tIns="19050" rIns="0" bIns="0" rtlCol="0">
            <a:spAutoFit/>
          </a:bodyPr>
          <a:lstStyle/>
          <a:p>
            <a:pPr marL="19050">
              <a:lnSpc>
                <a:spcPts val="1395"/>
              </a:lnSpc>
              <a:spcBef>
                <a:spcPts val="150"/>
              </a:spcBef>
            </a:pPr>
            <a:r>
              <a:rPr sz="1200" b="1">
                <a:solidFill>
                  <a:srgbClr val="FFFFFF"/>
                </a:solidFill>
                <a:latin typeface="Calibri"/>
                <a:cs typeface="Calibri"/>
              </a:rPr>
              <a:t>2</a:t>
            </a:r>
            <a:endParaRPr sz="1200">
              <a:latin typeface="Calibri"/>
              <a:cs typeface="Calibri"/>
            </a:endParaRPr>
          </a:p>
          <a:p>
            <a:pPr marL="19050">
              <a:lnSpc>
                <a:spcPts val="1395"/>
              </a:lnSpc>
            </a:pPr>
            <a:r>
              <a:rPr sz="1200" b="1">
                <a:solidFill>
                  <a:srgbClr val="FFFFFF"/>
                </a:solidFill>
                <a:latin typeface="Calibri"/>
                <a:cs typeface="Calibri"/>
              </a:rPr>
              <a:t>2</a:t>
            </a:r>
            <a:endParaRPr sz="1200">
              <a:latin typeface="Calibri"/>
              <a:cs typeface="Calibri"/>
            </a:endParaRPr>
          </a:p>
        </p:txBody>
      </p:sp>
      <p:sp>
        <p:nvSpPr>
          <p:cNvPr id="80" name="object 80"/>
          <p:cNvSpPr txBox="1"/>
          <p:nvPr/>
        </p:nvSpPr>
        <p:spPr>
          <a:xfrm>
            <a:off x="7547606" y="9246109"/>
            <a:ext cx="116205" cy="203902"/>
          </a:xfrm>
          <a:prstGeom prst="rect">
            <a:avLst/>
          </a:prstGeom>
        </p:spPr>
        <p:txBody>
          <a:bodyPr vert="horz" wrap="square" lIns="0" tIns="19050" rIns="0" bIns="0" rtlCol="0">
            <a:spAutoFit/>
          </a:bodyPr>
          <a:lstStyle/>
          <a:p>
            <a:pPr marL="19050">
              <a:lnSpc>
                <a:spcPct val="100000"/>
              </a:lnSpc>
              <a:spcBef>
                <a:spcPts val="150"/>
              </a:spcBef>
            </a:pPr>
            <a:r>
              <a:rPr sz="1200" b="1">
                <a:solidFill>
                  <a:srgbClr val="FFFFFF"/>
                </a:solidFill>
                <a:latin typeface="Calibri"/>
                <a:cs typeface="Calibri"/>
              </a:rPr>
              <a:t>2</a:t>
            </a:r>
            <a:endParaRPr sz="1200">
              <a:latin typeface="Calibri"/>
              <a:cs typeface="Calibri"/>
            </a:endParaRPr>
          </a:p>
        </p:txBody>
      </p:sp>
      <p:sp>
        <p:nvSpPr>
          <p:cNvPr id="81" name="object 81"/>
          <p:cNvSpPr txBox="1"/>
          <p:nvPr/>
        </p:nvSpPr>
        <p:spPr>
          <a:xfrm>
            <a:off x="9123994" y="9074659"/>
            <a:ext cx="194309" cy="203902"/>
          </a:xfrm>
          <a:prstGeom prst="rect">
            <a:avLst/>
          </a:prstGeom>
        </p:spPr>
        <p:txBody>
          <a:bodyPr vert="horz" wrap="square" lIns="0" tIns="19050" rIns="0" bIns="0" rtlCol="0">
            <a:spAutoFit/>
          </a:bodyPr>
          <a:lstStyle/>
          <a:p>
            <a:pPr marL="19050">
              <a:lnSpc>
                <a:spcPct val="100000"/>
              </a:lnSpc>
              <a:spcBef>
                <a:spcPts val="150"/>
              </a:spcBef>
            </a:pPr>
            <a:r>
              <a:rPr sz="1200" b="1" spc="-38">
                <a:solidFill>
                  <a:srgbClr val="FFFFFF"/>
                </a:solidFill>
                <a:latin typeface="Calibri"/>
                <a:cs typeface="Calibri"/>
              </a:rPr>
              <a:t>16</a:t>
            </a:r>
            <a:endParaRPr sz="1200">
              <a:latin typeface="Calibri"/>
              <a:cs typeface="Calibri"/>
            </a:endParaRPr>
          </a:p>
        </p:txBody>
      </p:sp>
      <p:sp>
        <p:nvSpPr>
          <p:cNvPr id="82" name="object 82"/>
          <p:cNvSpPr txBox="1"/>
          <p:nvPr/>
        </p:nvSpPr>
        <p:spPr>
          <a:xfrm>
            <a:off x="7101455" y="8903209"/>
            <a:ext cx="116205" cy="203902"/>
          </a:xfrm>
          <a:prstGeom prst="rect">
            <a:avLst/>
          </a:prstGeom>
        </p:spPr>
        <p:txBody>
          <a:bodyPr vert="horz" wrap="square" lIns="0" tIns="19050" rIns="0" bIns="0" rtlCol="0">
            <a:spAutoFit/>
          </a:bodyPr>
          <a:lstStyle/>
          <a:p>
            <a:pPr marL="19050">
              <a:lnSpc>
                <a:spcPct val="100000"/>
              </a:lnSpc>
              <a:spcBef>
                <a:spcPts val="150"/>
              </a:spcBef>
            </a:pPr>
            <a:r>
              <a:rPr sz="1200" b="1">
                <a:solidFill>
                  <a:srgbClr val="FFFFFF"/>
                </a:solidFill>
                <a:latin typeface="Calibri"/>
                <a:cs typeface="Calibri"/>
              </a:rPr>
              <a:t>1</a:t>
            </a:r>
            <a:endParaRPr sz="1200">
              <a:latin typeface="Calibri"/>
              <a:cs typeface="Calibri"/>
            </a:endParaRPr>
          </a:p>
        </p:txBody>
      </p:sp>
      <p:sp>
        <p:nvSpPr>
          <p:cNvPr id="83" name="object 83"/>
          <p:cNvSpPr txBox="1"/>
          <p:nvPr/>
        </p:nvSpPr>
        <p:spPr>
          <a:xfrm>
            <a:off x="7246808" y="8731759"/>
            <a:ext cx="116205" cy="203902"/>
          </a:xfrm>
          <a:prstGeom prst="rect">
            <a:avLst/>
          </a:prstGeom>
        </p:spPr>
        <p:txBody>
          <a:bodyPr vert="horz" wrap="square" lIns="0" tIns="19050" rIns="0" bIns="0" rtlCol="0">
            <a:spAutoFit/>
          </a:bodyPr>
          <a:lstStyle/>
          <a:p>
            <a:pPr marL="19050">
              <a:lnSpc>
                <a:spcPct val="100000"/>
              </a:lnSpc>
              <a:spcBef>
                <a:spcPts val="150"/>
              </a:spcBef>
            </a:pPr>
            <a:r>
              <a:rPr sz="1200" b="1">
                <a:solidFill>
                  <a:srgbClr val="FFFFFF"/>
                </a:solidFill>
                <a:latin typeface="Calibri"/>
                <a:cs typeface="Calibri"/>
              </a:rPr>
              <a:t>3</a:t>
            </a:r>
            <a:endParaRPr sz="1200">
              <a:latin typeface="Calibri"/>
              <a:cs typeface="Calibri"/>
            </a:endParaRPr>
          </a:p>
        </p:txBody>
      </p:sp>
      <p:sp>
        <p:nvSpPr>
          <p:cNvPr id="84" name="object 84"/>
          <p:cNvSpPr txBox="1"/>
          <p:nvPr/>
        </p:nvSpPr>
        <p:spPr>
          <a:xfrm>
            <a:off x="7397109" y="8560309"/>
            <a:ext cx="116205" cy="203902"/>
          </a:xfrm>
          <a:prstGeom prst="rect">
            <a:avLst/>
          </a:prstGeom>
        </p:spPr>
        <p:txBody>
          <a:bodyPr vert="horz" wrap="square" lIns="0" tIns="19050" rIns="0" bIns="0" rtlCol="0">
            <a:spAutoFit/>
          </a:bodyPr>
          <a:lstStyle/>
          <a:p>
            <a:pPr marL="19050">
              <a:lnSpc>
                <a:spcPct val="100000"/>
              </a:lnSpc>
              <a:spcBef>
                <a:spcPts val="150"/>
              </a:spcBef>
            </a:pPr>
            <a:r>
              <a:rPr sz="1200" b="1">
                <a:solidFill>
                  <a:srgbClr val="FFFFFF"/>
                </a:solidFill>
                <a:latin typeface="Calibri"/>
                <a:cs typeface="Calibri"/>
              </a:rPr>
              <a:t>4</a:t>
            </a:r>
            <a:endParaRPr sz="1200">
              <a:latin typeface="Calibri"/>
              <a:cs typeface="Calibri"/>
            </a:endParaRPr>
          </a:p>
        </p:txBody>
      </p:sp>
      <p:sp>
        <p:nvSpPr>
          <p:cNvPr id="85" name="object 85"/>
          <p:cNvSpPr txBox="1"/>
          <p:nvPr/>
        </p:nvSpPr>
        <p:spPr>
          <a:xfrm>
            <a:off x="7101455" y="8388859"/>
            <a:ext cx="116205" cy="203902"/>
          </a:xfrm>
          <a:prstGeom prst="rect">
            <a:avLst/>
          </a:prstGeom>
        </p:spPr>
        <p:txBody>
          <a:bodyPr vert="horz" wrap="square" lIns="0" tIns="19050" rIns="0" bIns="0" rtlCol="0">
            <a:spAutoFit/>
          </a:bodyPr>
          <a:lstStyle/>
          <a:p>
            <a:pPr marL="19050">
              <a:lnSpc>
                <a:spcPct val="100000"/>
              </a:lnSpc>
              <a:spcBef>
                <a:spcPts val="150"/>
              </a:spcBef>
            </a:pPr>
            <a:r>
              <a:rPr sz="1200" b="1">
                <a:solidFill>
                  <a:srgbClr val="FFFFFF"/>
                </a:solidFill>
                <a:latin typeface="Calibri"/>
                <a:cs typeface="Calibri"/>
              </a:rPr>
              <a:t>1</a:t>
            </a:r>
            <a:endParaRPr sz="1200">
              <a:latin typeface="Calibri"/>
              <a:cs typeface="Calibri"/>
            </a:endParaRPr>
          </a:p>
        </p:txBody>
      </p:sp>
      <p:sp>
        <p:nvSpPr>
          <p:cNvPr id="86" name="object 86"/>
          <p:cNvSpPr txBox="1"/>
          <p:nvPr/>
        </p:nvSpPr>
        <p:spPr>
          <a:xfrm>
            <a:off x="7848021" y="8217409"/>
            <a:ext cx="116205" cy="203902"/>
          </a:xfrm>
          <a:prstGeom prst="rect">
            <a:avLst/>
          </a:prstGeom>
        </p:spPr>
        <p:txBody>
          <a:bodyPr vert="horz" wrap="square" lIns="0" tIns="19050" rIns="0" bIns="0" rtlCol="0">
            <a:spAutoFit/>
          </a:bodyPr>
          <a:lstStyle/>
          <a:p>
            <a:pPr marL="19050">
              <a:lnSpc>
                <a:spcPct val="100000"/>
              </a:lnSpc>
              <a:spcBef>
                <a:spcPts val="150"/>
              </a:spcBef>
            </a:pPr>
            <a:r>
              <a:rPr sz="1200" b="1">
                <a:solidFill>
                  <a:srgbClr val="FFFFFF"/>
                </a:solidFill>
                <a:latin typeface="Calibri"/>
                <a:cs typeface="Calibri"/>
              </a:rPr>
              <a:t>7</a:t>
            </a:r>
            <a:endParaRPr sz="1200">
              <a:latin typeface="Calibri"/>
              <a:cs typeface="Calibri"/>
            </a:endParaRPr>
          </a:p>
        </p:txBody>
      </p:sp>
      <p:sp>
        <p:nvSpPr>
          <p:cNvPr id="87" name="object 87"/>
          <p:cNvSpPr txBox="1"/>
          <p:nvPr/>
        </p:nvSpPr>
        <p:spPr>
          <a:xfrm>
            <a:off x="7848021" y="7874509"/>
            <a:ext cx="116205" cy="203902"/>
          </a:xfrm>
          <a:prstGeom prst="rect">
            <a:avLst/>
          </a:prstGeom>
        </p:spPr>
        <p:txBody>
          <a:bodyPr vert="horz" wrap="square" lIns="0" tIns="19050" rIns="0" bIns="0" rtlCol="0">
            <a:spAutoFit/>
          </a:bodyPr>
          <a:lstStyle/>
          <a:p>
            <a:pPr marL="19050">
              <a:lnSpc>
                <a:spcPct val="100000"/>
              </a:lnSpc>
              <a:spcBef>
                <a:spcPts val="150"/>
              </a:spcBef>
            </a:pPr>
            <a:r>
              <a:rPr sz="1200" b="1">
                <a:solidFill>
                  <a:srgbClr val="FFFFFF"/>
                </a:solidFill>
                <a:latin typeface="Calibri"/>
                <a:cs typeface="Calibri"/>
              </a:rPr>
              <a:t>7</a:t>
            </a:r>
            <a:endParaRPr sz="1200">
              <a:latin typeface="Calibri"/>
              <a:cs typeface="Calibri"/>
            </a:endParaRPr>
          </a:p>
        </p:txBody>
      </p:sp>
      <p:sp>
        <p:nvSpPr>
          <p:cNvPr id="88" name="object 88"/>
          <p:cNvSpPr txBox="1"/>
          <p:nvPr/>
        </p:nvSpPr>
        <p:spPr>
          <a:xfrm>
            <a:off x="8973689" y="7702601"/>
            <a:ext cx="194309" cy="204864"/>
          </a:xfrm>
          <a:prstGeom prst="rect">
            <a:avLst/>
          </a:prstGeom>
        </p:spPr>
        <p:txBody>
          <a:bodyPr vert="horz" wrap="square" lIns="0" tIns="20003" rIns="0" bIns="0" rtlCol="0">
            <a:spAutoFit/>
          </a:bodyPr>
          <a:lstStyle/>
          <a:p>
            <a:pPr marL="19050">
              <a:lnSpc>
                <a:spcPct val="100000"/>
              </a:lnSpc>
              <a:spcBef>
                <a:spcPts val="158"/>
              </a:spcBef>
            </a:pPr>
            <a:r>
              <a:rPr sz="1200" b="1" spc="-38">
                <a:solidFill>
                  <a:srgbClr val="FFFFFF"/>
                </a:solidFill>
                <a:latin typeface="Calibri"/>
                <a:cs typeface="Calibri"/>
              </a:rPr>
              <a:t>15</a:t>
            </a:r>
            <a:endParaRPr sz="1200">
              <a:latin typeface="Calibri"/>
              <a:cs typeface="Calibri"/>
            </a:endParaRPr>
          </a:p>
        </p:txBody>
      </p:sp>
      <p:sp>
        <p:nvSpPr>
          <p:cNvPr id="89" name="object 89"/>
          <p:cNvSpPr txBox="1"/>
          <p:nvPr/>
        </p:nvSpPr>
        <p:spPr>
          <a:xfrm>
            <a:off x="7101453" y="7531988"/>
            <a:ext cx="116205" cy="203902"/>
          </a:xfrm>
          <a:prstGeom prst="rect">
            <a:avLst/>
          </a:prstGeom>
        </p:spPr>
        <p:txBody>
          <a:bodyPr vert="horz" wrap="square" lIns="0" tIns="19050" rIns="0" bIns="0" rtlCol="0">
            <a:spAutoFit/>
          </a:bodyPr>
          <a:lstStyle/>
          <a:p>
            <a:pPr marL="19050">
              <a:lnSpc>
                <a:spcPct val="100000"/>
              </a:lnSpc>
              <a:spcBef>
                <a:spcPts val="150"/>
              </a:spcBef>
            </a:pPr>
            <a:r>
              <a:rPr sz="1200" b="1">
                <a:solidFill>
                  <a:srgbClr val="FFFFFF"/>
                </a:solidFill>
                <a:latin typeface="Calibri"/>
                <a:cs typeface="Calibri"/>
              </a:rPr>
              <a:t>2</a:t>
            </a:r>
            <a:endParaRPr sz="1200">
              <a:latin typeface="Calibri"/>
              <a:cs typeface="Calibri"/>
            </a:endParaRPr>
          </a:p>
        </p:txBody>
      </p:sp>
      <p:sp>
        <p:nvSpPr>
          <p:cNvPr id="90" name="object 90"/>
          <p:cNvSpPr txBox="1"/>
          <p:nvPr/>
        </p:nvSpPr>
        <p:spPr>
          <a:xfrm>
            <a:off x="8672699" y="7360538"/>
            <a:ext cx="194309" cy="203902"/>
          </a:xfrm>
          <a:prstGeom prst="rect">
            <a:avLst/>
          </a:prstGeom>
        </p:spPr>
        <p:txBody>
          <a:bodyPr vert="horz" wrap="square" lIns="0" tIns="19050" rIns="0" bIns="0" rtlCol="0">
            <a:spAutoFit/>
          </a:bodyPr>
          <a:lstStyle/>
          <a:p>
            <a:pPr marL="19050">
              <a:lnSpc>
                <a:spcPct val="100000"/>
              </a:lnSpc>
              <a:spcBef>
                <a:spcPts val="150"/>
              </a:spcBef>
            </a:pPr>
            <a:r>
              <a:rPr sz="1200" b="1" spc="-38">
                <a:solidFill>
                  <a:srgbClr val="FFFFFF"/>
                </a:solidFill>
                <a:latin typeface="Calibri"/>
                <a:cs typeface="Calibri"/>
              </a:rPr>
              <a:t>13</a:t>
            </a:r>
            <a:endParaRPr sz="1200">
              <a:latin typeface="Calibri"/>
              <a:cs typeface="Calibri"/>
            </a:endParaRPr>
          </a:p>
        </p:txBody>
      </p:sp>
      <p:sp>
        <p:nvSpPr>
          <p:cNvPr id="91" name="object 91"/>
          <p:cNvSpPr txBox="1"/>
          <p:nvPr/>
        </p:nvSpPr>
        <p:spPr>
          <a:xfrm>
            <a:off x="7013734" y="7059173"/>
            <a:ext cx="745808" cy="158115"/>
          </a:xfrm>
          <a:prstGeom prst="rect">
            <a:avLst/>
          </a:prstGeom>
          <a:solidFill>
            <a:srgbClr val="00565E"/>
          </a:solidFill>
        </p:spPr>
        <p:txBody>
          <a:bodyPr vert="horz" wrap="square" lIns="0" tIns="0" rIns="0" bIns="0" rtlCol="0">
            <a:spAutoFit/>
          </a:bodyPr>
          <a:lstStyle/>
          <a:p>
            <a:pPr marR="102870" algn="r">
              <a:lnSpc>
                <a:spcPts val="1245"/>
              </a:lnSpc>
            </a:pPr>
            <a:r>
              <a:rPr sz="1200" b="1">
                <a:solidFill>
                  <a:srgbClr val="FFFFFF"/>
                </a:solidFill>
                <a:latin typeface="Calibri"/>
                <a:cs typeface="Calibri"/>
              </a:rPr>
              <a:t>5</a:t>
            </a:r>
            <a:endParaRPr sz="1200">
              <a:latin typeface="Calibri"/>
              <a:cs typeface="Calibri"/>
            </a:endParaRPr>
          </a:p>
        </p:txBody>
      </p:sp>
      <p:sp>
        <p:nvSpPr>
          <p:cNvPr id="92" name="object 92"/>
          <p:cNvSpPr txBox="1"/>
          <p:nvPr/>
        </p:nvSpPr>
        <p:spPr>
          <a:xfrm>
            <a:off x="7097267" y="6674740"/>
            <a:ext cx="116205" cy="203902"/>
          </a:xfrm>
          <a:prstGeom prst="rect">
            <a:avLst/>
          </a:prstGeom>
        </p:spPr>
        <p:txBody>
          <a:bodyPr vert="horz" wrap="square" lIns="0" tIns="19050" rIns="0" bIns="0" rtlCol="0">
            <a:spAutoFit/>
          </a:bodyPr>
          <a:lstStyle/>
          <a:p>
            <a:pPr marL="19050">
              <a:lnSpc>
                <a:spcPct val="100000"/>
              </a:lnSpc>
              <a:spcBef>
                <a:spcPts val="150"/>
              </a:spcBef>
            </a:pPr>
            <a:r>
              <a:rPr sz="1200" b="1">
                <a:solidFill>
                  <a:srgbClr val="FFFFFF"/>
                </a:solidFill>
                <a:latin typeface="Calibri"/>
                <a:cs typeface="Calibri"/>
              </a:rPr>
              <a:t>1</a:t>
            </a:r>
            <a:endParaRPr sz="1200">
              <a:latin typeface="Calibri"/>
              <a:cs typeface="Calibri"/>
            </a:endParaRPr>
          </a:p>
        </p:txBody>
      </p:sp>
      <p:sp>
        <p:nvSpPr>
          <p:cNvPr id="93" name="object 93"/>
          <p:cNvSpPr txBox="1"/>
          <p:nvPr/>
        </p:nvSpPr>
        <p:spPr>
          <a:xfrm>
            <a:off x="6276594" y="9751774"/>
            <a:ext cx="607695" cy="203902"/>
          </a:xfrm>
          <a:prstGeom prst="rect">
            <a:avLst/>
          </a:prstGeom>
        </p:spPr>
        <p:txBody>
          <a:bodyPr vert="horz" wrap="square" lIns="0" tIns="19050" rIns="0" bIns="0" rtlCol="0">
            <a:spAutoFit/>
          </a:bodyPr>
          <a:lstStyle/>
          <a:p>
            <a:pPr marL="19050">
              <a:lnSpc>
                <a:spcPct val="100000"/>
              </a:lnSpc>
              <a:spcBef>
                <a:spcPts val="150"/>
              </a:spcBef>
            </a:pPr>
            <a:r>
              <a:rPr sz="1200" spc="-15">
                <a:solidFill>
                  <a:srgbClr val="28212B"/>
                </a:solidFill>
                <a:latin typeface="Calibri"/>
                <a:cs typeface="Calibri"/>
              </a:rPr>
              <a:t>Auckland</a:t>
            </a:r>
            <a:endParaRPr sz="1200">
              <a:latin typeface="Calibri"/>
              <a:cs typeface="Calibri"/>
            </a:endParaRPr>
          </a:p>
        </p:txBody>
      </p:sp>
      <p:sp>
        <p:nvSpPr>
          <p:cNvPr id="94" name="object 94"/>
          <p:cNvSpPr txBox="1"/>
          <p:nvPr/>
        </p:nvSpPr>
        <p:spPr>
          <a:xfrm>
            <a:off x="5389242" y="9408874"/>
            <a:ext cx="1495425" cy="203902"/>
          </a:xfrm>
          <a:prstGeom prst="rect">
            <a:avLst/>
          </a:prstGeom>
        </p:spPr>
        <p:txBody>
          <a:bodyPr vert="horz" wrap="square" lIns="0" tIns="19050" rIns="0" bIns="0" rtlCol="0">
            <a:spAutoFit/>
          </a:bodyPr>
          <a:lstStyle/>
          <a:p>
            <a:pPr marL="19050">
              <a:lnSpc>
                <a:spcPct val="100000"/>
              </a:lnSpc>
              <a:spcBef>
                <a:spcPts val="150"/>
              </a:spcBef>
            </a:pPr>
            <a:r>
              <a:rPr sz="1200" spc="-15">
                <a:solidFill>
                  <a:srgbClr val="28212B"/>
                </a:solidFill>
                <a:latin typeface="Calibri"/>
                <a:cs typeface="Calibri"/>
              </a:rPr>
              <a:t>Canterbury/West</a:t>
            </a:r>
            <a:r>
              <a:rPr sz="1200" spc="83">
                <a:solidFill>
                  <a:srgbClr val="28212B"/>
                </a:solidFill>
                <a:latin typeface="Times New Roman"/>
                <a:cs typeface="Times New Roman"/>
              </a:rPr>
              <a:t> </a:t>
            </a:r>
            <a:r>
              <a:rPr sz="1200" spc="-15">
                <a:solidFill>
                  <a:srgbClr val="28212B"/>
                </a:solidFill>
                <a:latin typeface="Calibri"/>
                <a:cs typeface="Calibri"/>
              </a:rPr>
              <a:t>Coast</a:t>
            </a:r>
            <a:endParaRPr sz="1200">
              <a:latin typeface="Calibri"/>
              <a:cs typeface="Calibri"/>
            </a:endParaRPr>
          </a:p>
        </p:txBody>
      </p:sp>
      <p:sp>
        <p:nvSpPr>
          <p:cNvPr id="95" name="object 95"/>
          <p:cNvSpPr txBox="1"/>
          <p:nvPr/>
        </p:nvSpPr>
        <p:spPr>
          <a:xfrm>
            <a:off x="5683185" y="9065974"/>
            <a:ext cx="1202055" cy="203902"/>
          </a:xfrm>
          <a:prstGeom prst="rect">
            <a:avLst/>
          </a:prstGeom>
        </p:spPr>
        <p:txBody>
          <a:bodyPr vert="horz" wrap="square" lIns="0" tIns="19050" rIns="0" bIns="0" rtlCol="0">
            <a:spAutoFit/>
          </a:bodyPr>
          <a:lstStyle/>
          <a:p>
            <a:pPr marL="19050">
              <a:lnSpc>
                <a:spcPct val="100000"/>
              </a:lnSpc>
              <a:spcBef>
                <a:spcPts val="150"/>
              </a:spcBef>
            </a:pPr>
            <a:r>
              <a:rPr sz="1200">
                <a:solidFill>
                  <a:srgbClr val="28212B"/>
                </a:solidFill>
                <a:latin typeface="Calibri"/>
                <a:cs typeface="Calibri"/>
              </a:rPr>
              <a:t>Counties</a:t>
            </a:r>
            <a:r>
              <a:rPr sz="1200" spc="-75">
                <a:solidFill>
                  <a:srgbClr val="28212B"/>
                </a:solidFill>
                <a:latin typeface="Times New Roman"/>
                <a:cs typeface="Times New Roman"/>
              </a:rPr>
              <a:t> </a:t>
            </a:r>
            <a:r>
              <a:rPr sz="1200" spc="-15">
                <a:solidFill>
                  <a:srgbClr val="28212B"/>
                </a:solidFill>
                <a:latin typeface="Calibri"/>
                <a:cs typeface="Calibri"/>
              </a:rPr>
              <a:t>Manukau</a:t>
            </a:r>
            <a:endParaRPr sz="1200">
              <a:latin typeface="Calibri"/>
              <a:cs typeface="Calibri"/>
            </a:endParaRPr>
          </a:p>
        </p:txBody>
      </p:sp>
      <p:sp>
        <p:nvSpPr>
          <p:cNvPr id="96" name="object 96"/>
          <p:cNvSpPr txBox="1"/>
          <p:nvPr/>
        </p:nvSpPr>
        <p:spPr>
          <a:xfrm>
            <a:off x="6505195" y="8722616"/>
            <a:ext cx="380048" cy="204864"/>
          </a:xfrm>
          <a:prstGeom prst="rect">
            <a:avLst/>
          </a:prstGeom>
        </p:spPr>
        <p:txBody>
          <a:bodyPr vert="horz" wrap="square" lIns="0" tIns="20003" rIns="0" bIns="0" rtlCol="0">
            <a:spAutoFit/>
          </a:bodyPr>
          <a:lstStyle/>
          <a:p>
            <a:pPr marL="19050">
              <a:lnSpc>
                <a:spcPct val="100000"/>
              </a:lnSpc>
              <a:spcBef>
                <a:spcPts val="158"/>
              </a:spcBef>
            </a:pPr>
            <a:r>
              <a:rPr sz="1200" spc="-15">
                <a:solidFill>
                  <a:srgbClr val="28212B"/>
                </a:solidFill>
                <a:latin typeface="Calibri"/>
                <a:cs typeface="Calibri"/>
              </a:rPr>
              <a:t>Lakes</a:t>
            </a:r>
            <a:endParaRPr sz="1200">
              <a:latin typeface="Calibri"/>
              <a:cs typeface="Calibri"/>
            </a:endParaRPr>
          </a:p>
        </p:txBody>
      </p:sp>
      <p:sp>
        <p:nvSpPr>
          <p:cNvPr id="97" name="object 97"/>
          <p:cNvSpPr txBox="1"/>
          <p:nvPr/>
        </p:nvSpPr>
        <p:spPr>
          <a:xfrm>
            <a:off x="5565650" y="8380627"/>
            <a:ext cx="1318260" cy="203902"/>
          </a:xfrm>
          <a:prstGeom prst="rect">
            <a:avLst/>
          </a:prstGeom>
        </p:spPr>
        <p:txBody>
          <a:bodyPr vert="horz" wrap="square" lIns="0" tIns="19050" rIns="0" bIns="0" rtlCol="0">
            <a:spAutoFit/>
          </a:bodyPr>
          <a:lstStyle/>
          <a:p>
            <a:pPr marL="19050">
              <a:lnSpc>
                <a:spcPct val="100000"/>
              </a:lnSpc>
              <a:spcBef>
                <a:spcPts val="150"/>
              </a:spcBef>
            </a:pPr>
            <a:r>
              <a:rPr sz="1200">
                <a:solidFill>
                  <a:srgbClr val="28212B"/>
                </a:solidFill>
                <a:latin typeface="Calibri"/>
                <a:cs typeface="Calibri"/>
              </a:rPr>
              <a:t>Nelson</a:t>
            </a:r>
            <a:r>
              <a:rPr sz="1200" spc="-68">
                <a:solidFill>
                  <a:srgbClr val="28212B"/>
                </a:solidFill>
                <a:latin typeface="Times New Roman"/>
                <a:cs typeface="Times New Roman"/>
              </a:rPr>
              <a:t> </a:t>
            </a:r>
            <a:r>
              <a:rPr sz="1200" spc="-15">
                <a:solidFill>
                  <a:srgbClr val="28212B"/>
                </a:solidFill>
                <a:latin typeface="Calibri"/>
                <a:cs typeface="Calibri"/>
              </a:rPr>
              <a:t>Marlborough</a:t>
            </a:r>
            <a:endParaRPr sz="1200">
              <a:latin typeface="Calibri"/>
              <a:cs typeface="Calibri"/>
            </a:endParaRPr>
          </a:p>
        </p:txBody>
      </p:sp>
      <p:sp>
        <p:nvSpPr>
          <p:cNvPr id="98" name="object 98"/>
          <p:cNvSpPr txBox="1"/>
          <p:nvPr/>
        </p:nvSpPr>
        <p:spPr>
          <a:xfrm>
            <a:off x="5754051" y="8037764"/>
            <a:ext cx="1131570" cy="203902"/>
          </a:xfrm>
          <a:prstGeom prst="rect">
            <a:avLst/>
          </a:prstGeom>
        </p:spPr>
        <p:txBody>
          <a:bodyPr vert="horz" wrap="square" lIns="0" tIns="19050" rIns="0" bIns="0" rtlCol="0">
            <a:spAutoFit/>
          </a:bodyPr>
          <a:lstStyle/>
          <a:p>
            <a:pPr marL="19050">
              <a:lnSpc>
                <a:spcPct val="100000"/>
              </a:lnSpc>
              <a:spcBef>
                <a:spcPts val="150"/>
              </a:spcBef>
            </a:pPr>
            <a:r>
              <a:rPr sz="1200">
                <a:solidFill>
                  <a:srgbClr val="28212B"/>
                </a:solidFill>
                <a:latin typeface="Calibri"/>
                <a:cs typeface="Calibri"/>
              </a:rPr>
              <a:t>South</a:t>
            </a:r>
            <a:r>
              <a:rPr sz="1200" spc="-68">
                <a:solidFill>
                  <a:srgbClr val="28212B"/>
                </a:solidFill>
                <a:latin typeface="Times New Roman"/>
                <a:cs typeface="Times New Roman"/>
              </a:rPr>
              <a:t> </a:t>
            </a:r>
            <a:r>
              <a:rPr sz="1200" spc="-15">
                <a:solidFill>
                  <a:srgbClr val="28212B"/>
                </a:solidFill>
                <a:latin typeface="Calibri"/>
                <a:cs typeface="Calibri"/>
              </a:rPr>
              <a:t>Canterbury</a:t>
            </a:r>
            <a:endParaRPr sz="1200">
              <a:latin typeface="Calibri"/>
              <a:cs typeface="Calibri"/>
            </a:endParaRPr>
          </a:p>
        </p:txBody>
      </p:sp>
      <p:sp>
        <p:nvSpPr>
          <p:cNvPr id="99" name="object 99"/>
          <p:cNvSpPr txBox="1"/>
          <p:nvPr/>
        </p:nvSpPr>
        <p:spPr>
          <a:xfrm>
            <a:off x="6228590" y="7694864"/>
            <a:ext cx="656273" cy="203902"/>
          </a:xfrm>
          <a:prstGeom prst="rect">
            <a:avLst/>
          </a:prstGeom>
        </p:spPr>
        <p:txBody>
          <a:bodyPr vert="horz" wrap="square" lIns="0" tIns="19050" rIns="0" bIns="0" rtlCol="0">
            <a:spAutoFit/>
          </a:bodyPr>
          <a:lstStyle/>
          <a:p>
            <a:pPr marL="19050">
              <a:lnSpc>
                <a:spcPct val="100000"/>
              </a:lnSpc>
              <a:spcBef>
                <a:spcPts val="150"/>
              </a:spcBef>
            </a:pPr>
            <a:r>
              <a:rPr sz="1200" spc="-15">
                <a:solidFill>
                  <a:srgbClr val="28212B"/>
                </a:solidFill>
                <a:latin typeface="Calibri"/>
                <a:cs typeface="Calibri"/>
              </a:rPr>
              <a:t>Tairāwhiti</a:t>
            </a:r>
            <a:endParaRPr sz="1200">
              <a:latin typeface="Calibri"/>
              <a:cs typeface="Calibri"/>
            </a:endParaRPr>
          </a:p>
        </p:txBody>
      </p:sp>
      <p:sp>
        <p:nvSpPr>
          <p:cNvPr id="100" name="object 100"/>
          <p:cNvSpPr txBox="1"/>
          <p:nvPr/>
        </p:nvSpPr>
        <p:spPr>
          <a:xfrm>
            <a:off x="6329555" y="7351964"/>
            <a:ext cx="556260" cy="203902"/>
          </a:xfrm>
          <a:prstGeom prst="rect">
            <a:avLst/>
          </a:prstGeom>
        </p:spPr>
        <p:txBody>
          <a:bodyPr vert="horz" wrap="square" lIns="0" tIns="19050" rIns="0" bIns="0" rtlCol="0">
            <a:spAutoFit/>
          </a:bodyPr>
          <a:lstStyle/>
          <a:p>
            <a:pPr marL="19050">
              <a:lnSpc>
                <a:spcPct val="100000"/>
              </a:lnSpc>
              <a:spcBef>
                <a:spcPts val="150"/>
              </a:spcBef>
            </a:pPr>
            <a:r>
              <a:rPr sz="1200" spc="-15">
                <a:solidFill>
                  <a:srgbClr val="28212B"/>
                </a:solidFill>
                <a:latin typeface="Calibri"/>
                <a:cs typeface="Calibri"/>
              </a:rPr>
              <a:t>Waikato</a:t>
            </a:r>
            <a:endParaRPr sz="1200">
              <a:latin typeface="Calibri"/>
              <a:cs typeface="Calibri"/>
            </a:endParaRPr>
          </a:p>
        </p:txBody>
      </p:sp>
      <p:sp>
        <p:nvSpPr>
          <p:cNvPr id="101" name="object 101"/>
          <p:cNvSpPr txBox="1"/>
          <p:nvPr/>
        </p:nvSpPr>
        <p:spPr>
          <a:xfrm>
            <a:off x="6157718" y="7009444"/>
            <a:ext cx="728663" cy="203902"/>
          </a:xfrm>
          <a:prstGeom prst="rect">
            <a:avLst/>
          </a:prstGeom>
        </p:spPr>
        <p:txBody>
          <a:bodyPr vert="horz" wrap="square" lIns="0" tIns="19050" rIns="0" bIns="0" rtlCol="0">
            <a:spAutoFit/>
          </a:bodyPr>
          <a:lstStyle/>
          <a:p>
            <a:pPr marL="19050">
              <a:lnSpc>
                <a:spcPct val="100000"/>
              </a:lnSpc>
              <a:spcBef>
                <a:spcPts val="150"/>
              </a:spcBef>
            </a:pPr>
            <a:r>
              <a:rPr sz="1200" spc="-15">
                <a:solidFill>
                  <a:srgbClr val="28212B"/>
                </a:solidFill>
                <a:latin typeface="Calibri"/>
                <a:cs typeface="Calibri"/>
              </a:rPr>
              <a:t>Waitematā</a:t>
            </a:r>
            <a:endParaRPr sz="1200">
              <a:latin typeface="Calibri"/>
              <a:cs typeface="Calibri"/>
            </a:endParaRPr>
          </a:p>
        </p:txBody>
      </p:sp>
      <p:sp>
        <p:nvSpPr>
          <p:cNvPr id="102" name="object 102"/>
          <p:cNvSpPr txBox="1"/>
          <p:nvPr/>
        </p:nvSpPr>
        <p:spPr>
          <a:xfrm>
            <a:off x="6250112" y="6666544"/>
            <a:ext cx="635318" cy="203902"/>
          </a:xfrm>
          <a:prstGeom prst="rect">
            <a:avLst/>
          </a:prstGeom>
        </p:spPr>
        <p:txBody>
          <a:bodyPr vert="horz" wrap="square" lIns="0" tIns="19050" rIns="0" bIns="0" rtlCol="0">
            <a:spAutoFit/>
          </a:bodyPr>
          <a:lstStyle/>
          <a:p>
            <a:pPr marL="19050">
              <a:lnSpc>
                <a:spcPct val="100000"/>
              </a:lnSpc>
              <a:spcBef>
                <a:spcPts val="150"/>
              </a:spcBef>
            </a:pPr>
            <a:r>
              <a:rPr sz="1200" spc="-15">
                <a:solidFill>
                  <a:srgbClr val="28212B"/>
                </a:solidFill>
                <a:latin typeface="Calibri"/>
                <a:cs typeface="Calibri"/>
              </a:rPr>
              <a:t>Unknown</a:t>
            </a:r>
            <a:endParaRPr sz="1200">
              <a:latin typeface="Calibri"/>
              <a:cs typeface="Calibri"/>
            </a:endParaRPr>
          </a:p>
        </p:txBody>
      </p:sp>
    </p:spTree>
    <p:extLst>
      <p:ext uri="{BB962C8B-B14F-4D97-AF65-F5344CB8AC3E}">
        <p14:creationId xmlns:p14="http://schemas.microsoft.com/office/powerpoint/2010/main" val="357176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202753" y="1"/>
            <a:ext cx="6085247" cy="7358465"/>
          </a:xfrm>
          <a:prstGeom prst="rect">
            <a:avLst/>
          </a:prstGeom>
        </p:spPr>
      </p:pic>
      <p:sp>
        <p:nvSpPr>
          <p:cNvPr id="3" name="object 3"/>
          <p:cNvSpPr txBox="1">
            <a:spLocks noGrp="1"/>
          </p:cNvSpPr>
          <p:nvPr>
            <p:ph type="title"/>
          </p:nvPr>
        </p:nvSpPr>
        <p:spPr>
          <a:xfrm>
            <a:off x="1339289" y="1081011"/>
            <a:ext cx="14437043" cy="1183005"/>
          </a:xfrm>
          <a:prstGeom prst="rect">
            <a:avLst/>
          </a:prstGeom>
        </p:spPr>
        <p:txBody>
          <a:bodyPr vert="horz" wrap="square" lIns="0" tIns="20003" rIns="0" bIns="0" rtlCol="0">
            <a:spAutoFit/>
          </a:bodyPr>
          <a:lstStyle/>
          <a:p>
            <a:pPr marL="19050">
              <a:lnSpc>
                <a:spcPct val="100000"/>
              </a:lnSpc>
              <a:spcBef>
                <a:spcPts val="158"/>
              </a:spcBef>
            </a:pPr>
            <a:r>
              <a:rPr sz="7500">
                <a:latin typeface="Arial"/>
                <a:cs typeface="Arial"/>
              </a:rPr>
              <a:t>Provisional</a:t>
            </a:r>
            <a:r>
              <a:rPr sz="7500" spc="-300">
                <a:latin typeface="Arial"/>
                <a:cs typeface="Arial"/>
              </a:rPr>
              <a:t> </a:t>
            </a:r>
            <a:r>
              <a:rPr sz="7500">
                <a:latin typeface="Arial"/>
                <a:cs typeface="Arial"/>
              </a:rPr>
              <a:t>Vaccinator</a:t>
            </a:r>
            <a:r>
              <a:rPr sz="7500" spc="-270">
                <a:latin typeface="Arial"/>
                <a:cs typeface="Arial"/>
              </a:rPr>
              <a:t> </a:t>
            </a:r>
            <a:r>
              <a:rPr sz="7500" spc="-15">
                <a:latin typeface="Arial"/>
                <a:cs typeface="Arial"/>
              </a:rPr>
              <a:t>Bridging</a:t>
            </a:r>
            <a:endParaRPr sz="7500">
              <a:latin typeface="Arial"/>
              <a:cs typeface="Arial"/>
            </a:endParaRPr>
          </a:p>
        </p:txBody>
      </p:sp>
      <p:sp>
        <p:nvSpPr>
          <p:cNvPr id="4" name="object 4"/>
          <p:cNvSpPr txBox="1"/>
          <p:nvPr/>
        </p:nvSpPr>
        <p:spPr>
          <a:xfrm>
            <a:off x="1511195" y="2384482"/>
            <a:ext cx="15156180" cy="6872074"/>
          </a:xfrm>
          <a:prstGeom prst="rect">
            <a:avLst/>
          </a:prstGeom>
        </p:spPr>
        <p:txBody>
          <a:bodyPr vert="horz" wrap="square" lIns="0" tIns="153353" rIns="0" bIns="0" rtlCol="0">
            <a:spAutoFit/>
          </a:bodyPr>
          <a:lstStyle/>
          <a:p>
            <a:pPr marL="361950" indent="-342900">
              <a:lnSpc>
                <a:spcPct val="100000"/>
              </a:lnSpc>
              <a:spcBef>
                <a:spcPts val="1208"/>
              </a:spcBef>
              <a:buChar char="•"/>
              <a:tabLst>
                <a:tab pos="361950" algn="l"/>
              </a:tabLst>
            </a:pPr>
            <a:r>
              <a:rPr sz="3600">
                <a:solidFill>
                  <a:srgbClr val="28212B"/>
                </a:solidFill>
                <a:latin typeface="Arial"/>
                <a:cs typeface="Arial"/>
              </a:rPr>
              <a:t>Provisional</a:t>
            </a:r>
            <a:r>
              <a:rPr sz="3600" spc="-60">
                <a:solidFill>
                  <a:srgbClr val="28212B"/>
                </a:solidFill>
                <a:latin typeface="Arial"/>
                <a:cs typeface="Arial"/>
              </a:rPr>
              <a:t> </a:t>
            </a:r>
            <a:r>
              <a:rPr sz="3600">
                <a:solidFill>
                  <a:srgbClr val="28212B"/>
                </a:solidFill>
                <a:latin typeface="Arial"/>
                <a:cs typeface="Arial"/>
              </a:rPr>
              <a:t>Vaccinator</a:t>
            </a:r>
            <a:r>
              <a:rPr sz="3600" spc="-45">
                <a:solidFill>
                  <a:srgbClr val="28212B"/>
                </a:solidFill>
                <a:latin typeface="Arial"/>
                <a:cs typeface="Arial"/>
              </a:rPr>
              <a:t> </a:t>
            </a:r>
            <a:r>
              <a:rPr sz="3600">
                <a:solidFill>
                  <a:srgbClr val="28212B"/>
                </a:solidFill>
                <a:latin typeface="Arial"/>
                <a:cs typeface="Arial"/>
              </a:rPr>
              <a:t>Pathway</a:t>
            </a:r>
            <a:r>
              <a:rPr sz="3600" spc="-75">
                <a:solidFill>
                  <a:srgbClr val="28212B"/>
                </a:solidFill>
                <a:latin typeface="Arial"/>
                <a:cs typeface="Arial"/>
              </a:rPr>
              <a:t> </a:t>
            </a:r>
            <a:r>
              <a:rPr sz="3600">
                <a:solidFill>
                  <a:srgbClr val="28212B"/>
                </a:solidFill>
                <a:latin typeface="Arial"/>
                <a:cs typeface="Arial"/>
              </a:rPr>
              <a:t>is</a:t>
            </a:r>
            <a:r>
              <a:rPr sz="3600" spc="-83">
                <a:solidFill>
                  <a:srgbClr val="28212B"/>
                </a:solidFill>
                <a:latin typeface="Arial"/>
                <a:cs typeface="Arial"/>
              </a:rPr>
              <a:t> </a:t>
            </a:r>
            <a:r>
              <a:rPr sz="3600" spc="-15">
                <a:solidFill>
                  <a:srgbClr val="28212B"/>
                </a:solidFill>
                <a:latin typeface="Arial"/>
                <a:cs typeface="Arial"/>
              </a:rPr>
              <a:t>closed</a:t>
            </a:r>
            <a:endParaRPr sz="3600">
              <a:latin typeface="Arial"/>
              <a:cs typeface="Arial"/>
            </a:endParaRPr>
          </a:p>
          <a:p>
            <a:pPr marL="361950" indent="-342900">
              <a:lnSpc>
                <a:spcPct val="100000"/>
              </a:lnSpc>
              <a:spcBef>
                <a:spcPts val="1065"/>
              </a:spcBef>
              <a:buChar char="•"/>
              <a:tabLst>
                <a:tab pos="361950" algn="l"/>
              </a:tabLst>
            </a:pPr>
            <a:r>
              <a:rPr sz="3600">
                <a:solidFill>
                  <a:srgbClr val="28212B"/>
                </a:solidFill>
                <a:latin typeface="Arial"/>
                <a:cs typeface="Arial"/>
              </a:rPr>
              <a:t>Provisional</a:t>
            </a:r>
            <a:r>
              <a:rPr sz="3600" spc="23">
                <a:solidFill>
                  <a:srgbClr val="28212B"/>
                </a:solidFill>
                <a:latin typeface="Arial"/>
                <a:cs typeface="Arial"/>
              </a:rPr>
              <a:t> </a:t>
            </a:r>
            <a:r>
              <a:rPr sz="3600" spc="-30">
                <a:solidFill>
                  <a:srgbClr val="28212B"/>
                </a:solidFill>
                <a:latin typeface="Arial"/>
                <a:cs typeface="Arial"/>
              </a:rPr>
              <a:t>Vaccination</a:t>
            </a:r>
            <a:r>
              <a:rPr sz="3600" spc="-150">
                <a:solidFill>
                  <a:srgbClr val="28212B"/>
                </a:solidFill>
                <a:latin typeface="Arial"/>
                <a:cs typeface="Arial"/>
              </a:rPr>
              <a:t> </a:t>
            </a:r>
            <a:r>
              <a:rPr sz="3600">
                <a:solidFill>
                  <a:srgbClr val="28212B"/>
                </a:solidFill>
                <a:latin typeface="Arial"/>
                <a:cs typeface="Arial"/>
              </a:rPr>
              <a:t>Authorisation</a:t>
            </a:r>
            <a:r>
              <a:rPr sz="3600" spc="15">
                <a:solidFill>
                  <a:srgbClr val="28212B"/>
                </a:solidFill>
                <a:latin typeface="Arial"/>
                <a:cs typeface="Arial"/>
              </a:rPr>
              <a:t> </a:t>
            </a:r>
            <a:r>
              <a:rPr sz="3600">
                <a:solidFill>
                  <a:srgbClr val="28212B"/>
                </a:solidFill>
                <a:latin typeface="Arial"/>
                <a:cs typeface="Arial"/>
              </a:rPr>
              <a:t>is for</a:t>
            </a:r>
            <a:r>
              <a:rPr sz="3600" spc="-8">
                <a:solidFill>
                  <a:srgbClr val="28212B"/>
                </a:solidFill>
                <a:latin typeface="Arial"/>
                <a:cs typeface="Arial"/>
              </a:rPr>
              <a:t> </a:t>
            </a:r>
            <a:r>
              <a:rPr sz="3600">
                <a:solidFill>
                  <a:srgbClr val="28212B"/>
                </a:solidFill>
                <a:latin typeface="Arial"/>
                <a:cs typeface="Arial"/>
              </a:rPr>
              <a:t>2</a:t>
            </a:r>
            <a:r>
              <a:rPr sz="3600" spc="-15">
                <a:solidFill>
                  <a:srgbClr val="28212B"/>
                </a:solidFill>
                <a:latin typeface="Arial"/>
                <a:cs typeface="Arial"/>
              </a:rPr>
              <a:t> </a:t>
            </a:r>
            <a:r>
              <a:rPr sz="3600">
                <a:solidFill>
                  <a:srgbClr val="28212B"/>
                </a:solidFill>
                <a:latin typeface="Arial"/>
                <a:cs typeface="Arial"/>
              </a:rPr>
              <a:t>years</a:t>
            </a:r>
            <a:r>
              <a:rPr sz="3600" spc="-8">
                <a:solidFill>
                  <a:srgbClr val="28212B"/>
                </a:solidFill>
                <a:latin typeface="Arial"/>
                <a:cs typeface="Arial"/>
              </a:rPr>
              <a:t> </a:t>
            </a:r>
            <a:r>
              <a:rPr sz="3600">
                <a:solidFill>
                  <a:srgbClr val="28212B"/>
                </a:solidFill>
                <a:latin typeface="Arial"/>
                <a:cs typeface="Arial"/>
              </a:rPr>
              <a:t>and</a:t>
            </a:r>
            <a:r>
              <a:rPr sz="3600" spc="15">
                <a:solidFill>
                  <a:srgbClr val="28212B"/>
                </a:solidFill>
                <a:latin typeface="Arial"/>
                <a:cs typeface="Arial"/>
              </a:rPr>
              <a:t> </a:t>
            </a:r>
            <a:r>
              <a:rPr sz="3600">
                <a:solidFill>
                  <a:srgbClr val="28212B"/>
                </a:solidFill>
                <a:latin typeface="Arial"/>
                <a:cs typeface="Arial"/>
              </a:rPr>
              <a:t>not</a:t>
            </a:r>
            <a:r>
              <a:rPr sz="3600" spc="-15">
                <a:solidFill>
                  <a:srgbClr val="28212B"/>
                </a:solidFill>
                <a:latin typeface="Arial"/>
                <a:cs typeface="Arial"/>
              </a:rPr>
              <a:t> renewable</a:t>
            </a:r>
            <a:endParaRPr sz="3600">
              <a:latin typeface="Arial"/>
              <a:cs typeface="Arial"/>
            </a:endParaRPr>
          </a:p>
          <a:p>
            <a:pPr marL="361950" marR="17145" indent="-342900">
              <a:lnSpc>
                <a:spcPts val="3885"/>
              </a:lnSpc>
              <a:spcBef>
                <a:spcPts val="1560"/>
              </a:spcBef>
              <a:buChar char="•"/>
              <a:tabLst>
                <a:tab pos="361950" algn="l"/>
              </a:tabLst>
            </a:pPr>
            <a:r>
              <a:rPr sz="3600">
                <a:solidFill>
                  <a:srgbClr val="28212B"/>
                </a:solidFill>
                <a:latin typeface="Arial"/>
                <a:cs typeface="Arial"/>
              </a:rPr>
              <a:t>Due to</a:t>
            </a:r>
            <a:r>
              <a:rPr sz="3600" spc="-23">
                <a:solidFill>
                  <a:srgbClr val="28212B"/>
                </a:solidFill>
                <a:latin typeface="Arial"/>
                <a:cs typeface="Arial"/>
              </a:rPr>
              <a:t> </a:t>
            </a:r>
            <a:r>
              <a:rPr sz="3600">
                <a:solidFill>
                  <a:srgbClr val="28212B"/>
                </a:solidFill>
                <a:latin typeface="Arial"/>
                <a:cs typeface="Arial"/>
              </a:rPr>
              <a:t>reissuing</a:t>
            </a:r>
            <a:r>
              <a:rPr sz="3600" spc="15">
                <a:solidFill>
                  <a:srgbClr val="28212B"/>
                </a:solidFill>
                <a:latin typeface="Arial"/>
                <a:cs typeface="Arial"/>
              </a:rPr>
              <a:t> </a:t>
            </a:r>
            <a:r>
              <a:rPr sz="3600">
                <a:solidFill>
                  <a:srgbClr val="28212B"/>
                </a:solidFill>
                <a:latin typeface="Arial"/>
                <a:cs typeface="Arial"/>
              </a:rPr>
              <a:t>Provisional</a:t>
            </a:r>
            <a:r>
              <a:rPr sz="3600" spc="60">
                <a:solidFill>
                  <a:srgbClr val="28212B"/>
                </a:solidFill>
                <a:latin typeface="Arial"/>
                <a:cs typeface="Arial"/>
              </a:rPr>
              <a:t> </a:t>
            </a:r>
            <a:r>
              <a:rPr sz="3600" spc="-30">
                <a:solidFill>
                  <a:srgbClr val="28212B"/>
                </a:solidFill>
                <a:latin typeface="Arial"/>
                <a:cs typeface="Arial"/>
              </a:rPr>
              <a:t>Vaccinator</a:t>
            </a:r>
            <a:r>
              <a:rPr sz="3600" spc="-180">
                <a:solidFill>
                  <a:srgbClr val="28212B"/>
                </a:solidFill>
                <a:latin typeface="Arial"/>
                <a:cs typeface="Arial"/>
              </a:rPr>
              <a:t> </a:t>
            </a:r>
            <a:r>
              <a:rPr sz="3600">
                <a:solidFill>
                  <a:srgbClr val="28212B"/>
                </a:solidFill>
                <a:latin typeface="Arial"/>
                <a:cs typeface="Arial"/>
              </a:rPr>
              <a:t>Authorisations</a:t>
            </a:r>
            <a:r>
              <a:rPr sz="3600" spc="15">
                <a:solidFill>
                  <a:srgbClr val="28212B"/>
                </a:solidFill>
                <a:latin typeface="Arial"/>
                <a:cs typeface="Arial"/>
              </a:rPr>
              <a:t> </a:t>
            </a:r>
            <a:r>
              <a:rPr sz="3600">
                <a:solidFill>
                  <a:srgbClr val="28212B"/>
                </a:solidFill>
                <a:latin typeface="Arial"/>
                <a:cs typeface="Arial"/>
              </a:rPr>
              <a:t>to</a:t>
            </a:r>
            <a:r>
              <a:rPr sz="3600" spc="-15">
                <a:solidFill>
                  <a:srgbClr val="28212B"/>
                </a:solidFill>
                <a:latin typeface="Arial"/>
                <a:cs typeface="Arial"/>
              </a:rPr>
              <a:t> </a:t>
            </a:r>
            <a:r>
              <a:rPr sz="3600">
                <a:solidFill>
                  <a:srgbClr val="28212B"/>
                </a:solidFill>
                <a:latin typeface="Arial"/>
                <a:cs typeface="Arial"/>
              </a:rPr>
              <a:t>those</a:t>
            </a:r>
            <a:r>
              <a:rPr sz="3600" spc="-30">
                <a:solidFill>
                  <a:srgbClr val="28212B"/>
                </a:solidFill>
                <a:latin typeface="Arial"/>
                <a:cs typeface="Arial"/>
              </a:rPr>
              <a:t> </a:t>
            </a:r>
            <a:r>
              <a:rPr sz="3600">
                <a:solidFill>
                  <a:srgbClr val="28212B"/>
                </a:solidFill>
                <a:latin typeface="Arial"/>
                <a:cs typeface="Arial"/>
              </a:rPr>
              <a:t>who</a:t>
            </a:r>
            <a:r>
              <a:rPr sz="3600" spc="8">
                <a:solidFill>
                  <a:srgbClr val="28212B"/>
                </a:solidFill>
                <a:latin typeface="Arial"/>
                <a:cs typeface="Arial"/>
              </a:rPr>
              <a:t> </a:t>
            </a:r>
            <a:r>
              <a:rPr sz="3600" spc="-30">
                <a:solidFill>
                  <a:srgbClr val="28212B"/>
                </a:solidFill>
                <a:latin typeface="Arial"/>
                <a:cs typeface="Arial"/>
              </a:rPr>
              <a:t>were </a:t>
            </a:r>
            <a:r>
              <a:rPr sz="3600">
                <a:solidFill>
                  <a:srgbClr val="28212B"/>
                </a:solidFill>
                <a:latin typeface="Arial"/>
                <a:cs typeface="Arial"/>
              </a:rPr>
              <a:t>authorised prior</a:t>
            </a:r>
            <a:r>
              <a:rPr sz="3600" spc="-8">
                <a:solidFill>
                  <a:srgbClr val="28212B"/>
                </a:solidFill>
                <a:latin typeface="Arial"/>
                <a:cs typeface="Arial"/>
              </a:rPr>
              <a:t> </a:t>
            </a:r>
            <a:r>
              <a:rPr sz="3600">
                <a:solidFill>
                  <a:srgbClr val="28212B"/>
                </a:solidFill>
                <a:latin typeface="Arial"/>
                <a:cs typeface="Arial"/>
              </a:rPr>
              <a:t>to</a:t>
            </a:r>
            <a:r>
              <a:rPr sz="3600" spc="-23">
                <a:solidFill>
                  <a:srgbClr val="28212B"/>
                </a:solidFill>
                <a:latin typeface="Arial"/>
                <a:cs typeface="Arial"/>
              </a:rPr>
              <a:t> </a:t>
            </a:r>
            <a:r>
              <a:rPr sz="3600">
                <a:solidFill>
                  <a:srgbClr val="28212B"/>
                </a:solidFill>
                <a:latin typeface="Arial"/>
                <a:cs typeface="Arial"/>
              </a:rPr>
              <a:t>July 21,</a:t>
            </a:r>
            <a:r>
              <a:rPr sz="3600" spc="-8">
                <a:solidFill>
                  <a:srgbClr val="28212B"/>
                </a:solidFill>
                <a:latin typeface="Arial"/>
                <a:cs typeface="Arial"/>
              </a:rPr>
              <a:t> </a:t>
            </a:r>
            <a:r>
              <a:rPr sz="3600">
                <a:solidFill>
                  <a:srgbClr val="28212B"/>
                </a:solidFill>
                <a:latin typeface="Arial"/>
                <a:cs typeface="Arial"/>
              </a:rPr>
              <a:t>update</a:t>
            </a:r>
            <a:r>
              <a:rPr sz="3600" spc="-8">
                <a:solidFill>
                  <a:srgbClr val="28212B"/>
                </a:solidFill>
                <a:latin typeface="Arial"/>
                <a:cs typeface="Arial"/>
              </a:rPr>
              <a:t> </a:t>
            </a:r>
            <a:r>
              <a:rPr sz="3600">
                <a:solidFill>
                  <a:srgbClr val="28212B"/>
                </a:solidFill>
                <a:latin typeface="Arial"/>
                <a:cs typeface="Arial"/>
              </a:rPr>
              <a:t>training</a:t>
            </a:r>
            <a:r>
              <a:rPr sz="3600" spc="23">
                <a:solidFill>
                  <a:srgbClr val="28212B"/>
                </a:solidFill>
                <a:latin typeface="Arial"/>
                <a:cs typeface="Arial"/>
              </a:rPr>
              <a:t> </a:t>
            </a:r>
            <a:r>
              <a:rPr sz="3600">
                <a:solidFill>
                  <a:srgbClr val="28212B"/>
                </a:solidFill>
                <a:latin typeface="Arial"/>
                <a:cs typeface="Arial"/>
              </a:rPr>
              <a:t>is required and available</a:t>
            </a:r>
            <a:r>
              <a:rPr sz="3600" spc="90">
                <a:solidFill>
                  <a:srgbClr val="28212B"/>
                </a:solidFill>
                <a:latin typeface="Arial"/>
                <a:cs typeface="Arial"/>
              </a:rPr>
              <a:t> </a:t>
            </a:r>
            <a:r>
              <a:rPr sz="3600" spc="-75">
                <a:solidFill>
                  <a:srgbClr val="28212B"/>
                </a:solidFill>
                <a:latin typeface="Arial"/>
                <a:cs typeface="Arial"/>
              </a:rPr>
              <a:t>– </a:t>
            </a:r>
            <a:r>
              <a:rPr sz="3600">
                <a:solidFill>
                  <a:srgbClr val="28212B"/>
                </a:solidFill>
                <a:latin typeface="Arial"/>
                <a:cs typeface="Arial"/>
              </a:rPr>
              <a:t>contact</a:t>
            </a:r>
            <a:r>
              <a:rPr sz="3600" spc="-8">
                <a:solidFill>
                  <a:srgbClr val="28212B"/>
                </a:solidFill>
                <a:latin typeface="Arial"/>
                <a:cs typeface="Arial"/>
              </a:rPr>
              <a:t> </a:t>
            </a:r>
            <a:r>
              <a:rPr sz="3600" u="sng" spc="-15">
                <a:solidFill>
                  <a:srgbClr val="CCEAEE"/>
                </a:solidFill>
                <a:uFill>
                  <a:solidFill>
                    <a:srgbClr val="CCEAEE"/>
                  </a:solidFill>
                </a:uFill>
                <a:latin typeface="Arial"/>
                <a:cs typeface="Arial"/>
                <a:hlinkClick r:id="rId3"/>
              </a:rPr>
              <a:t>vaccinatorauthorisations@health.govt.nz</a:t>
            </a:r>
            <a:endParaRPr sz="3600">
              <a:latin typeface="Arial"/>
              <a:cs typeface="Arial"/>
            </a:endParaRPr>
          </a:p>
          <a:p>
            <a:pPr marL="361950" indent="-342900">
              <a:lnSpc>
                <a:spcPts val="4110"/>
              </a:lnSpc>
              <a:spcBef>
                <a:spcPts val="1028"/>
              </a:spcBef>
              <a:buChar char="•"/>
              <a:tabLst>
                <a:tab pos="361950" algn="l"/>
              </a:tabLst>
            </a:pPr>
            <a:r>
              <a:rPr sz="3600">
                <a:solidFill>
                  <a:srgbClr val="28212B"/>
                </a:solidFill>
                <a:latin typeface="Arial"/>
                <a:cs typeface="Arial"/>
              </a:rPr>
              <a:t>Bridging</a:t>
            </a:r>
            <a:r>
              <a:rPr sz="3600" spc="23">
                <a:solidFill>
                  <a:srgbClr val="28212B"/>
                </a:solidFill>
                <a:latin typeface="Arial"/>
                <a:cs typeface="Arial"/>
              </a:rPr>
              <a:t> </a:t>
            </a:r>
            <a:r>
              <a:rPr sz="3600">
                <a:solidFill>
                  <a:srgbClr val="28212B"/>
                </a:solidFill>
                <a:latin typeface="Arial"/>
                <a:cs typeface="Arial"/>
              </a:rPr>
              <a:t>available</a:t>
            </a:r>
            <a:r>
              <a:rPr sz="3600" spc="45">
                <a:solidFill>
                  <a:srgbClr val="28212B"/>
                </a:solidFill>
                <a:latin typeface="Arial"/>
                <a:cs typeface="Arial"/>
              </a:rPr>
              <a:t> </a:t>
            </a:r>
            <a:r>
              <a:rPr sz="3600">
                <a:solidFill>
                  <a:srgbClr val="28212B"/>
                </a:solidFill>
                <a:latin typeface="Arial"/>
                <a:cs typeface="Arial"/>
              </a:rPr>
              <a:t>to</a:t>
            </a:r>
            <a:r>
              <a:rPr sz="3600" spc="-53">
                <a:solidFill>
                  <a:srgbClr val="28212B"/>
                </a:solidFill>
                <a:latin typeface="Arial"/>
                <a:cs typeface="Arial"/>
              </a:rPr>
              <a:t> </a:t>
            </a:r>
            <a:r>
              <a:rPr sz="3600">
                <a:solidFill>
                  <a:srgbClr val="28212B"/>
                </a:solidFill>
                <a:latin typeface="Arial"/>
                <a:cs typeface="Arial"/>
              </a:rPr>
              <a:t>those</a:t>
            </a:r>
            <a:r>
              <a:rPr sz="3600" spc="-15">
                <a:solidFill>
                  <a:srgbClr val="28212B"/>
                </a:solidFill>
                <a:latin typeface="Arial"/>
                <a:cs typeface="Arial"/>
              </a:rPr>
              <a:t> </a:t>
            </a:r>
            <a:r>
              <a:rPr sz="3600">
                <a:solidFill>
                  <a:srgbClr val="28212B"/>
                </a:solidFill>
                <a:latin typeface="Arial"/>
                <a:cs typeface="Arial"/>
              </a:rPr>
              <a:t>who meet</a:t>
            </a:r>
            <a:r>
              <a:rPr sz="3600" spc="-23">
                <a:solidFill>
                  <a:srgbClr val="28212B"/>
                </a:solidFill>
                <a:latin typeface="Arial"/>
                <a:cs typeface="Arial"/>
              </a:rPr>
              <a:t> </a:t>
            </a:r>
            <a:r>
              <a:rPr sz="3600">
                <a:solidFill>
                  <a:srgbClr val="28212B"/>
                </a:solidFill>
                <a:latin typeface="Arial"/>
                <a:cs typeface="Arial"/>
              </a:rPr>
              <a:t>the</a:t>
            </a:r>
            <a:r>
              <a:rPr sz="3600" spc="-38">
                <a:solidFill>
                  <a:srgbClr val="28212B"/>
                </a:solidFill>
                <a:latin typeface="Arial"/>
                <a:cs typeface="Arial"/>
              </a:rPr>
              <a:t> </a:t>
            </a:r>
            <a:r>
              <a:rPr sz="3600">
                <a:solidFill>
                  <a:srgbClr val="28212B"/>
                </a:solidFill>
                <a:latin typeface="Arial"/>
                <a:cs typeface="Arial"/>
              </a:rPr>
              <a:t>requirements</a:t>
            </a:r>
            <a:r>
              <a:rPr sz="3600" spc="8">
                <a:solidFill>
                  <a:srgbClr val="28212B"/>
                </a:solidFill>
                <a:latin typeface="Arial"/>
                <a:cs typeface="Arial"/>
              </a:rPr>
              <a:t> </a:t>
            </a:r>
            <a:r>
              <a:rPr sz="3600">
                <a:solidFill>
                  <a:srgbClr val="28212B"/>
                </a:solidFill>
                <a:latin typeface="Arial"/>
                <a:cs typeface="Arial"/>
              </a:rPr>
              <a:t>to</a:t>
            </a:r>
            <a:r>
              <a:rPr sz="3600" spc="-38">
                <a:solidFill>
                  <a:srgbClr val="28212B"/>
                </a:solidFill>
                <a:latin typeface="Arial"/>
                <a:cs typeface="Arial"/>
              </a:rPr>
              <a:t> </a:t>
            </a:r>
            <a:r>
              <a:rPr sz="3600">
                <a:solidFill>
                  <a:srgbClr val="28212B"/>
                </a:solidFill>
                <a:latin typeface="Arial"/>
                <a:cs typeface="Arial"/>
              </a:rPr>
              <a:t>become a</a:t>
            </a:r>
            <a:r>
              <a:rPr sz="3600" spc="-8">
                <a:solidFill>
                  <a:srgbClr val="28212B"/>
                </a:solidFill>
                <a:latin typeface="Arial"/>
                <a:cs typeface="Arial"/>
              </a:rPr>
              <a:t> </a:t>
            </a:r>
            <a:r>
              <a:rPr sz="3600" spc="-15">
                <a:solidFill>
                  <a:srgbClr val="28212B"/>
                </a:solidFill>
                <a:latin typeface="Arial"/>
                <a:cs typeface="Arial"/>
              </a:rPr>
              <a:t>Fully</a:t>
            </a:r>
            <a:endParaRPr sz="3600">
              <a:latin typeface="Arial"/>
              <a:cs typeface="Arial"/>
            </a:endParaRPr>
          </a:p>
          <a:p>
            <a:pPr marL="361950">
              <a:lnSpc>
                <a:spcPts val="4110"/>
              </a:lnSpc>
            </a:pPr>
            <a:r>
              <a:rPr sz="3600">
                <a:solidFill>
                  <a:srgbClr val="28212B"/>
                </a:solidFill>
                <a:latin typeface="Arial"/>
                <a:cs typeface="Arial"/>
              </a:rPr>
              <a:t>Authorised</a:t>
            </a:r>
            <a:r>
              <a:rPr sz="3600" spc="-68">
                <a:solidFill>
                  <a:srgbClr val="28212B"/>
                </a:solidFill>
                <a:latin typeface="Arial"/>
                <a:cs typeface="Arial"/>
              </a:rPr>
              <a:t> </a:t>
            </a:r>
            <a:r>
              <a:rPr sz="3600">
                <a:solidFill>
                  <a:srgbClr val="28212B"/>
                </a:solidFill>
                <a:latin typeface="Arial"/>
                <a:cs typeface="Arial"/>
              </a:rPr>
              <a:t>Vaccinator</a:t>
            </a:r>
            <a:r>
              <a:rPr sz="3600" spc="-38">
                <a:solidFill>
                  <a:srgbClr val="28212B"/>
                </a:solidFill>
                <a:latin typeface="Arial"/>
                <a:cs typeface="Arial"/>
              </a:rPr>
              <a:t> </a:t>
            </a:r>
            <a:r>
              <a:rPr sz="3600">
                <a:solidFill>
                  <a:srgbClr val="28212B"/>
                </a:solidFill>
                <a:latin typeface="Arial"/>
                <a:cs typeface="Arial"/>
              </a:rPr>
              <a:t>or</a:t>
            </a:r>
            <a:r>
              <a:rPr sz="3600" spc="-83">
                <a:solidFill>
                  <a:srgbClr val="28212B"/>
                </a:solidFill>
                <a:latin typeface="Arial"/>
                <a:cs typeface="Arial"/>
              </a:rPr>
              <a:t> </a:t>
            </a:r>
            <a:r>
              <a:rPr sz="3600">
                <a:solidFill>
                  <a:srgbClr val="28212B"/>
                </a:solidFill>
                <a:latin typeface="Arial"/>
                <a:cs typeface="Arial"/>
              </a:rPr>
              <a:t>Pharmacist</a:t>
            </a:r>
            <a:r>
              <a:rPr sz="3600" spc="-75">
                <a:solidFill>
                  <a:srgbClr val="28212B"/>
                </a:solidFill>
                <a:latin typeface="Arial"/>
                <a:cs typeface="Arial"/>
              </a:rPr>
              <a:t> </a:t>
            </a:r>
            <a:r>
              <a:rPr sz="3600" spc="-15">
                <a:solidFill>
                  <a:srgbClr val="28212B"/>
                </a:solidFill>
                <a:latin typeface="Arial"/>
                <a:cs typeface="Arial"/>
              </a:rPr>
              <a:t>Vaccinator</a:t>
            </a:r>
            <a:endParaRPr sz="3600">
              <a:latin typeface="Arial"/>
              <a:cs typeface="Arial"/>
            </a:endParaRPr>
          </a:p>
          <a:p>
            <a:pPr marL="361950" indent="-342900">
              <a:lnSpc>
                <a:spcPct val="100000"/>
              </a:lnSpc>
              <a:spcBef>
                <a:spcPts val="1058"/>
              </a:spcBef>
              <a:buChar char="•"/>
              <a:tabLst>
                <a:tab pos="361950" algn="l"/>
              </a:tabLst>
            </a:pPr>
            <a:r>
              <a:rPr sz="3600">
                <a:solidFill>
                  <a:srgbClr val="28212B"/>
                </a:solidFill>
                <a:latin typeface="Arial"/>
                <a:cs typeface="Arial"/>
              </a:rPr>
              <a:t>Bridging</a:t>
            </a:r>
            <a:r>
              <a:rPr sz="3600" spc="-60">
                <a:solidFill>
                  <a:srgbClr val="28212B"/>
                </a:solidFill>
                <a:latin typeface="Arial"/>
                <a:cs typeface="Arial"/>
              </a:rPr>
              <a:t> </a:t>
            </a:r>
            <a:r>
              <a:rPr sz="3600">
                <a:solidFill>
                  <a:srgbClr val="28212B"/>
                </a:solidFill>
                <a:latin typeface="Arial"/>
                <a:cs typeface="Arial"/>
              </a:rPr>
              <a:t>Training is</a:t>
            </a:r>
            <a:r>
              <a:rPr sz="3600" spc="-30">
                <a:solidFill>
                  <a:srgbClr val="28212B"/>
                </a:solidFill>
                <a:latin typeface="Arial"/>
                <a:cs typeface="Arial"/>
              </a:rPr>
              <a:t> </a:t>
            </a:r>
            <a:r>
              <a:rPr sz="3600">
                <a:solidFill>
                  <a:srgbClr val="28212B"/>
                </a:solidFill>
                <a:latin typeface="Arial"/>
                <a:cs typeface="Arial"/>
              </a:rPr>
              <a:t>free</a:t>
            </a:r>
            <a:r>
              <a:rPr sz="3600" spc="-53">
                <a:solidFill>
                  <a:srgbClr val="28212B"/>
                </a:solidFill>
                <a:latin typeface="Arial"/>
                <a:cs typeface="Arial"/>
              </a:rPr>
              <a:t> </a:t>
            </a:r>
            <a:r>
              <a:rPr sz="3600">
                <a:solidFill>
                  <a:srgbClr val="28212B"/>
                </a:solidFill>
                <a:latin typeface="Arial"/>
                <a:cs typeface="Arial"/>
              </a:rPr>
              <a:t>until</a:t>
            </a:r>
            <a:r>
              <a:rPr sz="3600" spc="-30">
                <a:solidFill>
                  <a:srgbClr val="28212B"/>
                </a:solidFill>
                <a:latin typeface="Arial"/>
                <a:cs typeface="Arial"/>
              </a:rPr>
              <a:t> </a:t>
            </a:r>
            <a:r>
              <a:rPr sz="3600">
                <a:solidFill>
                  <a:srgbClr val="28212B"/>
                </a:solidFill>
                <a:latin typeface="Arial"/>
                <a:cs typeface="Arial"/>
              </a:rPr>
              <a:t>30</a:t>
            </a:r>
            <a:r>
              <a:rPr sz="3600" spc="-225">
                <a:solidFill>
                  <a:srgbClr val="28212B"/>
                </a:solidFill>
                <a:latin typeface="Arial"/>
                <a:cs typeface="Arial"/>
              </a:rPr>
              <a:t> </a:t>
            </a:r>
            <a:r>
              <a:rPr sz="3600" spc="-15">
                <a:solidFill>
                  <a:srgbClr val="28212B"/>
                </a:solidFill>
                <a:latin typeface="Arial"/>
                <a:cs typeface="Arial"/>
              </a:rPr>
              <a:t>April</a:t>
            </a:r>
            <a:endParaRPr sz="3600">
              <a:latin typeface="Arial"/>
              <a:cs typeface="Arial"/>
            </a:endParaRPr>
          </a:p>
          <a:p>
            <a:pPr marL="361950" indent="-342900">
              <a:lnSpc>
                <a:spcPts val="4103"/>
              </a:lnSpc>
              <a:spcBef>
                <a:spcPts val="1065"/>
              </a:spcBef>
              <a:buChar char="•"/>
              <a:tabLst>
                <a:tab pos="361950" algn="l"/>
              </a:tabLst>
            </a:pPr>
            <a:r>
              <a:rPr sz="3600">
                <a:solidFill>
                  <a:srgbClr val="28212B"/>
                </a:solidFill>
                <a:latin typeface="Arial"/>
                <a:cs typeface="Arial"/>
              </a:rPr>
              <a:t>Access</a:t>
            </a:r>
            <a:r>
              <a:rPr sz="3600" spc="-23">
                <a:solidFill>
                  <a:srgbClr val="28212B"/>
                </a:solidFill>
                <a:latin typeface="Arial"/>
                <a:cs typeface="Arial"/>
              </a:rPr>
              <a:t> </a:t>
            </a:r>
            <a:r>
              <a:rPr sz="3600">
                <a:solidFill>
                  <a:srgbClr val="28212B"/>
                </a:solidFill>
                <a:latin typeface="Arial"/>
                <a:cs typeface="Arial"/>
              </a:rPr>
              <a:t>is</a:t>
            </a:r>
            <a:r>
              <a:rPr sz="3600" spc="-8">
                <a:solidFill>
                  <a:srgbClr val="28212B"/>
                </a:solidFill>
                <a:latin typeface="Arial"/>
                <a:cs typeface="Arial"/>
              </a:rPr>
              <a:t> </a:t>
            </a:r>
            <a:r>
              <a:rPr sz="3600">
                <a:solidFill>
                  <a:srgbClr val="28212B"/>
                </a:solidFill>
                <a:latin typeface="Arial"/>
                <a:cs typeface="Arial"/>
              </a:rPr>
              <a:t>via</a:t>
            </a:r>
            <a:r>
              <a:rPr sz="3600" spc="-8">
                <a:solidFill>
                  <a:srgbClr val="28212B"/>
                </a:solidFill>
                <a:latin typeface="Arial"/>
                <a:cs typeface="Arial"/>
              </a:rPr>
              <a:t> </a:t>
            </a:r>
            <a:r>
              <a:rPr sz="3600">
                <a:solidFill>
                  <a:srgbClr val="28212B"/>
                </a:solidFill>
                <a:latin typeface="Arial"/>
                <a:cs typeface="Arial"/>
              </a:rPr>
              <a:t>the</a:t>
            </a:r>
            <a:r>
              <a:rPr sz="3600" spc="-8">
                <a:solidFill>
                  <a:srgbClr val="28212B"/>
                </a:solidFill>
                <a:latin typeface="Arial"/>
                <a:cs typeface="Arial"/>
              </a:rPr>
              <a:t> </a:t>
            </a:r>
            <a:r>
              <a:rPr sz="3600">
                <a:solidFill>
                  <a:srgbClr val="28212B"/>
                </a:solidFill>
                <a:latin typeface="Arial"/>
                <a:cs typeface="Arial"/>
              </a:rPr>
              <a:t>new</a:t>
            </a:r>
            <a:r>
              <a:rPr sz="3600" spc="-8">
                <a:solidFill>
                  <a:srgbClr val="28212B"/>
                </a:solidFill>
                <a:latin typeface="Arial"/>
                <a:cs typeface="Arial"/>
              </a:rPr>
              <a:t> </a:t>
            </a:r>
            <a:r>
              <a:rPr sz="3600">
                <a:solidFill>
                  <a:srgbClr val="28212B"/>
                </a:solidFill>
                <a:latin typeface="Arial"/>
                <a:cs typeface="Arial"/>
              </a:rPr>
              <a:t>IMAC</a:t>
            </a:r>
            <a:r>
              <a:rPr sz="3600" spc="-30">
                <a:solidFill>
                  <a:srgbClr val="28212B"/>
                </a:solidFill>
                <a:latin typeface="Arial"/>
                <a:cs typeface="Arial"/>
              </a:rPr>
              <a:t> </a:t>
            </a:r>
            <a:r>
              <a:rPr sz="3600" spc="-38">
                <a:solidFill>
                  <a:srgbClr val="28212B"/>
                </a:solidFill>
                <a:latin typeface="Arial"/>
                <a:cs typeface="Arial"/>
              </a:rPr>
              <a:t>LMS</a:t>
            </a:r>
            <a:endParaRPr sz="3600">
              <a:latin typeface="Arial"/>
              <a:cs typeface="Arial"/>
            </a:endParaRPr>
          </a:p>
          <a:p>
            <a:pPr marL="361950">
              <a:lnSpc>
                <a:spcPts val="4103"/>
              </a:lnSpc>
            </a:pPr>
            <a:r>
              <a:rPr sz="3600" u="sng" spc="-15">
                <a:solidFill>
                  <a:srgbClr val="CCEAEE"/>
                </a:solidFill>
                <a:uFill>
                  <a:solidFill>
                    <a:srgbClr val="CCEAEE"/>
                  </a:solidFill>
                </a:uFill>
                <a:latin typeface="Arial"/>
                <a:cs typeface="Arial"/>
                <a:hlinkClick r:id="rId4"/>
              </a:rPr>
              <a:t>https://www.immune.org.nz/education/overview</a:t>
            </a:r>
            <a:endParaRPr sz="3600">
              <a:latin typeface="Arial"/>
              <a:cs typeface="Arial"/>
            </a:endParaRPr>
          </a:p>
          <a:p>
            <a:pPr marL="361950" indent="-342900">
              <a:lnSpc>
                <a:spcPct val="100000"/>
              </a:lnSpc>
              <a:spcBef>
                <a:spcPts val="1080"/>
              </a:spcBef>
              <a:buChar char="•"/>
              <a:tabLst>
                <a:tab pos="361950" algn="l"/>
              </a:tabLst>
            </a:pPr>
            <a:r>
              <a:rPr sz="3600">
                <a:solidFill>
                  <a:srgbClr val="28212B"/>
                </a:solidFill>
                <a:latin typeface="Arial"/>
                <a:cs typeface="Arial"/>
              </a:rPr>
              <a:t>785</a:t>
            </a:r>
            <a:r>
              <a:rPr sz="3600" spc="-15">
                <a:solidFill>
                  <a:srgbClr val="28212B"/>
                </a:solidFill>
                <a:latin typeface="Arial"/>
                <a:cs typeface="Arial"/>
              </a:rPr>
              <a:t> </a:t>
            </a:r>
            <a:r>
              <a:rPr sz="3600">
                <a:solidFill>
                  <a:srgbClr val="28212B"/>
                </a:solidFill>
                <a:latin typeface="Arial"/>
                <a:cs typeface="Arial"/>
              </a:rPr>
              <a:t>have</a:t>
            </a:r>
            <a:r>
              <a:rPr sz="3600" spc="-15">
                <a:solidFill>
                  <a:srgbClr val="28212B"/>
                </a:solidFill>
                <a:latin typeface="Arial"/>
                <a:cs typeface="Arial"/>
              </a:rPr>
              <a:t> </a:t>
            </a:r>
            <a:r>
              <a:rPr sz="3600">
                <a:solidFill>
                  <a:srgbClr val="28212B"/>
                </a:solidFill>
                <a:latin typeface="Arial"/>
                <a:cs typeface="Arial"/>
              </a:rPr>
              <a:t>enrolled</a:t>
            </a:r>
            <a:r>
              <a:rPr sz="3600" spc="53">
                <a:solidFill>
                  <a:srgbClr val="28212B"/>
                </a:solidFill>
                <a:latin typeface="Arial"/>
                <a:cs typeface="Arial"/>
              </a:rPr>
              <a:t> </a:t>
            </a:r>
            <a:r>
              <a:rPr sz="3600">
                <a:solidFill>
                  <a:srgbClr val="28212B"/>
                </a:solidFill>
                <a:latin typeface="Arial"/>
                <a:cs typeface="Arial"/>
              </a:rPr>
              <a:t>and</a:t>
            </a:r>
            <a:r>
              <a:rPr sz="3600" spc="8">
                <a:solidFill>
                  <a:srgbClr val="28212B"/>
                </a:solidFill>
                <a:latin typeface="Arial"/>
                <a:cs typeface="Arial"/>
              </a:rPr>
              <a:t> </a:t>
            </a:r>
            <a:r>
              <a:rPr sz="3600">
                <a:solidFill>
                  <a:srgbClr val="28212B"/>
                </a:solidFill>
                <a:latin typeface="Arial"/>
                <a:cs typeface="Arial"/>
              </a:rPr>
              <a:t>558</a:t>
            </a:r>
            <a:r>
              <a:rPr sz="3600" spc="-23">
                <a:solidFill>
                  <a:srgbClr val="28212B"/>
                </a:solidFill>
                <a:latin typeface="Arial"/>
                <a:cs typeface="Arial"/>
              </a:rPr>
              <a:t> </a:t>
            </a:r>
            <a:r>
              <a:rPr sz="3600">
                <a:solidFill>
                  <a:srgbClr val="28212B"/>
                </a:solidFill>
                <a:latin typeface="Arial"/>
                <a:cs typeface="Arial"/>
              </a:rPr>
              <a:t>have</a:t>
            </a:r>
            <a:r>
              <a:rPr sz="3600" spc="15">
                <a:solidFill>
                  <a:srgbClr val="28212B"/>
                </a:solidFill>
                <a:latin typeface="Arial"/>
                <a:cs typeface="Arial"/>
              </a:rPr>
              <a:t> </a:t>
            </a:r>
            <a:r>
              <a:rPr sz="3600">
                <a:solidFill>
                  <a:srgbClr val="28212B"/>
                </a:solidFill>
                <a:latin typeface="Arial"/>
                <a:cs typeface="Arial"/>
              </a:rPr>
              <a:t>completed</a:t>
            </a:r>
            <a:r>
              <a:rPr sz="3600" spc="8">
                <a:solidFill>
                  <a:srgbClr val="28212B"/>
                </a:solidFill>
                <a:latin typeface="Arial"/>
                <a:cs typeface="Arial"/>
              </a:rPr>
              <a:t> </a:t>
            </a:r>
            <a:r>
              <a:rPr sz="3600">
                <a:solidFill>
                  <a:srgbClr val="28212B"/>
                </a:solidFill>
                <a:latin typeface="Arial"/>
                <a:cs typeface="Arial"/>
              </a:rPr>
              <a:t>the </a:t>
            </a:r>
            <a:r>
              <a:rPr sz="3600" spc="-15">
                <a:solidFill>
                  <a:srgbClr val="28212B"/>
                </a:solidFill>
                <a:latin typeface="Arial"/>
                <a:cs typeface="Arial"/>
              </a:rPr>
              <a:t>training</a:t>
            </a:r>
            <a:endParaRPr sz="3600">
              <a:latin typeface="Arial"/>
              <a:cs typeface="Arial"/>
            </a:endParaRPr>
          </a:p>
        </p:txBody>
      </p:sp>
    </p:spTree>
    <p:extLst>
      <p:ext uri="{BB962C8B-B14F-4D97-AF65-F5344CB8AC3E}">
        <p14:creationId xmlns:p14="http://schemas.microsoft.com/office/powerpoint/2010/main" val="5456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sp>
        <p:nvSpPr>
          <p:cNvPr id="3" name="TextBox 3"/>
          <p:cNvSpPr txBox="1"/>
          <p:nvPr/>
        </p:nvSpPr>
        <p:spPr>
          <a:xfrm>
            <a:off x="1959232" y="549247"/>
            <a:ext cx="3612524" cy="901144"/>
          </a:xfrm>
          <a:prstGeom prst="rect">
            <a:avLst/>
          </a:prstGeom>
        </p:spPr>
        <p:txBody>
          <a:bodyPr wrap="square" lIns="0" tIns="0" rIns="0" bIns="0" rtlCol="0" anchor="t">
            <a:spAutoFit/>
          </a:bodyPr>
          <a:lstStyle/>
          <a:p>
            <a:pPr algn="ctr">
              <a:lnSpc>
                <a:spcPts val="7699"/>
              </a:lnSpc>
            </a:pPr>
            <a:r>
              <a:rPr lang="en-US" sz="5499">
                <a:solidFill>
                  <a:srgbClr val="FFFFFF"/>
                </a:solidFill>
                <a:latin typeface="Arial 1"/>
              </a:rPr>
              <a:t>Contents</a:t>
            </a:r>
          </a:p>
        </p:txBody>
      </p:sp>
      <p:sp>
        <p:nvSpPr>
          <p:cNvPr id="4" name="TextBox 4"/>
          <p:cNvSpPr txBox="1"/>
          <p:nvPr/>
        </p:nvSpPr>
        <p:spPr>
          <a:xfrm>
            <a:off x="1676400" y="1581711"/>
            <a:ext cx="7032367" cy="4957447"/>
          </a:xfrm>
          <a:prstGeom prst="rect">
            <a:avLst/>
          </a:prstGeom>
        </p:spPr>
        <p:txBody>
          <a:bodyPr wrap="square" lIns="0" tIns="0" rIns="0" bIns="0" rtlCol="0" anchor="t">
            <a:spAutoFit/>
          </a:bodyPr>
          <a:lstStyle/>
          <a:p>
            <a:pPr marL="755015" lvl="1" indent="-377190">
              <a:lnSpc>
                <a:spcPts val="4899"/>
              </a:lnSpc>
              <a:buFont typeface="Arial"/>
              <a:buChar char="•"/>
            </a:pPr>
            <a:r>
              <a:rPr lang="en-US" sz="3000">
                <a:solidFill>
                  <a:srgbClr val="FFFFFF"/>
                </a:solidFill>
                <a:latin typeface="Arial 2"/>
              </a:rPr>
              <a:t>Welcome</a:t>
            </a:r>
            <a:endParaRPr lang="en-US"/>
          </a:p>
          <a:p>
            <a:pPr marL="755015" lvl="1" indent="-377190">
              <a:lnSpc>
                <a:spcPts val="4899"/>
              </a:lnSpc>
              <a:buFont typeface="Arial"/>
              <a:buChar char="•"/>
            </a:pPr>
            <a:r>
              <a:rPr lang="en-US" sz="3000">
                <a:solidFill>
                  <a:srgbClr val="FFFFFF"/>
                </a:solidFill>
                <a:latin typeface="Arial 2"/>
              </a:rPr>
              <a:t>Grey Cap formulations</a:t>
            </a:r>
          </a:p>
          <a:p>
            <a:pPr marL="755015" lvl="1" indent="-377190">
              <a:lnSpc>
                <a:spcPts val="4899"/>
              </a:lnSpc>
              <a:buFont typeface="Arial"/>
              <a:buChar char="•"/>
            </a:pPr>
            <a:r>
              <a:rPr lang="en-US" sz="3000">
                <a:solidFill>
                  <a:srgbClr val="FFFFFF"/>
                </a:solidFill>
                <a:latin typeface="Arial 2"/>
              </a:rPr>
              <a:t>1 April eligibility changes</a:t>
            </a:r>
          </a:p>
          <a:p>
            <a:pPr marL="755015" lvl="1" indent="-377190">
              <a:lnSpc>
                <a:spcPts val="4899"/>
              </a:lnSpc>
              <a:buFont typeface="Arial"/>
              <a:buChar char="•"/>
            </a:pPr>
            <a:r>
              <a:rPr lang="en-US" sz="3000">
                <a:solidFill>
                  <a:srgbClr val="FFFFFF"/>
                </a:solidFill>
                <a:latin typeface="Arial 2"/>
              </a:rPr>
              <a:t>Easter stock orders</a:t>
            </a:r>
          </a:p>
          <a:p>
            <a:pPr marL="755015" lvl="1" indent="-377190">
              <a:lnSpc>
                <a:spcPts val="4899"/>
              </a:lnSpc>
              <a:buFont typeface="Arial"/>
              <a:buChar char="•"/>
            </a:pPr>
            <a:r>
              <a:rPr lang="en-NZ" sz="3000">
                <a:solidFill>
                  <a:srgbClr val="FFFFFF"/>
                </a:solidFill>
                <a:latin typeface="Arial 2"/>
              </a:rPr>
              <a:t>Vaccine Safety Surveillance and Research</a:t>
            </a:r>
          </a:p>
          <a:p>
            <a:pPr marL="755015" lvl="1" indent="-377190">
              <a:lnSpc>
                <a:spcPts val="4899"/>
              </a:lnSpc>
              <a:buFont typeface="Arial"/>
              <a:buChar char="•"/>
            </a:pPr>
            <a:r>
              <a:rPr lang="en-NZ" sz="3000">
                <a:solidFill>
                  <a:srgbClr val="FFFFFF"/>
                </a:solidFill>
                <a:latin typeface="Arial 2"/>
              </a:rPr>
              <a:t>Vaccinating Health Workers</a:t>
            </a:r>
            <a:endParaRPr lang="en-US" sz="3000">
              <a:solidFill>
                <a:srgbClr val="FFFFFF"/>
              </a:solidFill>
              <a:latin typeface="Arial 2"/>
            </a:endParaRPr>
          </a:p>
          <a:p>
            <a:pPr marL="755015" lvl="1" indent="-377190">
              <a:lnSpc>
                <a:spcPts val="4899"/>
              </a:lnSpc>
              <a:buFont typeface="Arial"/>
              <a:buChar char="•"/>
            </a:pPr>
            <a:r>
              <a:rPr lang="en-US" sz="3000">
                <a:solidFill>
                  <a:srgbClr val="FFFFFF"/>
                </a:solidFill>
                <a:latin typeface="Arial 2"/>
              </a:rPr>
              <a:t>Questions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sp>
        <p:nvSpPr>
          <p:cNvPr id="4" name="object 2">
            <a:extLst>
              <a:ext uri="{FF2B5EF4-FFF2-40B4-BE49-F238E27FC236}">
                <a16:creationId xmlns:a16="http://schemas.microsoft.com/office/drawing/2014/main" id="{56C28FC6-EABC-F76C-EC1C-DEF333A60D2D}"/>
              </a:ext>
            </a:extLst>
          </p:cNvPr>
          <p:cNvSpPr txBox="1"/>
          <p:nvPr/>
        </p:nvSpPr>
        <p:spPr>
          <a:xfrm>
            <a:off x="529136" y="5005958"/>
            <a:ext cx="9646920" cy="2087880"/>
          </a:xfrm>
          <a:prstGeom prst="rect">
            <a:avLst/>
          </a:prstGeom>
        </p:spPr>
        <p:txBody>
          <a:bodyPr vert="horz" wrap="square" lIns="0" tIns="101918" rIns="0" bIns="0" rtlCol="0">
            <a:spAutoFit/>
          </a:bodyPr>
          <a:lstStyle/>
          <a:p>
            <a:pPr marL="19050" marR="7620">
              <a:lnSpc>
                <a:spcPts val="5190"/>
              </a:lnSpc>
              <a:spcBef>
                <a:spcPts val="803"/>
              </a:spcBef>
            </a:pPr>
            <a:r>
              <a:rPr sz="4800" b="1">
                <a:solidFill>
                  <a:srgbClr val="CCEAEE"/>
                </a:solidFill>
                <a:latin typeface="Arial"/>
                <a:cs typeface="Arial"/>
              </a:rPr>
              <a:t>Vaccine</a:t>
            </a:r>
            <a:r>
              <a:rPr sz="4800" b="1" spc="-135">
                <a:solidFill>
                  <a:srgbClr val="CCEAEE"/>
                </a:solidFill>
                <a:latin typeface="Arial"/>
                <a:cs typeface="Arial"/>
              </a:rPr>
              <a:t> </a:t>
            </a:r>
            <a:r>
              <a:rPr sz="4800" b="1">
                <a:solidFill>
                  <a:srgbClr val="CCEAEE"/>
                </a:solidFill>
                <a:latin typeface="Arial"/>
                <a:cs typeface="Arial"/>
              </a:rPr>
              <a:t>Safety</a:t>
            </a:r>
            <a:r>
              <a:rPr sz="4800" b="1" spc="-180">
                <a:solidFill>
                  <a:srgbClr val="CCEAEE"/>
                </a:solidFill>
                <a:latin typeface="Arial"/>
                <a:cs typeface="Arial"/>
              </a:rPr>
              <a:t> </a:t>
            </a:r>
            <a:r>
              <a:rPr sz="4800" b="1">
                <a:solidFill>
                  <a:srgbClr val="CCEAEE"/>
                </a:solidFill>
                <a:latin typeface="Arial"/>
                <a:cs typeface="Arial"/>
              </a:rPr>
              <a:t>Surveillance</a:t>
            </a:r>
            <a:r>
              <a:rPr sz="4800" b="1" spc="-165">
                <a:solidFill>
                  <a:srgbClr val="CCEAEE"/>
                </a:solidFill>
                <a:latin typeface="Arial"/>
                <a:cs typeface="Arial"/>
              </a:rPr>
              <a:t> </a:t>
            </a:r>
            <a:r>
              <a:rPr sz="4800" b="1" spc="-38">
                <a:solidFill>
                  <a:srgbClr val="CCEAEE"/>
                </a:solidFill>
                <a:latin typeface="Arial"/>
                <a:cs typeface="Arial"/>
              </a:rPr>
              <a:t>and </a:t>
            </a:r>
            <a:r>
              <a:rPr sz="4800" b="1">
                <a:solidFill>
                  <a:srgbClr val="CCEAEE"/>
                </a:solidFill>
                <a:latin typeface="Arial"/>
                <a:cs typeface="Arial"/>
              </a:rPr>
              <a:t>Research:</a:t>
            </a:r>
            <a:r>
              <a:rPr sz="4800" b="1" spc="-240">
                <a:solidFill>
                  <a:srgbClr val="CCEAEE"/>
                </a:solidFill>
                <a:latin typeface="Arial"/>
                <a:cs typeface="Arial"/>
              </a:rPr>
              <a:t> </a:t>
            </a:r>
            <a:r>
              <a:rPr sz="4800" b="1">
                <a:solidFill>
                  <a:srgbClr val="CCEAEE"/>
                </a:solidFill>
                <a:latin typeface="Arial"/>
                <a:cs typeface="Arial"/>
              </a:rPr>
              <a:t>Active</a:t>
            </a:r>
            <a:r>
              <a:rPr sz="4800" b="1" spc="-75">
                <a:solidFill>
                  <a:srgbClr val="CCEAEE"/>
                </a:solidFill>
                <a:latin typeface="Arial"/>
                <a:cs typeface="Arial"/>
              </a:rPr>
              <a:t> </a:t>
            </a:r>
            <a:r>
              <a:rPr sz="4800" b="1">
                <a:solidFill>
                  <a:srgbClr val="CCEAEE"/>
                </a:solidFill>
                <a:latin typeface="Arial"/>
                <a:cs typeface="Arial"/>
              </a:rPr>
              <a:t>monitoring</a:t>
            </a:r>
            <a:r>
              <a:rPr sz="4800" b="1" spc="-75">
                <a:solidFill>
                  <a:srgbClr val="CCEAEE"/>
                </a:solidFill>
                <a:latin typeface="Arial"/>
                <a:cs typeface="Arial"/>
              </a:rPr>
              <a:t> </a:t>
            </a:r>
            <a:r>
              <a:rPr sz="4800" b="1" spc="-38">
                <a:solidFill>
                  <a:srgbClr val="CCEAEE"/>
                </a:solidFill>
                <a:latin typeface="Arial"/>
                <a:cs typeface="Arial"/>
              </a:rPr>
              <a:t>for </a:t>
            </a:r>
            <a:r>
              <a:rPr sz="4800" b="1">
                <a:solidFill>
                  <a:srgbClr val="CCEAEE"/>
                </a:solidFill>
                <a:latin typeface="Arial"/>
                <a:cs typeface="Arial"/>
              </a:rPr>
              <a:t>Influenza</a:t>
            </a:r>
            <a:r>
              <a:rPr sz="4800" b="1" spc="-98">
                <a:solidFill>
                  <a:srgbClr val="CCEAEE"/>
                </a:solidFill>
                <a:latin typeface="Arial"/>
                <a:cs typeface="Arial"/>
              </a:rPr>
              <a:t> </a:t>
            </a:r>
            <a:r>
              <a:rPr sz="4800" b="1">
                <a:solidFill>
                  <a:srgbClr val="CCEAEE"/>
                </a:solidFill>
                <a:latin typeface="Arial"/>
                <a:cs typeface="Arial"/>
              </a:rPr>
              <a:t>and</a:t>
            </a:r>
            <a:r>
              <a:rPr sz="4800" b="1" spc="-45">
                <a:solidFill>
                  <a:srgbClr val="CCEAEE"/>
                </a:solidFill>
                <a:latin typeface="Arial"/>
                <a:cs typeface="Arial"/>
              </a:rPr>
              <a:t> </a:t>
            </a:r>
            <a:r>
              <a:rPr sz="4800" b="1">
                <a:solidFill>
                  <a:srgbClr val="CCEAEE"/>
                </a:solidFill>
                <a:latin typeface="Arial"/>
                <a:cs typeface="Arial"/>
              </a:rPr>
              <a:t>COVID-19</a:t>
            </a:r>
            <a:r>
              <a:rPr sz="4800" b="1" spc="-75">
                <a:solidFill>
                  <a:srgbClr val="CCEAEE"/>
                </a:solidFill>
                <a:latin typeface="Arial"/>
                <a:cs typeface="Arial"/>
              </a:rPr>
              <a:t> </a:t>
            </a:r>
            <a:r>
              <a:rPr sz="4800" b="1" spc="-15">
                <a:solidFill>
                  <a:srgbClr val="CCEAEE"/>
                </a:solidFill>
                <a:latin typeface="Arial"/>
                <a:cs typeface="Arial"/>
              </a:rPr>
              <a:t>vaccines</a:t>
            </a:r>
            <a:endParaRPr sz="4800">
              <a:latin typeface="Arial"/>
              <a:cs typeface="Arial"/>
            </a:endParaRPr>
          </a:p>
        </p:txBody>
      </p:sp>
      <p:sp>
        <p:nvSpPr>
          <p:cNvPr id="5" name="object 3">
            <a:extLst>
              <a:ext uri="{FF2B5EF4-FFF2-40B4-BE49-F238E27FC236}">
                <a16:creationId xmlns:a16="http://schemas.microsoft.com/office/drawing/2014/main" id="{943D3956-34A8-A5A9-3D5C-C0C5F895BC3B}"/>
              </a:ext>
            </a:extLst>
          </p:cNvPr>
          <p:cNvSpPr txBox="1"/>
          <p:nvPr/>
        </p:nvSpPr>
        <p:spPr>
          <a:xfrm>
            <a:off x="529136" y="8248955"/>
            <a:ext cx="6503670" cy="1684973"/>
          </a:xfrm>
          <a:prstGeom prst="rect">
            <a:avLst/>
          </a:prstGeom>
        </p:spPr>
        <p:txBody>
          <a:bodyPr vert="horz" wrap="square" lIns="0" tIns="19050" rIns="0" bIns="0" rtlCol="0">
            <a:spAutoFit/>
          </a:bodyPr>
          <a:lstStyle/>
          <a:p>
            <a:pPr marL="19050">
              <a:lnSpc>
                <a:spcPct val="100000"/>
              </a:lnSpc>
              <a:spcBef>
                <a:spcPts val="150"/>
              </a:spcBef>
            </a:pPr>
            <a:r>
              <a:rPr sz="2700">
                <a:solidFill>
                  <a:srgbClr val="FFFFFF"/>
                </a:solidFill>
                <a:latin typeface="Calibri"/>
                <a:cs typeface="Calibri"/>
              </a:rPr>
              <a:t>Lewis</a:t>
            </a:r>
            <a:r>
              <a:rPr sz="2700" spc="-98">
                <a:solidFill>
                  <a:srgbClr val="FFFFFF"/>
                </a:solidFill>
                <a:latin typeface="Times New Roman"/>
                <a:cs typeface="Times New Roman"/>
              </a:rPr>
              <a:t> </a:t>
            </a:r>
            <a:r>
              <a:rPr sz="2700" spc="-15">
                <a:solidFill>
                  <a:srgbClr val="FFFFFF"/>
                </a:solidFill>
                <a:latin typeface="Calibri"/>
                <a:cs typeface="Calibri"/>
              </a:rPr>
              <a:t>Forsyth,</a:t>
            </a:r>
            <a:r>
              <a:rPr sz="2700" spc="-90">
                <a:solidFill>
                  <a:srgbClr val="FFFFFF"/>
                </a:solidFill>
                <a:latin typeface="Times New Roman"/>
                <a:cs typeface="Times New Roman"/>
              </a:rPr>
              <a:t> </a:t>
            </a:r>
            <a:r>
              <a:rPr sz="2700" spc="-15">
                <a:solidFill>
                  <a:srgbClr val="FFFFFF"/>
                </a:solidFill>
                <a:latin typeface="Calibri"/>
                <a:cs typeface="Calibri"/>
              </a:rPr>
              <a:t>Advisor</a:t>
            </a:r>
            <a:endParaRPr sz="2700">
              <a:latin typeface="Calibri"/>
              <a:cs typeface="Calibri"/>
            </a:endParaRPr>
          </a:p>
          <a:p>
            <a:pPr marL="19050" marR="7620">
              <a:lnSpc>
                <a:spcPct val="100000"/>
              </a:lnSpc>
            </a:pPr>
            <a:r>
              <a:rPr sz="2700" spc="-15">
                <a:solidFill>
                  <a:srgbClr val="FFFFFF"/>
                </a:solidFill>
                <a:latin typeface="Calibri"/>
                <a:cs typeface="Calibri"/>
              </a:rPr>
              <a:t>Vaccine</a:t>
            </a:r>
            <a:r>
              <a:rPr sz="2700" spc="-105">
                <a:solidFill>
                  <a:srgbClr val="FFFFFF"/>
                </a:solidFill>
                <a:latin typeface="Times New Roman"/>
                <a:cs typeface="Times New Roman"/>
              </a:rPr>
              <a:t> </a:t>
            </a:r>
            <a:r>
              <a:rPr sz="2700" spc="-15">
                <a:solidFill>
                  <a:srgbClr val="FFFFFF"/>
                </a:solidFill>
                <a:latin typeface="Calibri"/>
                <a:cs typeface="Calibri"/>
              </a:rPr>
              <a:t>Safety</a:t>
            </a:r>
            <a:r>
              <a:rPr sz="2700" spc="-113">
                <a:solidFill>
                  <a:srgbClr val="FFFFFF"/>
                </a:solidFill>
                <a:latin typeface="Times New Roman"/>
                <a:cs typeface="Times New Roman"/>
              </a:rPr>
              <a:t> </a:t>
            </a:r>
            <a:r>
              <a:rPr sz="2700">
                <a:solidFill>
                  <a:srgbClr val="FFFFFF"/>
                </a:solidFill>
                <a:latin typeface="Calibri"/>
                <a:cs typeface="Calibri"/>
              </a:rPr>
              <a:t>Surveillance</a:t>
            </a:r>
            <a:r>
              <a:rPr sz="2700" spc="-83">
                <a:solidFill>
                  <a:srgbClr val="FFFFFF"/>
                </a:solidFill>
                <a:latin typeface="Times New Roman"/>
                <a:cs typeface="Times New Roman"/>
              </a:rPr>
              <a:t> </a:t>
            </a:r>
            <a:r>
              <a:rPr sz="2700">
                <a:solidFill>
                  <a:srgbClr val="FFFFFF"/>
                </a:solidFill>
                <a:latin typeface="Calibri"/>
                <a:cs typeface="Calibri"/>
              </a:rPr>
              <a:t>&amp;</a:t>
            </a:r>
            <a:r>
              <a:rPr sz="2700" spc="-120">
                <a:solidFill>
                  <a:srgbClr val="FFFFFF"/>
                </a:solidFill>
                <a:latin typeface="Times New Roman"/>
                <a:cs typeface="Times New Roman"/>
              </a:rPr>
              <a:t> </a:t>
            </a:r>
            <a:r>
              <a:rPr sz="2700">
                <a:solidFill>
                  <a:srgbClr val="FFFFFF"/>
                </a:solidFill>
                <a:latin typeface="Calibri"/>
                <a:cs typeface="Calibri"/>
              </a:rPr>
              <a:t>Research</a:t>
            </a:r>
            <a:r>
              <a:rPr sz="2700" spc="-98">
                <a:solidFill>
                  <a:srgbClr val="FFFFFF"/>
                </a:solidFill>
                <a:latin typeface="Times New Roman"/>
                <a:cs typeface="Times New Roman"/>
              </a:rPr>
              <a:t> </a:t>
            </a:r>
            <a:r>
              <a:rPr sz="2700" spc="-15">
                <a:solidFill>
                  <a:srgbClr val="FFFFFF"/>
                </a:solidFill>
                <a:latin typeface="Calibri"/>
                <a:cs typeface="Calibri"/>
              </a:rPr>
              <a:t>(VSSR),</a:t>
            </a:r>
            <a:r>
              <a:rPr sz="2700" spc="-15">
                <a:solidFill>
                  <a:srgbClr val="FFFFFF"/>
                </a:solidFill>
                <a:latin typeface="Times New Roman"/>
                <a:cs typeface="Times New Roman"/>
              </a:rPr>
              <a:t> </a:t>
            </a:r>
            <a:r>
              <a:rPr sz="2700">
                <a:solidFill>
                  <a:srgbClr val="FFFFFF"/>
                </a:solidFill>
                <a:latin typeface="Calibri"/>
                <a:cs typeface="Calibri"/>
              </a:rPr>
              <a:t>National</a:t>
            </a:r>
            <a:r>
              <a:rPr sz="2700" spc="-113">
                <a:solidFill>
                  <a:srgbClr val="FFFFFF"/>
                </a:solidFill>
                <a:latin typeface="Times New Roman"/>
                <a:cs typeface="Times New Roman"/>
              </a:rPr>
              <a:t> </a:t>
            </a:r>
            <a:r>
              <a:rPr sz="2700">
                <a:solidFill>
                  <a:srgbClr val="FFFFFF"/>
                </a:solidFill>
                <a:latin typeface="Calibri"/>
                <a:cs typeface="Calibri"/>
              </a:rPr>
              <a:t>Immunisation</a:t>
            </a:r>
            <a:r>
              <a:rPr sz="2700" spc="-113">
                <a:solidFill>
                  <a:srgbClr val="FFFFFF"/>
                </a:solidFill>
                <a:latin typeface="Times New Roman"/>
                <a:cs typeface="Times New Roman"/>
              </a:rPr>
              <a:t> </a:t>
            </a:r>
            <a:r>
              <a:rPr sz="2700" spc="-15">
                <a:solidFill>
                  <a:srgbClr val="FFFFFF"/>
                </a:solidFill>
                <a:latin typeface="Calibri"/>
                <a:cs typeface="Calibri"/>
              </a:rPr>
              <a:t>Programme</a:t>
            </a:r>
            <a:r>
              <a:rPr sz="2700" spc="-98">
                <a:solidFill>
                  <a:srgbClr val="FFFFFF"/>
                </a:solidFill>
                <a:latin typeface="Times New Roman"/>
                <a:cs typeface="Times New Roman"/>
              </a:rPr>
              <a:t> </a:t>
            </a:r>
            <a:r>
              <a:rPr sz="2700" spc="-15">
                <a:solidFill>
                  <a:srgbClr val="FFFFFF"/>
                </a:solidFill>
                <a:latin typeface="Calibri"/>
                <a:cs typeface="Calibri"/>
              </a:rPr>
              <a:t>(NIP),</a:t>
            </a:r>
            <a:r>
              <a:rPr sz="2700" spc="-15">
                <a:solidFill>
                  <a:srgbClr val="FFFFFF"/>
                </a:solidFill>
                <a:latin typeface="Times New Roman"/>
                <a:cs typeface="Times New Roman"/>
              </a:rPr>
              <a:t> </a:t>
            </a:r>
            <a:r>
              <a:rPr sz="2700">
                <a:solidFill>
                  <a:srgbClr val="FFFFFF"/>
                </a:solidFill>
                <a:latin typeface="Calibri"/>
                <a:cs typeface="Calibri"/>
              </a:rPr>
              <a:t>National</a:t>
            </a:r>
            <a:r>
              <a:rPr sz="2700" spc="-90">
                <a:solidFill>
                  <a:srgbClr val="FFFFFF"/>
                </a:solidFill>
                <a:latin typeface="Times New Roman"/>
                <a:cs typeface="Times New Roman"/>
              </a:rPr>
              <a:t> </a:t>
            </a:r>
            <a:r>
              <a:rPr sz="2700">
                <a:solidFill>
                  <a:srgbClr val="FFFFFF"/>
                </a:solidFill>
                <a:latin typeface="Calibri"/>
                <a:cs typeface="Calibri"/>
              </a:rPr>
              <a:t>Public</a:t>
            </a:r>
            <a:r>
              <a:rPr sz="2700" spc="-68">
                <a:solidFill>
                  <a:srgbClr val="FFFFFF"/>
                </a:solidFill>
                <a:latin typeface="Times New Roman"/>
                <a:cs typeface="Times New Roman"/>
              </a:rPr>
              <a:t> </a:t>
            </a:r>
            <a:r>
              <a:rPr sz="2700">
                <a:solidFill>
                  <a:srgbClr val="FFFFFF"/>
                </a:solidFill>
                <a:latin typeface="Calibri"/>
                <a:cs typeface="Calibri"/>
              </a:rPr>
              <a:t>Health</a:t>
            </a:r>
            <a:r>
              <a:rPr sz="2700" spc="-83">
                <a:solidFill>
                  <a:srgbClr val="FFFFFF"/>
                </a:solidFill>
                <a:latin typeface="Times New Roman"/>
                <a:cs typeface="Times New Roman"/>
              </a:rPr>
              <a:t> </a:t>
            </a:r>
            <a:r>
              <a:rPr sz="2700">
                <a:solidFill>
                  <a:srgbClr val="FFFFFF"/>
                </a:solidFill>
                <a:latin typeface="Calibri"/>
                <a:cs typeface="Calibri"/>
              </a:rPr>
              <a:t>Service</a:t>
            </a:r>
            <a:r>
              <a:rPr sz="2700" spc="-53">
                <a:solidFill>
                  <a:srgbClr val="FFFFFF"/>
                </a:solidFill>
                <a:latin typeface="Times New Roman"/>
                <a:cs typeface="Times New Roman"/>
              </a:rPr>
              <a:t> </a:t>
            </a:r>
            <a:r>
              <a:rPr sz="2700" spc="-15">
                <a:solidFill>
                  <a:srgbClr val="FFFFFF"/>
                </a:solidFill>
                <a:latin typeface="Calibri"/>
                <a:cs typeface="Calibri"/>
              </a:rPr>
              <a:t>(NPHS)</a:t>
            </a:r>
            <a:endParaRPr sz="2700">
              <a:latin typeface="Calibri"/>
              <a:cs typeface="Calibri"/>
            </a:endParaRPr>
          </a:p>
        </p:txBody>
      </p:sp>
    </p:spTree>
    <p:extLst>
      <p:ext uri="{BB962C8B-B14F-4D97-AF65-F5344CB8AC3E}">
        <p14:creationId xmlns:p14="http://schemas.microsoft.com/office/powerpoint/2010/main" val="885180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7399" y="446342"/>
            <a:ext cx="13487400" cy="1253490"/>
          </a:xfrm>
          <a:prstGeom prst="rect">
            <a:avLst/>
          </a:prstGeom>
        </p:spPr>
        <p:txBody>
          <a:bodyPr vert="horz" wrap="square" lIns="0" tIns="91440" rIns="0" bIns="0" rtlCol="0">
            <a:spAutoFit/>
          </a:bodyPr>
          <a:lstStyle/>
          <a:p>
            <a:pPr marL="19050" marR="7620">
              <a:lnSpc>
                <a:spcPts val="4530"/>
              </a:lnSpc>
              <a:spcBef>
                <a:spcPts val="720"/>
              </a:spcBef>
            </a:pPr>
            <a:r>
              <a:rPr sz="4200">
                <a:solidFill>
                  <a:srgbClr val="00AEB8"/>
                </a:solidFill>
              </a:rPr>
              <a:t>Post</a:t>
            </a:r>
            <a:r>
              <a:rPr sz="4200" spc="-143">
                <a:solidFill>
                  <a:srgbClr val="00AEB8"/>
                </a:solidFill>
              </a:rPr>
              <a:t> </a:t>
            </a:r>
            <a:r>
              <a:rPr sz="4200" spc="-15">
                <a:solidFill>
                  <a:srgbClr val="00AEB8"/>
                </a:solidFill>
              </a:rPr>
              <a:t>Vaccine</a:t>
            </a:r>
            <a:r>
              <a:rPr sz="4200" spc="-143">
                <a:solidFill>
                  <a:srgbClr val="00AEB8"/>
                </a:solidFill>
              </a:rPr>
              <a:t> </a:t>
            </a:r>
            <a:r>
              <a:rPr sz="4200">
                <a:solidFill>
                  <a:srgbClr val="00AEB8"/>
                </a:solidFill>
              </a:rPr>
              <a:t>Symptom</a:t>
            </a:r>
            <a:r>
              <a:rPr sz="4200" spc="-83">
                <a:solidFill>
                  <a:srgbClr val="00AEB8"/>
                </a:solidFill>
              </a:rPr>
              <a:t> </a:t>
            </a:r>
            <a:r>
              <a:rPr sz="4200">
                <a:solidFill>
                  <a:srgbClr val="00AEB8"/>
                </a:solidFill>
              </a:rPr>
              <a:t>Check</a:t>
            </a:r>
            <a:r>
              <a:rPr sz="4200" spc="-127">
                <a:solidFill>
                  <a:srgbClr val="00AEB8"/>
                </a:solidFill>
              </a:rPr>
              <a:t> </a:t>
            </a:r>
            <a:r>
              <a:rPr sz="4200">
                <a:solidFill>
                  <a:srgbClr val="00AEB8"/>
                </a:solidFill>
              </a:rPr>
              <a:t>(PVSC)</a:t>
            </a:r>
            <a:r>
              <a:rPr sz="4200" spc="-150">
                <a:solidFill>
                  <a:srgbClr val="00AEB8"/>
                </a:solidFill>
              </a:rPr>
              <a:t> </a:t>
            </a:r>
            <a:r>
              <a:rPr sz="4200">
                <a:solidFill>
                  <a:srgbClr val="00AEB8"/>
                </a:solidFill>
              </a:rPr>
              <a:t>2021/22:</a:t>
            </a:r>
            <a:r>
              <a:rPr sz="4200" spc="-143">
                <a:solidFill>
                  <a:srgbClr val="00AEB8"/>
                </a:solidFill>
              </a:rPr>
              <a:t> </a:t>
            </a:r>
            <a:r>
              <a:rPr sz="4200" spc="-15">
                <a:solidFill>
                  <a:srgbClr val="00AEB8"/>
                </a:solidFill>
              </a:rPr>
              <a:t>Pfizer </a:t>
            </a:r>
            <a:r>
              <a:rPr sz="4200" spc="-38">
                <a:solidFill>
                  <a:srgbClr val="00AEB8"/>
                </a:solidFill>
              </a:rPr>
              <a:t>COVID-</a:t>
            </a:r>
            <a:r>
              <a:rPr sz="4200">
                <a:solidFill>
                  <a:srgbClr val="00AEB8"/>
                </a:solidFill>
              </a:rPr>
              <a:t>19</a:t>
            </a:r>
            <a:r>
              <a:rPr sz="4200" spc="60">
                <a:solidFill>
                  <a:srgbClr val="00AEB8"/>
                </a:solidFill>
              </a:rPr>
              <a:t> </a:t>
            </a:r>
            <a:r>
              <a:rPr sz="4200" spc="-15">
                <a:solidFill>
                  <a:srgbClr val="00AEB8"/>
                </a:solidFill>
              </a:rPr>
              <a:t>Vaccine</a:t>
            </a:r>
            <a:endParaRPr sz="4200"/>
          </a:p>
        </p:txBody>
      </p:sp>
      <p:pic>
        <p:nvPicPr>
          <p:cNvPr id="3" name="object 3"/>
          <p:cNvPicPr/>
          <p:nvPr/>
        </p:nvPicPr>
        <p:blipFill>
          <a:blip r:embed="rId2" cstate="print"/>
          <a:stretch>
            <a:fillRect/>
          </a:stretch>
        </p:blipFill>
        <p:spPr>
          <a:xfrm>
            <a:off x="8341615" y="2512315"/>
            <a:ext cx="9946385" cy="6030464"/>
          </a:xfrm>
          <a:prstGeom prst="rect">
            <a:avLst/>
          </a:prstGeom>
        </p:spPr>
      </p:pic>
      <p:sp>
        <p:nvSpPr>
          <p:cNvPr id="4" name="object 4"/>
          <p:cNvSpPr txBox="1"/>
          <p:nvPr/>
        </p:nvSpPr>
        <p:spPr>
          <a:xfrm>
            <a:off x="412087" y="2445638"/>
            <a:ext cx="7948613" cy="7355205"/>
          </a:xfrm>
          <a:prstGeom prst="rect">
            <a:avLst/>
          </a:prstGeom>
        </p:spPr>
        <p:txBody>
          <a:bodyPr vert="horz" wrap="square" lIns="0" tIns="18098" rIns="0" bIns="0" rtlCol="0">
            <a:spAutoFit/>
          </a:bodyPr>
          <a:lstStyle/>
          <a:p>
            <a:pPr marL="704850" indent="-685800">
              <a:lnSpc>
                <a:spcPct val="100000"/>
              </a:lnSpc>
              <a:spcBef>
                <a:spcPts val="143"/>
              </a:spcBef>
              <a:buFont typeface="Arial"/>
              <a:buChar char="•"/>
              <a:tabLst>
                <a:tab pos="703898" algn="l"/>
                <a:tab pos="704850" algn="l"/>
              </a:tabLst>
            </a:pPr>
            <a:r>
              <a:rPr sz="2400" b="1">
                <a:solidFill>
                  <a:srgbClr val="203462"/>
                </a:solidFill>
                <a:latin typeface="Segoe UI"/>
                <a:cs typeface="Segoe UI"/>
              </a:rPr>
              <a:t>Active</a:t>
            </a:r>
            <a:r>
              <a:rPr sz="2400" spc="-98">
                <a:solidFill>
                  <a:srgbClr val="203462"/>
                </a:solidFill>
                <a:latin typeface="Times New Roman"/>
                <a:cs typeface="Times New Roman"/>
              </a:rPr>
              <a:t> </a:t>
            </a:r>
            <a:r>
              <a:rPr sz="2400" b="1">
                <a:solidFill>
                  <a:srgbClr val="203462"/>
                </a:solidFill>
                <a:latin typeface="Segoe UI"/>
                <a:cs typeface="Segoe UI"/>
              </a:rPr>
              <a:t>monitoring</a:t>
            </a:r>
            <a:r>
              <a:rPr sz="2400" spc="-68">
                <a:solidFill>
                  <a:srgbClr val="203462"/>
                </a:solidFill>
                <a:latin typeface="Times New Roman"/>
                <a:cs typeface="Times New Roman"/>
              </a:rPr>
              <a:t> </a:t>
            </a:r>
            <a:r>
              <a:rPr sz="2400">
                <a:solidFill>
                  <a:srgbClr val="203462"/>
                </a:solidFill>
                <a:latin typeface="Segoe UI"/>
                <a:cs typeface="Segoe UI"/>
              </a:rPr>
              <a:t>through</a:t>
            </a:r>
            <a:r>
              <a:rPr sz="2400" spc="-75">
                <a:solidFill>
                  <a:srgbClr val="203462"/>
                </a:solidFill>
                <a:latin typeface="Times New Roman"/>
                <a:cs typeface="Times New Roman"/>
              </a:rPr>
              <a:t> </a:t>
            </a:r>
            <a:r>
              <a:rPr sz="2400">
                <a:solidFill>
                  <a:srgbClr val="203462"/>
                </a:solidFill>
                <a:latin typeface="Segoe UI"/>
                <a:cs typeface="Segoe UI"/>
              </a:rPr>
              <a:t>national</a:t>
            </a:r>
            <a:r>
              <a:rPr sz="2400" spc="-75">
                <a:solidFill>
                  <a:srgbClr val="203462"/>
                </a:solidFill>
                <a:latin typeface="Times New Roman"/>
                <a:cs typeface="Times New Roman"/>
              </a:rPr>
              <a:t> </a:t>
            </a:r>
            <a:r>
              <a:rPr sz="2400" spc="-15">
                <a:solidFill>
                  <a:srgbClr val="203462"/>
                </a:solidFill>
                <a:latin typeface="Segoe UI"/>
                <a:cs typeface="Segoe UI"/>
              </a:rPr>
              <a:t>survey</a:t>
            </a:r>
            <a:endParaRPr sz="2400">
              <a:latin typeface="Segoe UI"/>
              <a:cs typeface="Segoe UI"/>
            </a:endParaRPr>
          </a:p>
          <a:p>
            <a:pPr>
              <a:lnSpc>
                <a:spcPct val="100000"/>
              </a:lnSpc>
              <a:spcBef>
                <a:spcPts val="90"/>
              </a:spcBef>
              <a:buClr>
                <a:srgbClr val="203462"/>
              </a:buClr>
              <a:buFont typeface="Arial"/>
              <a:buChar char="•"/>
            </a:pPr>
            <a:endParaRPr sz="2100">
              <a:latin typeface="Segoe UI"/>
              <a:cs typeface="Segoe UI"/>
            </a:endParaRPr>
          </a:p>
          <a:p>
            <a:pPr marL="704850" marR="7620" indent="-685800">
              <a:lnSpc>
                <a:spcPct val="100000"/>
              </a:lnSpc>
              <a:buFont typeface="Arial"/>
              <a:buChar char="•"/>
              <a:tabLst>
                <a:tab pos="703898" algn="l"/>
                <a:tab pos="704850" algn="l"/>
              </a:tabLst>
            </a:pPr>
            <a:r>
              <a:rPr sz="2400" b="1">
                <a:solidFill>
                  <a:srgbClr val="203462"/>
                </a:solidFill>
                <a:latin typeface="Segoe UI"/>
                <a:cs typeface="Segoe UI"/>
              </a:rPr>
              <a:t>COVID</a:t>
            </a:r>
            <a:r>
              <a:rPr sz="2400" spc="-23">
                <a:solidFill>
                  <a:srgbClr val="203462"/>
                </a:solidFill>
                <a:latin typeface="Times New Roman"/>
                <a:cs typeface="Times New Roman"/>
              </a:rPr>
              <a:t> </a:t>
            </a:r>
            <a:r>
              <a:rPr sz="2400" b="1" spc="-15">
                <a:solidFill>
                  <a:srgbClr val="203462"/>
                </a:solidFill>
                <a:latin typeface="Segoe UI"/>
                <a:cs typeface="Segoe UI"/>
              </a:rPr>
              <a:t>Immunisation</a:t>
            </a:r>
            <a:r>
              <a:rPr sz="2400" spc="-53">
                <a:solidFill>
                  <a:srgbClr val="203462"/>
                </a:solidFill>
                <a:latin typeface="Times New Roman"/>
                <a:cs typeface="Times New Roman"/>
              </a:rPr>
              <a:t> </a:t>
            </a:r>
            <a:r>
              <a:rPr sz="2400" b="1">
                <a:solidFill>
                  <a:srgbClr val="203462"/>
                </a:solidFill>
                <a:latin typeface="Segoe UI"/>
                <a:cs typeface="Segoe UI"/>
              </a:rPr>
              <a:t>Register</a:t>
            </a:r>
            <a:r>
              <a:rPr sz="2400" spc="-15">
                <a:solidFill>
                  <a:srgbClr val="203462"/>
                </a:solidFill>
                <a:latin typeface="Times New Roman"/>
                <a:cs typeface="Times New Roman"/>
              </a:rPr>
              <a:t> </a:t>
            </a:r>
            <a:r>
              <a:rPr sz="2400" b="1">
                <a:solidFill>
                  <a:srgbClr val="203462"/>
                </a:solidFill>
                <a:latin typeface="Segoe UI"/>
                <a:cs typeface="Segoe UI"/>
              </a:rPr>
              <a:t>(CIR)</a:t>
            </a:r>
            <a:r>
              <a:rPr sz="2400" spc="8">
                <a:solidFill>
                  <a:srgbClr val="203462"/>
                </a:solidFill>
                <a:latin typeface="Times New Roman"/>
                <a:cs typeface="Times New Roman"/>
              </a:rPr>
              <a:t> </a:t>
            </a:r>
            <a:r>
              <a:rPr sz="2400">
                <a:solidFill>
                  <a:srgbClr val="203462"/>
                </a:solidFill>
                <a:latin typeface="Segoe UI"/>
                <a:cs typeface="Segoe UI"/>
              </a:rPr>
              <a:t>used</a:t>
            </a:r>
            <a:r>
              <a:rPr sz="2400" spc="-38">
                <a:solidFill>
                  <a:srgbClr val="203462"/>
                </a:solidFill>
                <a:latin typeface="Times New Roman"/>
                <a:cs typeface="Times New Roman"/>
              </a:rPr>
              <a:t> </a:t>
            </a:r>
            <a:r>
              <a:rPr sz="2400">
                <a:solidFill>
                  <a:srgbClr val="203462"/>
                </a:solidFill>
                <a:latin typeface="Segoe UI"/>
                <a:cs typeface="Segoe UI"/>
              </a:rPr>
              <a:t>to</a:t>
            </a:r>
            <a:r>
              <a:rPr sz="2400" spc="-23">
                <a:solidFill>
                  <a:srgbClr val="203462"/>
                </a:solidFill>
                <a:latin typeface="Times New Roman"/>
                <a:cs typeface="Times New Roman"/>
              </a:rPr>
              <a:t> </a:t>
            </a:r>
            <a:r>
              <a:rPr sz="2400" spc="-15">
                <a:solidFill>
                  <a:srgbClr val="203462"/>
                </a:solidFill>
                <a:latin typeface="Segoe UI"/>
                <a:cs typeface="Segoe UI"/>
              </a:rPr>
              <a:t>identify</a:t>
            </a:r>
            <a:r>
              <a:rPr sz="2400" spc="-15">
                <a:solidFill>
                  <a:srgbClr val="203462"/>
                </a:solidFill>
                <a:latin typeface="Times New Roman"/>
                <a:cs typeface="Times New Roman"/>
              </a:rPr>
              <a:t> </a:t>
            </a:r>
            <a:r>
              <a:rPr sz="2400" spc="-15">
                <a:solidFill>
                  <a:srgbClr val="203462"/>
                </a:solidFill>
                <a:latin typeface="Segoe UI"/>
                <a:cs typeface="Segoe UI"/>
              </a:rPr>
              <a:t>participants</a:t>
            </a:r>
            <a:endParaRPr sz="2400">
              <a:latin typeface="Segoe UI"/>
              <a:cs typeface="Segoe UI"/>
            </a:endParaRPr>
          </a:p>
          <a:p>
            <a:pPr>
              <a:lnSpc>
                <a:spcPct val="100000"/>
              </a:lnSpc>
              <a:spcBef>
                <a:spcPts val="83"/>
              </a:spcBef>
              <a:buClr>
                <a:srgbClr val="203462"/>
              </a:buClr>
              <a:buFont typeface="Arial"/>
              <a:buChar char="•"/>
            </a:pPr>
            <a:endParaRPr sz="2100">
              <a:latin typeface="Segoe UI"/>
              <a:cs typeface="Segoe UI"/>
            </a:endParaRPr>
          </a:p>
          <a:p>
            <a:pPr marL="704850" indent="-685800">
              <a:lnSpc>
                <a:spcPct val="100000"/>
              </a:lnSpc>
              <a:spcBef>
                <a:spcPts val="8"/>
              </a:spcBef>
              <a:buFont typeface="Arial"/>
              <a:buChar char="•"/>
              <a:tabLst>
                <a:tab pos="703898" algn="l"/>
                <a:tab pos="704850" algn="l"/>
              </a:tabLst>
            </a:pPr>
            <a:r>
              <a:rPr sz="2400">
                <a:solidFill>
                  <a:srgbClr val="203462"/>
                </a:solidFill>
                <a:latin typeface="Segoe UI"/>
                <a:cs typeface="Segoe UI"/>
              </a:rPr>
              <a:t>Addresses</a:t>
            </a:r>
            <a:r>
              <a:rPr sz="2400" spc="-53">
                <a:solidFill>
                  <a:srgbClr val="203462"/>
                </a:solidFill>
                <a:latin typeface="Times New Roman"/>
                <a:cs typeface="Times New Roman"/>
              </a:rPr>
              <a:t> </a:t>
            </a:r>
            <a:r>
              <a:rPr sz="2400">
                <a:solidFill>
                  <a:srgbClr val="203462"/>
                </a:solidFill>
                <a:latin typeface="Segoe UI"/>
                <a:cs typeface="Segoe UI"/>
              </a:rPr>
              <a:t>issues</a:t>
            </a:r>
            <a:r>
              <a:rPr sz="2400" spc="-83">
                <a:solidFill>
                  <a:srgbClr val="203462"/>
                </a:solidFill>
                <a:latin typeface="Times New Roman"/>
                <a:cs typeface="Times New Roman"/>
              </a:rPr>
              <a:t> </a:t>
            </a:r>
            <a:r>
              <a:rPr sz="2400">
                <a:solidFill>
                  <a:srgbClr val="203462"/>
                </a:solidFill>
                <a:latin typeface="Segoe UI"/>
                <a:cs typeface="Segoe UI"/>
              </a:rPr>
              <a:t>of</a:t>
            </a:r>
            <a:r>
              <a:rPr sz="2400" spc="-83">
                <a:solidFill>
                  <a:srgbClr val="203462"/>
                </a:solidFill>
                <a:latin typeface="Times New Roman"/>
                <a:cs typeface="Times New Roman"/>
              </a:rPr>
              <a:t> </a:t>
            </a:r>
            <a:r>
              <a:rPr sz="2400">
                <a:solidFill>
                  <a:srgbClr val="203462"/>
                </a:solidFill>
                <a:latin typeface="Segoe UI"/>
                <a:cs typeface="Segoe UI"/>
              </a:rPr>
              <a:t>underreporting</a:t>
            </a:r>
            <a:r>
              <a:rPr sz="2400" spc="-53">
                <a:solidFill>
                  <a:srgbClr val="203462"/>
                </a:solidFill>
                <a:latin typeface="Times New Roman"/>
                <a:cs typeface="Times New Roman"/>
              </a:rPr>
              <a:t> </a:t>
            </a:r>
            <a:r>
              <a:rPr sz="2400">
                <a:solidFill>
                  <a:srgbClr val="203462"/>
                </a:solidFill>
                <a:latin typeface="Segoe UI"/>
                <a:cs typeface="Segoe UI"/>
              </a:rPr>
              <a:t>through</a:t>
            </a:r>
            <a:r>
              <a:rPr sz="2400" spc="-68">
                <a:solidFill>
                  <a:srgbClr val="203462"/>
                </a:solidFill>
                <a:latin typeface="Times New Roman"/>
                <a:cs typeface="Times New Roman"/>
              </a:rPr>
              <a:t> </a:t>
            </a:r>
            <a:r>
              <a:rPr sz="2400" spc="-38">
                <a:solidFill>
                  <a:srgbClr val="203462"/>
                </a:solidFill>
                <a:latin typeface="Segoe UI"/>
                <a:cs typeface="Segoe UI"/>
              </a:rPr>
              <a:t>the</a:t>
            </a:r>
            <a:endParaRPr sz="2400">
              <a:latin typeface="Segoe UI"/>
              <a:cs typeface="Segoe UI"/>
            </a:endParaRPr>
          </a:p>
          <a:p>
            <a:pPr marL="704850">
              <a:lnSpc>
                <a:spcPct val="100000"/>
              </a:lnSpc>
            </a:pPr>
            <a:r>
              <a:rPr sz="2400">
                <a:solidFill>
                  <a:srgbClr val="203462"/>
                </a:solidFill>
                <a:latin typeface="Segoe UI"/>
                <a:cs typeface="Segoe UI"/>
              </a:rPr>
              <a:t>spontaneous</a:t>
            </a:r>
            <a:r>
              <a:rPr sz="2400" spc="-83">
                <a:solidFill>
                  <a:srgbClr val="203462"/>
                </a:solidFill>
                <a:latin typeface="Times New Roman"/>
                <a:cs typeface="Times New Roman"/>
              </a:rPr>
              <a:t> </a:t>
            </a:r>
            <a:r>
              <a:rPr sz="2400">
                <a:solidFill>
                  <a:srgbClr val="203462"/>
                </a:solidFill>
                <a:latin typeface="Segoe UI"/>
                <a:cs typeface="Segoe UI"/>
              </a:rPr>
              <a:t>reporting</a:t>
            </a:r>
            <a:r>
              <a:rPr sz="2400" spc="-75">
                <a:solidFill>
                  <a:srgbClr val="203462"/>
                </a:solidFill>
                <a:latin typeface="Times New Roman"/>
                <a:cs typeface="Times New Roman"/>
              </a:rPr>
              <a:t> </a:t>
            </a:r>
            <a:r>
              <a:rPr sz="2400" spc="-15">
                <a:solidFill>
                  <a:srgbClr val="203462"/>
                </a:solidFill>
                <a:latin typeface="Segoe UI"/>
                <a:cs typeface="Segoe UI"/>
              </a:rPr>
              <a:t>system</a:t>
            </a:r>
            <a:endParaRPr sz="2400">
              <a:latin typeface="Segoe UI"/>
              <a:cs typeface="Segoe UI"/>
            </a:endParaRPr>
          </a:p>
          <a:p>
            <a:pPr>
              <a:lnSpc>
                <a:spcPct val="100000"/>
              </a:lnSpc>
              <a:spcBef>
                <a:spcPts val="83"/>
              </a:spcBef>
            </a:pPr>
            <a:endParaRPr sz="2100">
              <a:latin typeface="Segoe UI"/>
              <a:cs typeface="Segoe UI"/>
            </a:endParaRPr>
          </a:p>
          <a:p>
            <a:pPr marL="704850" marR="1075373" indent="-685800" algn="just">
              <a:lnSpc>
                <a:spcPct val="100000"/>
              </a:lnSpc>
              <a:spcBef>
                <a:spcPts val="8"/>
              </a:spcBef>
              <a:buFont typeface="Arial"/>
              <a:buChar char="•"/>
              <a:tabLst>
                <a:tab pos="704850" algn="l"/>
              </a:tabLst>
            </a:pPr>
            <a:r>
              <a:rPr sz="2400">
                <a:solidFill>
                  <a:srgbClr val="203462"/>
                </a:solidFill>
                <a:latin typeface="Segoe UI"/>
                <a:cs typeface="Segoe UI"/>
              </a:rPr>
              <a:t>Provides</a:t>
            </a:r>
            <a:r>
              <a:rPr sz="2400" spc="-30">
                <a:solidFill>
                  <a:srgbClr val="203462"/>
                </a:solidFill>
                <a:latin typeface="Times New Roman"/>
                <a:cs typeface="Times New Roman"/>
              </a:rPr>
              <a:t> </a:t>
            </a:r>
            <a:r>
              <a:rPr sz="2400" b="1">
                <a:solidFill>
                  <a:srgbClr val="203462"/>
                </a:solidFill>
                <a:latin typeface="Segoe UI"/>
                <a:cs typeface="Segoe UI"/>
              </a:rPr>
              <a:t>timely</a:t>
            </a:r>
            <a:r>
              <a:rPr sz="2400" spc="-83">
                <a:solidFill>
                  <a:srgbClr val="203462"/>
                </a:solidFill>
                <a:latin typeface="Times New Roman"/>
                <a:cs typeface="Times New Roman"/>
              </a:rPr>
              <a:t> </a:t>
            </a:r>
            <a:r>
              <a:rPr sz="2400" b="1">
                <a:solidFill>
                  <a:srgbClr val="203462"/>
                </a:solidFill>
                <a:latin typeface="Segoe UI"/>
                <a:cs typeface="Segoe UI"/>
              </a:rPr>
              <a:t>data</a:t>
            </a:r>
            <a:r>
              <a:rPr sz="2400">
                <a:solidFill>
                  <a:srgbClr val="203462"/>
                </a:solidFill>
                <a:latin typeface="Segoe UI"/>
                <a:cs typeface="Segoe UI"/>
              </a:rPr>
              <a:t>,</a:t>
            </a:r>
            <a:r>
              <a:rPr sz="2400" spc="-45">
                <a:solidFill>
                  <a:srgbClr val="203462"/>
                </a:solidFill>
                <a:latin typeface="Times New Roman"/>
                <a:cs typeface="Times New Roman"/>
              </a:rPr>
              <a:t> </a:t>
            </a:r>
            <a:r>
              <a:rPr sz="2400" b="1">
                <a:solidFill>
                  <a:srgbClr val="203462"/>
                </a:solidFill>
                <a:latin typeface="Segoe UI"/>
                <a:cs typeface="Segoe UI"/>
              </a:rPr>
              <a:t>AEFI</a:t>
            </a:r>
            <a:r>
              <a:rPr sz="2400" spc="-60">
                <a:solidFill>
                  <a:srgbClr val="203462"/>
                </a:solidFill>
                <a:latin typeface="Times New Roman"/>
                <a:cs typeface="Times New Roman"/>
              </a:rPr>
              <a:t> </a:t>
            </a:r>
            <a:r>
              <a:rPr sz="2400" b="1">
                <a:solidFill>
                  <a:srgbClr val="203462"/>
                </a:solidFill>
                <a:latin typeface="Segoe UI"/>
                <a:cs typeface="Segoe UI"/>
              </a:rPr>
              <a:t>denominator</a:t>
            </a:r>
            <a:r>
              <a:rPr sz="2400" spc="-38">
                <a:solidFill>
                  <a:srgbClr val="203462"/>
                </a:solidFill>
                <a:latin typeface="Times New Roman"/>
                <a:cs typeface="Times New Roman"/>
              </a:rPr>
              <a:t> </a:t>
            </a:r>
            <a:r>
              <a:rPr sz="2400" spc="-38">
                <a:solidFill>
                  <a:srgbClr val="203462"/>
                </a:solidFill>
                <a:latin typeface="Segoe UI"/>
                <a:cs typeface="Segoe UI"/>
              </a:rPr>
              <a:t>and</a:t>
            </a:r>
            <a:r>
              <a:rPr sz="2400" spc="-38">
                <a:solidFill>
                  <a:srgbClr val="203462"/>
                </a:solidFill>
                <a:latin typeface="Times New Roman"/>
                <a:cs typeface="Times New Roman"/>
              </a:rPr>
              <a:t> </a:t>
            </a:r>
            <a:r>
              <a:rPr sz="2400" b="1" spc="-15">
                <a:solidFill>
                  <a:srgbClr val="203462"/>
                </a:solidFill>
                <a:latin typeface="Segoe UI"/>
                <a:cs typeface="Segoe UI"/>
              </a:rPr>
              <a:t>individual</a:t>
            </a:r>
            <a:r>
              <a:rPr sz="2400" spc="-53">
                <a:solidFill>
                  <a:srgbClr val="203462"/>
                </a:solidFill>
                <a:latin typeface="Times New Roman"/>
                <a:cs typeface="Times New Roman"/>
              </a:rPr>
              <a:t> </a:t>
            </a:r>
            <a:r>
              <a:rPr sz="2400" b="1">
                <a:solidFill>
                  <a:srgbClr val="203462"/>
                </a:solidFill>
                <a:latin typeface="Segoe UI"/>
                <a:cs typeface="Segoe UI"/>
              </a:rPr>
              <a:t>impact</a:t>
            </a:r>
            <a:r>
              <a:rPr sz="2400" spc="-30">
                <a:solidFill>
                  <a:srgbClr val="203462"/>
                </a:solidFill>
                <a:latin typeface="Times New Roman"/>
                <a:cs typeface="Times New Roman"/>
              </a:rPr>
              <a:t> </a:t>
            </a:r>
            <a:r>
              <a:rPr sz="2400" b="1">
                <a:solidFill>
                  <a:srgbClr val="203462"/>
                </a:solidFill>
                <a:latin typeface="Segoe UI"/>
                <a:cs typeface="Segoe UI"/>
              </a:rPr>
              <a:t>of</a:t>
            </a:r>
            <a:r>
              <a:rPr sz="2400" spc="-38">
                <a:solidFill>
                  <a:srgbClr val="203462"/>
                </a:solidFill>
                <a:latin typeface="Times New Roman"/>
                <a:cs typeface="Times New Roman"/>
              </a:rPr>
              <a:t> </a:t>
            </a:r>
            <a:r>
              <a:rPr sz="2400" b="1">
                <a:solidFill>
                  <a:srgbClr val="203462"/>
                </a:solidFill>
                <a:latin typeface="Segoe UI"/>
                <a:cs typeface="Segoe UI"/>
              </a:rPr>
              <a:t>AEFI</a:t>
            </a:r>
            <a:r>
              <a:rPr sz="2400" spc="15">
                <a:solidFill>
                  <a:srgbClr val="203462"/>
                </a:solidFill>
                <a:latin typeface="Times New Roman"/>
                <a:cs typeface="Times New Roman"/>
              </a:rPr>
              <a:t> </a:t>
            </a:r>
            <a:r>
              <a:rPr sz="2400">
                <a:solidFill>
                  <a:srgbClr val="203462"/>
                </a:solidFill>
                <a:latin typeface="Segoe UI"/>
                <a:cs typeface="Segoe UI"/>
              </a:rPr>
              <a:t>e.g.,</a:t>
            </a:r>
            <a:r>
              <a:rPr sz="2400" spc="-23">
                <a:solidFill>
                  <a:srgbClr val="203462"/>
                </a:solidFill>
                <a:latin typeface="Times New Roman"/>
                <a:cs typeface="Times New Roman"/>
              </a:rPr>
              <a:t> </a:t>
            </a:r>
            <a:r>
              <a:rPr sz="2400">
                <a:solidFill>
                  <a:srgbClr val="203462"/>
                </a:solidFill>
                <a:latin typeface="Segoe UI"/>
                <a:cs typeface="Segoe UI"/>
              </a:rPr>
              <a:t>attendance</a:t>
            </a:r>
            <a:r>
              <a:rPr sz="2400" spc="-53">
                <a:solidFill>
                  <a:srgbClr val="203462"/>
                </a:solidFill>
                <a:latin typeface="Times New Roman"/>
                <a:cs typeface="Times New Roman"/>
              </a:rPr>
              <a:t> </a:t>
            </a:r>
            <a:r>
              <a:rPr sz="2400" spc="-38">
                <a:solidFill>
                  <a:srgbClr val="203462"/>
                </a:solidFill>
                <a:latin typeface="Segoe UI"/>
                <a:cs typeface="Segoe UI"/>
              </a:rPr>
              <a:t>at</a:t>
            </a:r>
            <a:r>
              <a:rPr sz="2400" spc="-38">
                <a:solidFill>
                  <a:srgbClr val="203462"/>
                </a:solidFill>
                <a:latin typeface="Times New Roman"/>
                <a:cs typeface="Times New Roman"/>
              </a:rPr>
              <a:t> </a:t>
            </a:r>
            <a:r>
              <a:rPr sz="2400" spc="-15">
                <a:solidFill>
                  <a:srgbClr val="203462"/>
                </a:solidFill>
                <a:latin typeface="Segoe UI"/>
                <a:cs typeface="Segoe UI"/>
              </a:rPr>
              <a:t>work/school</a:t>
            </a:r>
            <a:endParaRPr sz="2400">
              <a:latin typeface="Segoe UI"/>
              <a:cs typeface="Segoe UI"/>
            </a:endParaRPr>
          </a:p>
          <a:p>
            <a:pPr>
              <a:lnSpc>
                <a:spcPct val="100000"/>
              </a:lnSpc>
              <a:spcBef>
                <a:spcPts val="90"/>
              </a:spcBef>
              <a:buClr>
                <a:srgbClr val="203462"/>
              </a:buClr>
              <a:buFont typeface="Arial"/>
              <a:buChar char="•"/>
            </a:pPr>
            <a:endParaRPr sz="2100">
              <a:latin typeface="Segoe UI"/>
              <a:cs typeface="Segoe UI"/>
            </a:endParaRPr>
          </a:p>
          <a:p>
            <a:pPr marL="704850" marR="657225" indent="-685800">
              <a:lnSpc>
                <a:spcPct val="100000"/>
              </a:lnSpc>
              <a:buFont typeface="Arial"/>
              <a:buChar char="•"/>
              <a:tabLst>
                <a:tab pos="703898" algn="l"/>
                <a:tab pos="704850" algn="l"/>
              </a:tabLst>
            </a:pPr>
            <a:r>
              <a:rPr sz="2400">
                <a:solidFill>
                  <a:srgbClr val="203462"/>
                </a:solidFill>
                <a:latin typeface="Segoe UI"/>
                <a:cs typeface="Segoe UI"/>
              </a:rPr>
              <a:t>Provides</a:t>
            </a:r>
            <a:r>
              <a:rPr sz="2400" spc="-8">
                <a:solidFill>
                  <a:srgbClr val="203462"/>
                </a:solidFill>
                <a:latin typeface="Times New Roman"/>
                <a:cs typeface="Times New Roman"/>
              </a:rPr>
              <a:t> </a:t>
            </a:r>
            <a:r>
              <a:rPr sz="2400">
                <a:solidFill>
                  <a:srgbClr val="203462"/>
                </a:solidFill>
                <a:latin typeface="Segoe UI"/>
                <a:cs typeface="Segoe UI"/>
              </a:rPr>
              <a:t>platform</a:t>
            </a:r>
            <a:r>
              <a:rPr sz="2400" spc="-30">
                <a:solidFill>
                  <a:srgbClr val="203462"/>
                </a:solidFill>
                <a:latin typeface="Times New Roman"/>
                <a:cs typeface="Times New Roman"/>
              </a:rPr>
              <a:t> </a:t>
            </a:r>
            <a:r>
              <a:rPr sz="2400">
                <a:solidFill>
                  <a:srgbClr val="203462"/>
                </a:solidFill>
                <a:latin typeface="Segoe UI"/>
                <a:cs typeface="Segoe UI"/>
              </a:rPr>
              <a:t>for</a:t>
            </a:r>
            <a:r>
              <a:rPr sz="2400" spc="-30">
                <a:solidFill>
                  <a:srgbClr val="203462"/>
                </a:solidFill>
                <a:latin typeface="Times New Roman"/>
                <a:cs typeface="Times New Roman"/>
              </a:rPr>
              <a:t> </a:t>
            </a:r>
            <a:r>
              <a:rPr sz="2400">
                <a:solidFill>
                  <a:srgbClr val="203462"/>
                </a:solidFill>
                <a:latin typeface="Segoe UI"/>
                <a:cs typeface="Segoe UI"/>
              </a:rPr>
              <a:t>consumers</a:t>
            </a:r>
            <a:r>
              <a:rPr sz="2400" spc="-23">
                <a:solidFill>
                  <a:srgbClr val="203462"/>
                </a:solidFill>
                <a:latin typeface="Times New Roman"/>
                <a:cs typeface="Times New Roman"/>
              </a:rPr>
              <a:t> </a:t>
            </a:r>
            <a:r>
              <a:rPr sz="2400">
                <a:solidFill>
                  <a:srgbClr val="203462"/>
                </a:solidFill>
                <a:latin typeface="Segoe UI"/>
                <a:cs typeface="Segoe UI"/>
              </a:rPr>
              <a:t>to</a:t>
            </a:r>
            <a:r>
              <a:rPr sz="2400" spc="-30">
                <a:solidFill>
                  <a:srgbClr val="203462"/>
                </a:solidFill>
                <a:latin typeface="Times New Roman"/>
                <a:cs typeface="Times New Roman"/>
              </a:rPr>
              <a:t> </a:t>
            </a:r>
            <a:r>
              <a:rPr sz="2400">
                <a:solidFill>
                  <a:srgbClr val="203462"/>
                </a:solidFill>
                <a:latin typeface="Segoe UI"/>
                <a:cs typeface="Segoe UI"/>
              </a:rPr>
              <a:t>voice</a:t>
            </a:r>
            <a:r>
              <a:rPr sz="2400" spc="-23">
                <a:solidFill>
                  <a:srgbClr val="203462"/>
                </a:solidFill>
                <a:latin typeface="Times New Roman"/>
                <a:cs typeface="Times New Roman"/>
              </a:rPr>
              <a:t> </a:t>
            </a:r>
            <a:r>
              <a:rPr sz="2400" spc="-15">
                <a:solidFill>
                  <a:srgbClr val="203462"/>
                </a:solidFill>
                <a:latin typeface="Segoe UI"/>
                <a:cs typeface="Segoe UI"/>
              </a:rPr>
              <a:t>vaccine</a:t>
            </a:r>
            <a:r>
              <a:rPr sz="2400" spc="-15">
                <a:solidFill>
                  <a:srgbClr val="203462"/>
                </a:solidFill>
                <a:latin typeface="Times New Roman"/>
                <a:cs typeface="Times New Roman"/>
              </a:rPr>
              <a:t> </a:t>
            </a:r>
            <a:r>
              <a:rPr sz="2400" spc="-15">
                <a:solidFill>
                  <a:srgbClr val="203462"/>
                </a:solidFill>
                <a:latin typeface="Segoe UI"/>
                <a:cs typeface="Segoe UI"/>
              </a:rPr>
              <a:t>experience</a:t>
            </a:r>
            <a:endParaRPr sz="2400">
              <a:latin typeface="Segoe UI"/>
              <a:cs typeface="Segoe UI"/>
            </a:endParaRPr>
          </a:p>
          <a:p>
            <a:pPr>
              <a:lnSpc>
                <a:spcPct val="100000"/>
              </a:lnSpc>
              <a:spcBef>
                <a:spcPts val="83"/>
              </a:spcBef>
              <a:buClr>
                <a:srgbClr val="203462"/>
              </a:buClr>
              <a:buFont typeface="Arial"/>
              <a:buChar char="•"/>
            </a:pPr>
            <a:endParaRPr sz="2100">
              <a:latin typeface="Segoe UI"/>
              <a:cs typeface="Segoe UI"/>
            </a:endParaRPr>
          </a:p>
          <a:p>
            <a:pPr marL="704850" indent="-685800">
              <a:lnSpc>
                <a:spcPct val="100000"/>
              </a:lnSpc>
              <a:buFont typeface="Arial"/>
              <a:buChar char="•"/>
              <a:tabLst>
                <a:tab pos="703898" algn="l"/>
                <a:tab pos="704850" algn="l"/>
              </a:tabLst>
            </a:pPr>
            <a:r>
              <a:rPr sz="2400">
                <a:solidFill>
                  <a:srgbClr val="203462"/>
                </a:solidFill>
                <a:latin typeface="Segoe UI"/>
                <a:cs typeface="Segoe UI"/>
              </a:rPr>
              <a:t>PVSC</a:t>
            </a:r>
            <a:r>
              <a:rPr sz="2400" spc="-8">
                <a:solidFill>
                  <a:srgbClr val="203462"/>
                </a:solidFill>
                <a:latin typeface="Times New Roman"/>
                <a:cs typeface="Times New Roman"/>
              </a:rPr>
              <a:t> </a:t>
            </a:r>
            <a:r>
              <a:rPr sz="2400">
                <a:solidFill>
                  <a:srgbClr val="203462"/>
                </a:solidFill>
                <a:latin typeface="Segoe UI"/>
                <a:cs typeface="Segoe UI"/>
              </a:rPr>
              <a:t>survey</a:t>
            </a:r>
            <a:r>
              <a:rPr sz="2400">
                <a:solidFill>
                  <a:srgbClr val="203462"/>
                </a:solidFill>
                <a:latin typeface="Times New Roman"/>
                <a:cs typeface="Times New Roman"/>
              </a:rPr>
              <a:t> </a:t>
            </a:r>
            <a:r>
              <a:rPr sz="2400">
                <a:solidFill>
                  <a:srgbClr val="203462"/>
                </a:solidFill>
                <a:latin typeface="Segoe UI"/>
                <a:cs typeface="Segoe UI"/>
              </a:rPr>
              <a:t>data</a:t>
            </a:r>
            <a:r>
              <a:rPr sz="2400" spc="-23">
                <a:solidFill>
                  <a:srgbClr val="203462"/>
                </a:solidFill>
                <a:latin typeface="Times New Roman"/>
                <a:cs typeface="Times New Roman"/>
              </a:rPr>
              <a:t> </a:t>
            </a:r>
            <a:r>
              <a:rPr sz="2400">
                <a:solidFill>
                  <a:srgbClr val="203462"/>
                </a:solidFill>
                <a:latin typeface="Segoe UI"/>
                <a:cs typeface="Segoe UI"/>
              </a:rPr>
              <a:t>published</a:t>
            </a:r>
            <a:r>
              <a:rPr sz="2400" spc="-15">
                <a:solidFill>
                  <a:srgbClr val="203462"/>
                </a:solidFill>
                <a:latin typeface="Times New Roman"/>
                <a:cs typeface="Times New Roman"/>
              </a:rPr>
              <a:t> </a:t>
            </a:r>
            <a:r>
              <a:rPr sz="2400">
                <a:solidFill>
                  <a:srgbClr val="203462"/>
                </a:solidFill>
                <a:latin typeface="Segoe UI"/>
                <a:cs typeface="Segoe UI"/>
              </a:rPr>
              <a:t>on</a:t>
            </a:r>
            <a:r>
              <a:rPr sz="2400" spc="-23">
                <a:solidFill>
                  <a:srgbClr val="203462"/>
                </a:solidFill>
                <a:latin typeface="Times New Roman"/>
                <a:cs typeface="Times New Roman"/>
              </a:rPr>
              <a:t> </a:t>
            </a:r>
            <a:r>
              <a:rPr sz="2400">
                <a:solidFill>
                  <a:srgbClr val="203462"/>
                </a:solidFill>
                <a:latin typeface="Segoe UI"/>
                <a:cs typeface="Segoe UI"/>
              </a:rPr>
              <a:t>the</a:t>
            </a:r>
            <a:r>
              <a:rPr sz="2400" spc="-8">
                <a:solidFill>
                  <a:srgbClr val="203462"/>
                </a:solidFill>
                <a:latin typeface="Times New Roman"/>
                <a:cs typeface="Times New Roman"/>
              </a:rPr>
              <a:t> </a:t>
            </a:r>
            <a:r>
              <a:rPr sz="2400" b="1">
                <a:solidFill>
                  <a:srgbClr val="203462"/>
                </a:solidFill>
                <a:latin typeface="Segoe UI"/>
                <a:cs typeface="Segoe UI"/>
              </a:rPr>
              <a:t>Medsafe</a:t>
            </a:r>
            <a:r>
              <a:rPr sz="2400" spc="-8">
                <a:solidFill>
                  <a:srgbClr val="203462"/>
                </a:solidFill>
                <a:latin typeface="Times New Roman"/>
                <a:cs typeface="Times New Roman"/>
              </a:rPr>
              <a:t> </a:t>
            </a:r>
            <a:r>
              <a:rPr sz="2400" b="1" spc="-15">
                <a:solidFill>
                  <a:srgbClr val="203462"/>
                </a:solidFill>
                <a:latin typeface="Segoe UI"/>
                <a:cs typeface="Segoe UI"/>
              </a:rPr>
              <a:t>website</a:t>
            </a:r>
            <a:endParaRPr sz="2400">
              <a:latin typeface="Segoe UI"/>
              <a:cs typeface="Segoe UI"/>
            </a:endParaRPr>
          </a:p>
          <a:p>
            <a:pPr marL="1390650" lvl="1" indent="-685800">
              <a:lnSpc>
                <a:spcPct val="100000"/>
              </a:lnSpc>
              <a:buFont typeface="Wingdings"/>
              <a:buChar char=""/>
              <a:tabLst>
                <a:tab pos="1389698" algn="l"/>
                <a:tab pos="1390650" algn="l"/>
              </a:tabLst>
            </a:pPr>
            <a:r>
              <a:rPr sz="2400">
                <a:solidFill>
                  <a:srgbClr val="203462"/>
                </a:solidFill>
                <a:latin typeface="Segoe UI"/>
                <a:cs typeface="Segoe UI"/>
              </a:rPr>
              <a:t>Output</a:t>
            </a:r>
            <a:r>
              <a:rPr sz="2400" spc="-8">
                <a:solidFill>
                  <a:srgbClr val="203462"/>
                </a:solidFill>
                <a:latin typeface="Times New Roman"/>
                <a:cs typeface="Times New Roman"/>
              </a:rPr>
              <a:t> </a:t>
            </a:r>
            <a:r>
              <a:rPr sz="2400">
                <a:solidFill>
                  <a:srgbClr val="203462"/>
                </a:solidFill>
                <a:latin typeface="Segoe UI"/>
                <a:cs typeface="Segoe UI"/>
              </a:rPr>
              <a:t>is</a:t>
            </a:r>
            <a:r>
              <a:rPr sz="2400" spc="-15">
                <a:solidFill>
                  <a:srgbClr val="203462"/>
                </a:solidFill>
                <a:latin typeface="Times New Roman"/>
                <a:cs typeface="Times New Roman"/>
              </a:rPr>
              <a:t> </a:t>
            </a:r>
            <a:r>
              <a:rPr sz="2400">
                <a:solidFill>
                  <a:srgbClr val="203462"/>
                </a:solidFill>
                <a:latin typeface="Segoe UI"/>
                <a:cs typeface="Segoe UI"/>
              </a:rPr>
              <a:t>easy</a:t>
            </a:r>
            <a:r>
              <a:rPr sz="2400" spc="-8">
                <a:solidFill>
                  <a:srgbClr val="203462"/>
                </a:solidFill>
                <a:latin typeface="Times New Roman"/>
                <a:cs typeface="Times New Roman"/>
              </a:rPr>
              <a:t> </a:t>
            </a:r>
            <a:r>
              <a:rPr sz="2400">
                <a:solidFill>
                  <a:srgbClr val="203462"/>
                </a:solidFill>
                <a:latin typeface="Segoe UI"/>
                <a:cs typeface="Segoe UI"/>
              </a:rPr>
              <a:t>to</a:t>
            </a:r>
            <a:r>
              <a:rPr sz="2400" spc="-15">
                <a:solidFill>
                  <a:srgbClr val="203462"/>
                </a:solidFill>
                <a:latin typeface="Times New Roman"/>
                <a:cs typeface="Times New Roman"/>
              </a:rPr>
              <a:t> </a:t>
            </a:r>
            <a:r>
              <a:rPr sz="2400">
                <a:solidFill>
                  <a:srgbClr val="203462"/>
                </a:solidFill>
                <a:latin typeface="Segoe UI"/>
                <a:cs typeface="Segoe UI"/>
              </a:rPr>
              <a:t>understand</a:t>
            </a:r>
            <a:r>
              <a:rPr sz="2400" spc="-8">
                <a:solidFill>
                  <a:srgbClr val="203462"/>
                </a:solidFill>
                <a:latin typeface="Times New Roman"/>
                <a:cs typeface="Times New Roman"/>
              </a:rPr>
              <a:t> </a:t>
            </a:r>
            <a:r>
              <a:rPr sz="2400">
                <a:solidFill>
                  <a:srgbClr val="203462"/>
                </a:solidFill>
                <a:latin typeface="Segoe UI"/>
                <a:cs typeface="Segoe UI"/>
              </a:rPr>
              <a:t>and</a:t>
            </a:r>
            <a:r>
              <a:rPr sz="2400">
                <a:solidFill>
                  <a:srgbClr val="203462"/>
                </a:solidFill>
                <a:latin typeface="Times New Roman"/>
                <a:cs typeface="Times New Roman"/>
              </a:rPr>
              <a:t> </a:t>
            </a:r>
            <a:r>
              <a:rPr sz="2400" b="1">
                <a:solidFill>
                  <a:srgbClr val="203462"/>
                </a:solidFill>
                <a:latin typeface="Segoe UI"/>
                <a:cs typeface="Segoe UI"/>
              </a:rPr>
              <a:t>can</a:t>
            </a:r>
            <a:r>
              <a:rPr sz="2400" spc="-23">
                <a:solidFill>
                  <a:srgbClr val="203462"/>
                </a:solidFill>
                <a:latin typeface="Times New Roman"/>
                <a:cs typeface="Times New Roman"/>
              </a:rPr>
              <a:t> </a:t>
            </a:r>
            <a:r>
              <a:rPr sz="2400" b="1" spc="-15">
                <a:solidFill>
                  <a:srgbClr val="203462"/>
                </a:solidFill>
                <a:latin typeface="Segoe UI"/>
                <a:cs typeface="Segoe UI"/>
              </a:rPr>
              <a:t>address</a:t>
            </a:r>
            <a:endParaRPr sz="2400">
              <a:latin typeface="Segoe UI"/>
              <a:cs typeface="Segoe UI"/>
            </a:endParaRPr>
          </a:p>
          <a:p>
            <a:pPr marL="1390650">
              <a:lnSpc>
                <a:spcPct val="100000"/>
              </a:lnSpc>
            </a:pPr>
            <a:r>
              <a:rPr sz="2400" b="1">
                <a:solidFill>
                  <a:srgbClr val="203462"/>
                </a:solidFill>
                <a:latin typeface="Segoe UI"/>
                <a:cs typeface="Segoe UI"/>
              </a:rPr>
              <a:t>vaccine</a:t>
            </a:r>
            <a:r>
              <a:rPr sz="2400" spc="-90">
                <a:solidFill>
                  <a:srgbClr val="203462"/>
                </a:solidFill>
                <a:latin typeface="Times New Roman"/>
                <a:cs typeface="Times New Roman"/>
              </a:rPr>
              <a:t> </a:t>
            </a:r>
            <a:r>
              <a:rPr sz="2400" b="1">
                <a:solidFill>
                  <a:srgbClr val="203462"/>
                </a:solidFill>
                <a:latin typeface="Segoe UI"/>
                <a:cs typeface="Segoe UI"/>
              </a:rPr>
              <a:t>safety</a:t>
            </a:r>
            <a:r>
              <a:rPr sz="2400" spc="-83">
                <a:solidFill>
                  <a:srgbClr val="203462"/>
                </a:solidFill>
                <a:latin typeface="Times New Roman"/>
                <a:cs typeface="Times New Roman"/>
              </a:rPr>
              <a:t> </a:t>
            </a:r>
            <a:r>
              <a:rPr sz="2400" b="1" spc="-15">
                <a:solidFill>
                  <a:srgbClr val="203462"/>
                </a:solidFill>
                <a:latin typeface="Segoe UI"/>
                <a:cs typeface="Segoe UI"/>
              </a:rPr>
              <a:t>concerns</a:t>
            </a:r>
            <a:endParaRPr sz="2400">
              <a:latin typeface="Segoe UI"/>
              <a:cs typeface="Segoe UI"/>
            </a:endParaRPr>
          </a:p>
          <a:p>
            <a:pPr marL="1390650" marR="224790" lvl="1" indent="-685800">
              <a:lnSpc>
                <a:spcPct val="100000"/>
              </a:lnSpc>
              <a:spcBef>
                <a:spcPts val="8"/>
              </a:spcBef>
              <a:buFont typeface="Wingdings"/>
              <a:buChar char=""/>
              <a:tabLst>
                <a:tab pos="1389698" algn="l"/>
                <a:tab pos="1390650" algn="l"/>
              </a:tabLst>
            </a:pPr>
            <a:r>
              <a:rPr sz="2400">
                <a:solidFill>
                  <a:srgbClr val="203462"/>
                </a:solidFill>
                <a:latin typeface="Segoe UI"/>
                <a:cs typeface="Segoe UI"/>
              </a:rPr>
              <a:t>Helps</a:t>
            </a:r>
            <a:r>
              <a:rPr sz="2400" spc="-38">
                <a:solidFill>
                  <a:srgbClr val="203462"/>
                </a:solidFill>
                <a:latin typeface="Times New Roman"/>
                <a:cs typeface="Times New Roman"/>
              </a:rPr>
              <a:t> </a:t>
            </a:r>
            <a:r>
              <a:rPr sz="2400">
                <a:solidFill>
                  <a:srgbClr val="203462"/>
                </a:solidFill>
                <a:latin typeface="Segoe UI"/>
                <a:cs typeface="Segoe UI"/>
              </a:rPr>
              <a:t>maintain</a:t>
            </a:r>
            <a:r>
              <a:rPr sz="2400" spc="-53">
                <a:solidFill>
                  <a:srgbClr val="203462"/>
                </a:solidFill>
                <a:latin typeface="Times New Roman"/>
                <a:cs typeface="Times New Roman"/>
              </a:rPr>
              <a:t> </a:t>
            </a:r>
            <a:r>
              <a:rPr sz="2400" b="1">
                <a:solidFill>
                  <a:srgbClr val="203462"/>
                </a:solidFill>
                <a:latin typeface="Segoe UI"/>
                <a:cs typeface="Segoe UI"/>
              </a:rPr>
              <a:t>public</a:t>
            </a:r>
            <a:r>
              <a:rPr sz="2400" spc="-60">
                <a:solidFill>
                  <a:srgbClr val="203462"/>
                </a:solidFill>
                <a:latin typeface="Times New Roman"/>
                <a:cs typeface="Times New Roman"/>
              </a:rPr>
              <a:t> </a:t>
            </a:r>
            <a:r>
              <a:rPr sz="2400" b="1">
                <a:solidFill>
                  <a:srgbClr val="203462"/>
                </a:solidFill>
                <a:latin typeface="Segoe UI"/>
                <a:cs typeface="Segoe UI"/>
              </a:rPr>
              <a:t>confidence</a:t>
            </a:r>
            <a:r>
              <a:rPr sz="2400" spc="-53">
                <a:solidFill>
                  <a:srgbClr val="203462"/>
                </a:solidFill>
                <a:latin typeface="Times New Roman"/>
                <a:cs typeface="Times New Roman"/>
              </a:rPr>
              <a:t> </a:t>
            </a:r>
            <a:r>
              <a:rPr sz="2400" b="1">
                <a:solidFill>
                  <a:srgbClr val="203462"/>
                </a:solidFill>
                <a:latin typeface="Segoe UI"/>
                <a:cs typeface="Segoe UI"/>
              </a:rPr>
              <a:t>and</a:t>
            </a:r>
            <a:r>
              <a:rPr sz="2400" spc="-45">
                <a:solidFill>
                  <a:srgbClr val="203462"/>
                </a:solidFill>
                <a:latin typeface="Times New Roman"/>
                <a:cs typeface="Times New Roman"/>
              </a:rPr>
              <a:t> </a:t>
            </a:r>
            <a:r>
              <a:rPr sz="2400" b="1">
                <a:solidFill>
                  <a:srgbClr val="203462"/>
                </a:solidFill>
                <a:latin typeface="Segoe UI"/>
                <a:cs typeface="Segoe UI"/>
              </a:rPr>
              <a:t>trust</a:t>
            </a:r>
            <a:r>
              <a:rPr sz="2400" spc="-15">
                <a:solidFill>
                  <a:srgbClr val="203462"/>
                </a:solidFill>
                <a:latin typeface="Times New Roman"/>
                <a:cs typeface="Times New Roman"/>
              </a:rPr>
              <a:t> </a:t>
            </a:r>
            <a:r>
              <a:rPr sz="2400" spc="-38">
                <a:solidFill>
                  <a:srgbClr val="203462"/>
                </a:solidFill>
                <a:latin typeface="Segoe UI"/>
                <a:cs typeface="Segoe UI"/>
              </a:rPr>
              <a:t>in</a:t>
            </a:r>
            <a:r>
              <a:rPr sz="2400" spc="-38">
                <a:solidFill>
                  <a:srgbClr val="203462"/>
                </a:solidFill>
                <a:latin typeface="Times New Roman"/>
                <a:cs typeface="Times New Roman"/>
              </a:rPr>
              <a:t> </a:t>
            </a:r>
            <a:r>
              <a:rPr sz="2400">
                <a:solidFill>
                  <a:srgbClr val="203462"/>
                </a:solidFill>
                <a:latin typeface="Segoe UI"/>
                <a:cs typeface="Segoe UI"/>
              </a:rPr>
              <a:t>the</a:t>
            </a:r>
            <a:r>
              <a:rPr sz="2400" spc="15">
                <a:solidFill>
                  <a:srgbClr val="203462"/>
                </a:solidFill>
                <a:latin typeface="Times New Roman"/>
                <a:cs typeface="Times New Roman"/>
              </a:rPr>
              <a:t> </a:t>
            </a:r>
            <a:r>
              <a:rPr sz="2400" spc="-15">
                <a:solidFill>
                  <a:srgbClr val="203462"/>
                </a:solidFill>
                <a:latin typeface="Segoe UI"/>
                <a:cs typeface="Segoe UI"/>
              </a:rPr>
              <a:t>programme</a:t>
            </a:r>
            <a:endParaRPr sz="2400">
              <a:latin typeface="Segoe UI"/>
              <a:cs typeface="Segoe UI"/>
            </a:endParaRPr>
          </a:p>
        </p:txBody>
      </p:sp>
    </p:spTree>
    <p:extLst>
      <p:ext uri="{BB962C8B-B14F-4D97-AF65-F5344CB8AC3E}">
        <p14:creationId xmlns:p14="http://schemas.microsoft.com/office/powerpoint/2010/main" val="2706749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6264" y="506349"/>
            <a:ext cx="13860780" cy="1253490"/>
          </a:xfrm>
          <a:prstGeom prst="rect">
            <a:avLst/>
          </a:prstGeom>
        </p:spPr>
        <p:txBody>
          <a:bodyPr vert="horz" wrap="square" lIns="0" tIns="91440" rIns="0" bIns="0" rtlCol="0">
            <a:spAutoFit/>
          </a:bodyPr>
          <a:lstStyle/>
          <a:p>
            <a:pPr marL="19050" marR="7620">
              <a:lnSpc>
                <a:spcPts val="4530"/>
              </a:lnSpc>
              <a:spcBef>
                <a:spcPts val="720"/>
              </a:spcBef>
            </a:pPr>
            <a:r>
              <a:rPr sz="4200">
                <a:solidFill>
                  <a:srgbClr val="00AEB8"/>
                </a:solidFill>
              </a:rPr>
              <a:t>2023</a:t>
            </a:r>
            <a:r>
              <a:rPr sz="4200" spc="-105">
                <a:solidFill>
                  <a:srgbClr val="00AEB8"/>
                </a:solidFill>
              </a:rPr>
              <a:t> </a:t>
            </a:r>
            <a:r>
              <a:rPr sz="4200">
                <a:solidFill>
                  <a:srgbClr val="00AEB8"/>
                </a:solidFill>
              </a:rPr>
              <a:t>PVSC</a:t>
            </a:r>
            <a:r>
              <a:rPr sz="4200" spc="-105">
                <a:solidFill>
                  <a:srgbClr val="00AEB8"/>
                </a:solidFill>
              </a:rPr>
              <a:t> </a:t>
            </a:r>
            <a:r>
              <a:rPr sz="4200">
                <a:solidFill>
                  <a:srgbClr val="00AEB8"/>
                </a:solidFill>
              </a:rPr>
              <a:t>Campaigns:</a:t>
            </a:r>
            <a:r>
              <a:rPr sz="4200" spc="-53">
                <a:solidFill>
                  <a:srgbClr val="00AEB8"/>
                </a:solidFill>
              </a:rPr>
              <a:t> </a:t>
            </a:r>
            <a:r>
              <a:rPr sz="4200">
                <a:solidFill>
                  <a:srgbClr val="00AEB8"/>
                </a:solidFill>
              </a:rPr>
              <a:t>Influenza</a:t>
            </a:r>
            <a:r>
              <a:rPr sz="4200" spc="-75">
                <a:solidFill>
                  <a:srgbClr val="00AEB8"/>
                </a:solidFill>
              </a:rPr>
              <a:t> </a:t>
            </a:r>
            <a:r>
              <a:rPr sz="4200">
                <a:solidFill>
                  <a:srgbClr val="00AEB8"/>
                </a:solidFill>
              </a:rPr>
              <a:t>&amp;</a:t>
            </a:r>
            <a:r>
              <a:rPr sz="4200" spc="-113">
                <a:solidFill>
                  <a:srgbClr val="00AEB8"/>
                </a:solidFill>
              </a:rPr>
              <a:t> </a:t>
            </a:r>
            <a:r>
              <a:rPr sz="4200" spc="-30">
                <a:solidFill>
                  <a:srgbClr val="00AEB8"/>
                </a:solidFill>
              </a:rPr>
              <a:t>COVID-</a:t>
            </a:r>
            <a:r>
              <a:rPr sz="4200">
                <a:solidFill>
                  <a:srgbClr val="00AEB8"/>
                </a:solidFill>
              </a:rPr>
              <a:t>19</a:t>
            </a:r>
            <a:r>
              <a:rPr sz="4200" spc="-68">
                <a:solidFill>
                  <a:srgbClr val="00AEB8"/>
                </a:solidFill>
              </a:rPr>
              <a:t> </a:t>
            </a:r>
            <a:r>
              <a:rPr sz="4200" spc="-15">
                <a:solidFill>
                  <a:srgbClr val="00AEB8"/>
                </a:solidFill>
              </a:rPr>
              <a:t>Bivalent Vaccine</a:t>
            </a:r>
            <a:endParaRPr sz="4200"/>
          </a:p>
        </p:txBody>
      </p:sp>
      <p:sp>
        <p:nvSpPr>
          <p:cNvPr id="3" name="object 3"/>
          <p:cNvSpPr txBox="1"/>
          <p:nvPr/>
        </p:nvSpPr>
        <p:spPr>
          <a:xfrm>
            <a:off x="579878" y="2916555"/>
            <a:ext cx="7586663" cy="7816242"/>
          </a:xfrm>
          <a:prstGeom prst="rect">
            <a:avLst/>
          </a:prstGeom>
        </p:spPr>
        <p:txBody>
          <a:bodyPr vert="horz" wrap="square" lIns="0" tIns="19050" rIns="0" bIns="0" rtlCol="0" anchor="t">
            <a:spAutoFit/>
          </a:bodyPr>
          <a:lstStyle/>
          <a:p>
            <a:pPr marL="704850" indent="-685800">
              <a:lnSpc>
                <a:spcPct val="100000"/>
              </a:lnSpc>
              <a:spcBef>
                <a:spcPts val="150"/>
              </a:spcBef>
              <a:buFont typeface="Arial"/>
              <a:buChar char="•"/>
              <a:tabLst>
                <a:tab pos="703898" algn="l"/>
                <a:tab pos="704850" algn="l"/>
              </a:tabLst>
            </a:pPr>
            <a:r>
              <a:rPr sz="2700" b="1" spc="-15">
                <a:solidFill>
                  <a:srgbClr val="203462"/>
                </a:solidFill>
                <a:latin typeface="Segoe UI"/>
                <a:cs typeface="Segoe UI"/>
              </a:rPr>
              <a:t>COVID-</a:t>
            </a:r>
            <a:r>
              <a:rPr sz="2700" b="1">
                <a:solidFill>
                  <a:srgbClr val="203462"/>
                </a:solidFill>
                <a:latin typeface="Segoe UI"/>
                <a:cs typeface="Segoe UI"/>
              </a:rPr>
              <a:t>19</a:t>
            </a:r>
            <a:r>
              <a:rPr sz="2700" spc="15">
                <a:solidFill>
                  <a:srgbClr val="203462"/>
                </a:solidFill>
                <a:latin typeface="Times New Roman"/>
                <a:cs typeface="Times New Roman"/>
              </a:rPr>
              <a:t> </a:t>
            </a:r>
            <a:r>
              <a:rPr sz="2700" b="1">
                <a:solidFill>
                  <a:srgbClr val="203462"/>
                </a:solidFill>
                <a:latin typeface="Segoe UI"/>
                <a:cs typeface="Segoe UI"/>
              </a:rPr>
              <a:t>bivalent</a:t>
            </a:r>
            <a:r>
              <a:rPr sz="2700" spc="15">
                <a:solidFill>
                  <a:srgbClr val="203462"/>
                </a:solidFill>
                <a:latin typeface="Times New Roman"/>
                <a:cs typeface="Times New Roman"/>
              </a:rPr>
              <a:t> </a:t>
            </a:r>
            <a:r>
              <a:rPr sz="2700" b="1">
                <a:solidFill>
                  <a:srgbClr val="203462"/>
                </a:solidFill>
                <a:latin typeface="Segoe UI"/>
                <a:cs typeface="Segoe UI"/>
              </a:rPr>
              <a:t>vaccine</a:t>
            </a:r>
            <a:r>
              <a:rPr sz="2700" spc="30">
                <a:solidFill>
                  <a:srgbClr val="203462"/>
                </a:solidFill>
                <a:latin typeface="Times New Roman"/>
                <a:cs typeface="Times New Roman"/>
              </a:rPr>
              <a:t> </a:t>
            </a:r>
            <a:r>
              <a:rPr sz="2700" b="1" spc="-15">
                <a:solidFill>
                  <a:srgbClr val="203462"/>
                </a:solidFill>
                <a:latin typeface="Segoe UI"/>
                <a:cs typeface="Segoe UI"/>
              </a:rPr>
              <a:t>campaign:</a:t>
            </a:r>
            <a:endParaRPr sz="2700">
              <a:latin typeface="Segoe UI"/>
              <a:cs typeface="Segoe UI"/>
            </a:endParaRPr>
          </a:p>
          <a:p>
            <a:pPr marL="1390650" lvl="1" indent="-685800">
              <a:lnSpc>
                <a:spcPct val="100000"/>
              </a:lnSpc>
              <a:buFont typeface="Wingdings"/>
              <a:buChar char=""/>
              <a:tabLst>
                <a:tab pos="1389698" algn="l"/>
                <a:tab pos="1390650" algn="l"/>
              </a:tabLst>
            </a:pPr>
            <a:r>
              <a:rPr sz="2700">
                <a:solidFill>
                  <a:srgbClr val="203462"/>
                </a:solidFill>
                <a:latin typeface="Segoe UI"/>
                <a:cs typeface="Segoe UI"/>
              </a:rPr>
              <a:t>CIR</a:t>
            </a:r>
            <a:r>
              <a:rPr sz="2700" spc="8">
                <a:solidFill>
                  <a:srgbClr val="203462"/>
                </a:solidFill>
                <a:latin typeface="Times New Roman"/>
                <a:cs typeface="Times New Roman"/>
              </a:rPr>
              <a:t> </a:t>
            </a:r>
            <a:r>
              <a:rPr sz="2700">
                <a:solidFill>
                  <a:srgbClr val="203462"/>
                </a:solidFill>
                <a:latin typeface="Segoe UI"/>
                <a:cs typeface="Segoe UI"/>
              </a:rPr>
              <a:t>used</a:t>
            </a:r>
            <a:r>
              <a:rPr sz="2700" spc="45">
                <a:solidFill>
                  <a:srgbClr val="203462"/>
                </a:solidFill>
                <a:latin typeface="Times New Roman"/>
                <a:cs typeface="Times New Roman"/>
              </a:rPr>
              <a:t> </a:t>
            </a:r>
            <a:r>
              <a:rPr sz="2700">
                <a:solidFill>
                  <a:srgbClr val="203462"/>
                </a:solidFill>
                <a:latin typeface="Segoe UI"/>
                <a:cs typeface="Segoe UI"/>
              </a:rPr>
              <a:t>to</a:t>
            </a:r>
            <a:r>
              <a:rPr sz="2700" spc="30">
                <a:solidFill>
                  <a:srgbClr val="203462"/>
                </a:solidFill>
                <a:latin typeface="Times New Roman"/>
                <a:cs typeface="Times New Roman"/>
              </a:rPr>
              <a:t> </a:t>
            </a:r>
            <a:r>
              <a:rPr sz="2700">
                <a:solidFill>
                  <a:srgbClr val="203462"/>
                </a:solidFill>
                <a:latin typeface="Segoe UI"/>
                <a:cs typeface="Segoe UI"/>
              </a:rPr>
              <a:t>identify</a:t>
            </a:r>
            <a:r>
              <a:rPr sz="2700" spc="68">
                <a:solidFill>
                  <a:srgbClr val="203462"/>
                </a:solidFill>
                <a:latin typeface="Times New Roman"/>
                <a:cs typeface="Times New Roman"/>
              </a:rPr>
              <a:t> </a:t>
            </a:r>
            <a:r>
              <a:rPr sz="2700" spc="-15">
                <a:solidFill>
                  <a:srgbClr val="203462"/>
                </a:solidFill>
                <a:latin typeface="Segoe UI"/>
                <a:cs typeface="Segoe UI"/>
              </a:rPr>
              <a:t>participants</a:t>
            </a:r>
            <a:endParaRPr sz="2700">
              <a:latin typeface="Segoe UI"/>
              <a:cs typeface="Segoe UI"/>
            </a:endParaRPr>
          </a:p>
          <a:p>
            <a:pPr lvl="1">
              <a:lnSpc>
                <a:spcPct val="100000"/>
              </a:lnSpc>
              <a:spcBef>
                <a:spcPts val="45"/>
              </a:spcBef>
              <a:buClr>
                <a:srgbClr val="203462"/>
              </a:buClr>
              <a:buFont typeface="Wingdings"/>
              <a:buChar char=""/>
            </a:pPr>
            <a:endParaRPr sz="2400">
              <a:latin typeface="Segoe UI"/>
              <a:cs typeface="Segoe UI"/>
            </a:endParaRPr>
          </a:p>
          <a:p>
            <a:pPr marL="704850" indent="-685800">
              <a:lnSpc>
                <a:spcPct val="100000"/>
              </a:lnSpc>
              <a:spcBef>
                <a:spcPts val="8"/>
              </a:spcBef>
              <a:buFont typeface="Arial"/>
              <a:buChar char="•"/>
              <a:tabLst>
                <a:tab pos="703898" algn="l"/>
                <a:tab pos="704850" algn="l"/>
              </a:tabLst>
            </a:pPr>
            <a:r>
              <a:rPr sz="2700" b="1">
                <a:solidFill>
                  <a:srgbClr val="203462"/>
                </a:solidFill>
                <a:latin typeface="Segoe UI"/>
                <a:cs typeface="Segoe UI"/>
              </a:rPr>
              <a:t>Influenza</a:t>
            </a:r>
            <a:r>
              <a:rPr sz="2700" spc="23">
                <a:solidFill>
                  <a:srgbClr val="203462"/>
                </a:solidFill>
                <a:latin typeface="Times New Roman"/>
                <a:cs typeface="Times New Roman"/>
              </a:rPr>
              <a:t> </a:t>
            </a:r>
            <a:r>
              <a:rPr sz="2700" b="1">
                <a:solidFill>
                  <a:srgbClr val="203462"/>
                </a:solidFill>
                <a:latin typeface="Segoe UI"/>
                <a:cs typeface="Segoe UI"/>
              </a:rPr>
              <a:t>PVSC</a:t>
            </a:r>
            <a:r>
              <a:rPr sz="2700" spc="53">
                <a:solidFill>
                  <a:srgbClr val="203462"/>
                </a:solidFill>
                <a:latin typeface="Times New Roman"/>
                <a:cs typeface="Times New Roman"/>
              </a:rPr>
              <a:t> </a:t>
            </a:r>
            <a:r>
              <a:rPr sz="2700" b="1">
                <a:solidFill>
                  <a:srgbClr val="203462"/>
                </a:solidFill>
                <a:latin typeface="Segoe UI"/>
                <a:cs typeface="Segoe UI"/>
              </a:rPr>
              <a:t>campaign:</a:t>
            </a:r>
            <a:r>
              <a:rPr sz="2700" spc="53">
                <a:solidFill>
                  <a:srgbClr val="203462"/>
                </a:solidFill>
                <a:latin typeface="Times New Roman"/>
                <a:cs typeface="Times New Roman"/>
              </a:rPr>
              <a:t> </a:t>
            </a:r>
            <a:r>
              <a:rPr lang="en-NZ" sz="2700" dirty="0" err="1">
                <a:solidFill>
                  <a:srgbClr val="203462"/>
                </a:solidFill>
                <a:latin typeface="Segoe UI"/>
                <a:cs typeface="Segoe UI"/>
              </a:rPr>
              <a:t>Opt</a:t>
            </a:r>
            <a:r>
              <a:rPr sz="2700" spc="30">
                <a:solidFill>
                  <a:srgbClr val="203462"/>
                </a:solidFill>
                <a:latin typeface="Times New Roman"/>
                <a:cs typeface="Times New Roman"/>
              </a:rPr>
              <a:t> </a:t>
            </a:r>
            <a:r>
              <a:rPr sz="2700">
                <a:solidFill>
                  <a:srgbClr val="203462"/>
                </a:solidFill>
                <a:latin typeface="Segoe UI"/>
                <a:cs typeface="Segoe UI"/>
              </a:rPr>
              <a:t>in</a:t>
            </a:r>
            <a:r>
              <a:rPr sz="2700" spc="30">
                <a:solidFill>
                  <a:srgbClr val="203462"/>
                </a:solidFill>
                <a:latin typeface="Times New Roman"/>
                <a:cs typeface="Times New Roman"/>
              </a:rPr>
              <a:t> </a:t>
            </a:r>
            <a:r>
              <a:rPr sz="2700" spc="-15">
                <a:solidFill>
                  <a:srgbClr val="203462"/>
                </a:solidFill>
                <a:latin typeface="Segoe UI"/>
                <a:cs typeface="Segoe UI"/>
              </a:rPr>
              <a:t>approach</a:t>
            </a:r>
            <a:endParaRPr sz="2700">
              <a:latin typeface="Segoe UI"/>
              <a:cs typeface="Segoe UI"/>
            </a:endParaRPr>
          </a:p>
          <a:p>
            <a:pPr marL="1390650" lvl="1" indent="-685800">
              <a:lnSpc>
                <a:spcPct val="100000"/>
              </a:lnSpc>
              <a:buFont typeface="Wingdings"/>
              <a:buChar char=""/>
              <a:tabLst>
                <a:tab pos="1389698" algn="l"/>
                <a:tab pos="1390650" algn="l"/>
              </a:tabLst>
            </a:pPr>
            <a:r>
              <a:rPr sz="2700">
                <a:solidFill>
                  <a:srgbClr val="203462"/>
                </a:solidFill>
                <a:latin typeface="Segoe UI"/>
                <a:cs typeface="Segoe UI"/>
              </a:rPr>
              <a:t>QR</a:t>
            </a:r>
            <a:r>
              <a:rPr sz="2700" spc="30">
                <a:solidFill>
                  <a:srgbClr val="203462"/>
                </a:solidFill>
                <a:latin typeface="Times New Roman"/>
                <a:cs typeface="Times New Roman"/>
              </a:rPr>
              <a:t> </a:t>
            </a:r>
            <a:r>
              <a:rPr sz="2700">
                <a:solidFill>
                  <a:srgbClr val="203462"/>
                </a:solidFill>
                <a:latin typeface="Segoe UI"/>
                <a:cs typeface="Segoe UI"/>
              </a:rPr>
              <a:t>codes</a:t>
            </a:r>
            <a:r>
              <a:rPr sz="2700" spc="30">
                <a:solidFill>
                  <a:srgbClr val="203462"/>
                </a:solidFill>
                <a:latin typeface="Times New Roman"/>
                <a:cs typeface="Times New Roman"/>
              </a:rPr>
              <a:t> </a:t>
            </a:r>
            <a:r>
              <a:rPr sz="2700">
                <a:solidFill>
                  <a:srgbClr val="203462"/>
                </a:solidFill>
                <a:latin typeface="Segoe UI"/>
                <a:cs typeface="Segoe UI"/>
              </a:rPr>
              <a:t>at</a:t>
            </a:r>
            <a:r>
              <a:rPr sz="2700" spc="30">
                <a:solidFill>
                  <a:srgbClr val="203462"/>
                </a:solidFill>
                <a:latin typeface="Times New Roman"/>
                <a:cs typeface="Times New Roman"/>
              </a:rPr>
              <a:t> </a:t>
            </a:r>
            <a:r>
              <a:rPr sz="2700">
                <a:solidFill>
                  <a:srgbClr val="203462"/>
                </a:solidFill>
                <a:latin typeface="Segoe UI"/>
                <a:cs typeface="Segoe UI"/>
              </a:rPr>
              <a:t>vaccination</a:t>
            </a:r>
            <a:r>
              <a:rPr sz="2700" spc="38">
                <a:solidFill>
                  <a:srgbClr val="203462"/>
                </a:solidFill>
                <a:latin typeface="Times New Roman"/>
                <a:cs typeface="Times New Roman"/>
              </a:rPr>
              <a:t> </a:t>
            </a:r>
            <a:r>
              <a:rPr sz="2700" spc="-30">
                <a:solidFill>
                  <a:srgbClr val="203462"/>
                </a:solidFill>
                <a:latin typeface="Segoe UI"/>
                <a:cs typeface="Segoe UI"/>
              </a:rPr>
              <a:t>sites</a:t>
            </a:r>
            <a:endParaRPr sz="2700">
              <a:latin typeface="Segoe UI"/>
              <a:cs typeface="Segoe UI"/>
            </a:endParaRPr>
          </a:p>
          <a:p>
            <a:pPr marL="1390650" lvl="1" indent="-685800">
              <a:lnSpc>
                <a:spcPct val="100000"/>
              </a:lnSpc>
              <a:buFont typeface="Wingdings"/>
              <a:buChar char=""/>
              <a:tabLst>
                <a:tab pos="1389698" algn="l"/>
                <a:tab pos="1390650" algn="l"/>
              </a:tabLst>
            </a:pPr>
            <a:r>
              <a:rPr sz="2700">
                <a:solidFill>
                  <a:srgbClr val="203462"/>
                </a:solidFill>
                <a:latin typeface="Segoe UI"/>
                <a:cs typeface="Segoe UI"/>
              </a:rPr>
              <a:t>Possibility</a:t>
            </a:r>
            <a:r>
              <a:rPr sz="2700" spc="30">
                <a:solidFill>
                  <a:srgbClr val="203462"/>
                </a:solidFill>
                <a:latin typeface="Times New Roman"/>
                <a:cs typeface="Times New Roman"/>
              </a:rPr>
              <a:t> </a:t>
            </a:r>
            <a:r>
              <a:rPr sz="2700">
                <a:solidFill>
                  <a:srgbClr val="203462"/>
                </a:solidFill>
                <a:latin typeface="Segoe UI"/>
                <a:cs typeface="Segoe UI"/>
              </a:rPr>
              <a:t>to</a:t>
            </a:r>
            <a:r>
              <a:rPr sz="2700" spc="8">
                <a:solidFill>
                  <a:srgbClr val="203462"/>
                </a:solidFill>
                <a:latin typeface="Times New Roman"/>
                <a:cs typeface="Times New Roman"/>
              </a:rPr>
              <a:t> </a:t>
            </a:r>
            <a:r>
              <a:rPr sz="2700">
                <a:solidFill>
                  <a:srgbClr val="203462"/>
                </a:solidFill>
                <a:latin typeface="Segoe UI"/>
                <a:cs typeface="Segoe UI"/>
              </a:rPr>
              <a:t>use</a:t>
            </a:r>
            <a:r>
              <a:rPr sz="2700" spc="8">
                <a:solidFill>
                  <a:srgbClr val="203462"/>
                </a:solidFill>
                <a:latin typeface="Times New Roman"/>
                <a:cs typeface="Times New Roman"/>
              </a:rPr>
              <a:t> </a:t>
            </a:r>
            <a:r>
              <a:rPr sz="2700">
                <a:solidFill>
                  <a:srgbClr val="203462"/>
                </a:solidFill>
                <a:latin typeface="Segoe UI"/>
                <a:cs typeface="Segoe UI"/>
              </a:rPr>
              <a:t>AIR</a:t>
            </a:r>
            <a:r>
              <a:rPr sz="2700" spc="15">
                <a:solidFill>
                  <a:srgbClr val="203462"/>
                </a:solidFill>
                <a:latin typeface="Times New Roman"/>
                <a:cs typeface="Times New Roman"/>
              </a:rPr>
              <a:t> </a:t>
            </a:r>
            <a:r>
              <a:rPr sz="2700">
                <a:solidFill>
                  <a:srgbClr val="203462"/>
                </a:solidFill>
                <a:latin typeface="Segoe UI"/>
                <a:cs typeface="Segoe UI"/>
              </a:rPr>
              <a:t>in</a:t>
            </a:r>
            <a:r>
              <a:rPr sz="2700" spc="8">
                <a:solidFill>
                  <a:srgbClr val="203462"/>
                </a:solidFill>
                <a:latin typeface="Times New Roman"/>
                <a:cs typeface="Times New Roman"/>
              </a:rPr>
              <a:t> </a:t>
            </a:r>
            <a:r>
              <a:rPr sz="2700">
                <a:solidFill>
                  <a:srgbClr val="203462"/>
                </a:solidFill>
                <a:latin typeface="Segoe UI"/>
                <a:cs typeface="Segoe UI"/>
              </a:rPr>
              <a:t>the</a:t>
            </a:r>
            <a:r>
              <a:rPr sz="2700" spc="8">
                <a:solidFill>
                  <a:srgbClr val="203462"/>
                </a:solidFill>
                <a:latin typeface="Times New Roman"/>
                <a:cs typeface="Times New Roman"/>
              </a:rPr>
              <a:t> </a:t>
            </a:r>
            <a:r>
              <a:rPr sz="2700" spc="-15">
                <a:solidFill>
                  <a:srgbClr val="203462"/>
                </a:solidFill>
                <a:latin typeface="Segoe UI"/>
                <a:cs typeface="Segoe UI"/>
              </a:rPr>
              <a:t>future</a:t>
            </a:r>
            <a:endParaRPr sz="2700">
              <a:latin typeface="Segoe UI"/>
              <a:cs typeface="Segoe UI"/>
            </a:endParaRPr>
          </a:p>
          <a:p>
            <a:pPr marL="1390650" lvl="1" indent="-685800">
              <a:buFont typeface="Wingdings"/>
              <a:buChar char=""/>
              <a:tabLst>
                <a:tab pos="703898" algn="l"/>
                <a:tab pos="704850" algn="l"/>
              </a:tabLst>
            </a:pPr>
            <a:r>
              <a:rPr lang="en-GB" sz="2700" spc="-15" dirty="0">
                <a:solidFill>
                  <a:srgbClr val="203462"/>
                </a:solidFill>
                <a:latin typeface="Segoe UI"/>
                <a:cs typeface="Segoe UI"/>
              </a:rPr>
              <a:t>Refer page 12 Flu Toolkit 2023. QR codes available to print from Nat </a:t>
            </a:r>
            <a:r>
              <a:rPr lang="en-GB" sz="2700" spc="-15" dirty="0" err="1">
                <a:solidFill>
                  <a:srgbClr val="203462"/>
                </a:solidFill>
                <a:latin typeface="Segoe UI"/>
                <a:cs typeface="Segoe UI"/>
              </a:rPr>
              <a:t>Imms</a:t>
            </a:r>
            <a:r>
              <a:rPr lang="en-GB" sz="2700" spc="-15" dirty="0">
                <a:solidFill>
                  <a:srgbClr val="203462"/>
                </a:solidFill>
                <a:latin typeface="Segoe UI"/>
                <a:cs typeface="Segoe UI"/>
              </a:rPr>
              <a:t> Programme Dropbox</a:t>
            </a:r>
          </a:p>
          <a:p>
            <a:pPr marL="704850" indent="-685800">
              <a:lnSpc>
                <a:spcPct val="100000"/>
              </a:lnSpc>
              <a:spcBef>
                <a:spcPts val="3240"/>
              </a:spcBef>
              <a:buFont typeface="Arial"/>
              <a:buChar char="•"/>
              <a:tabLst>
                <a:tab pos="703898" algn="l"/>
                <a:tab pos="704850" algn="l"/>
              </a:tabLst>
            </a:pPr>
            <a:r>
              <a:rPr sz="2700" b="1">
                <a:solidFill>
                  <a:srgbClr val="203462"/>
                </a:solidFill>
                <a:latin typeface="Segoe UI"/>
                <a:cs typeface="Segoe UI"/>
              </a:rPr>
              <a:t>Survey</a:t>
            </a:r>
            <a:r>
              <a:rPr sz="2700" spc="8">
                <a:solidFill>
                  <a:srgbClr val="203462"/>
                </a:solidFill>
                <a:latin typeface="Times New Roman"/>
                <a:cs typeface="Times New Roman"/>
              </a:rPr>
              <a:t> </a:t>
            </a:r>
            <a:r>
              <a:rPr sz="2700" b="1">
                <a:solidFill>
                  <a:srgbClr val="203462"/>
                </a:solidFill>
                <a:latin typeface="Segoe UI"/>
                <a:cs typeface="Segoe UI"/>
              </a:rPr>
              <a:t>data</a:t>
            </a:r>
            <a:r>
              <a:rPr sz="2700" spc="38">
                <a:solidFill>
                  <a:srgbClr val="203462"/>
                </a:solidFill>
                <a:latin typeface="Times New Roman"/>
                <a:cs typeface="Times New Roman"/>
              </a:rPr>
              <a:t> </a:t>
            </a:r>
            <a:r>
              <a:rPr sz="2700">
                <a:solidFill>
                  <a:srgbClr val="203462"/>
                </a:solidFill>
                <a:latin typeface="Segoe UI"/>
                <a:cs typeface="Segoe UI"/>
              </a:rPr>
              <a:t>will</a:t>
            </a:r>
            <a:r>
              <a:rPr sz="2700" spc="75">
                <a:solidFill>
                  <a:srgbClr val="203462"/>
                </a:solidFill>
                <a:latin typeface="Times New Roman"/>
                <a:cs typeface="Times New Roman"/>
              </a:rPr>
              <a:t> </a:t>
            </a:r>
            <a:r>
              <a:rPr sz="2700">
                <a:solidFill>
                  <a:srgbClr val="203462"/>
                </a:solidFill>
                <a:latin typeface="Segoe UI"/>
                <a:cs typeface="Segoe UI"/>
              </a:rPr>
              <a:t>be</a:t>
            </a:r>
            <a:r>
              <a:rPr sz="2700" spc="38">
                <a:solidFill>
                  <a:srgbClr val="203462"/>
                </a:solidFill>
                <a:latin typeface="Times New Roman"/>
                <a:cs typeface="Times New Roman"/>
              </a:rPr>
              <a:t> </a:t>
            </a:r>
            <a:r>
              <a:rPr sz="2700">
                <a:solidFill>
                  <a:srgbClr val="203462"/>
                </a:solidFill>
                <a:latin typeface="Segoe UI"/>
                <a:cs typeface="Segoe UI"/>
              </a:rPr>
              <a:t>published</a:t>
            </a:r>
            <a:r>
              <a:rPr sz="2700" spc="60">
                <a:solidFill>
                  <a:srgbClr val="203462"/>
                </a:solidFill>
                <a:latin typeface="Times New Roman"/>
                <a:cs typeface="Times New Roman"/>
              </a:rPr>
              <a:t> </a:t>
            </a:r>
            <a:r>
              <a:rPr sz="2700">
                <a:solidFill>
                  <a:srgbClr val="203462"/>
                </a:solidFill>
                <a:latin typeface="Segoe UI"/>
                <a:cs typeface="Segoe UI"/>
              </a:rPr>
              <a:t>on</a:t>
            </a:r>
            <a:r>
              <a:rPr sz="2700" spc="15">
                <a:solidFill>
                  <a:srgbClr val="203462"/>
                </a:solidFill>
                <a:latin typeface="Times New Roman"/>
                <a:cs typeface="Times New Roman"/>
              </a:rPr>
              <a:t> </a:t>
            </a:r>
            <a:r>
              <a:rPr sz="2700">
                <a:solidFill>
                  <a:srgbClr val="203462"/>
                </a:solidFill>
                <a:latin typeface="Segoe UI"/>
                <a:cs typeface="Segoe UI"/>
              </a:rPr>
              <a:t>a</a:t>
            </a:r>
            <a:r>
              <a:rPr sz="2700" spc="45">
                <a:solidFill>
                  <a:srgbClr val="203462"/>
                </a:solidFill>
                <a:latin typeface="Times New Roman"/>
                <a:cs typeface="Times New Roman"/>
              </a:rPr>
              <a:t> </a:t>
            </a:r>
            <a:r>
              <a:rPr sz="2700" spc="-15">
                <a:solidFill>
                  <a:srgbClr val="203462"/>
                </a:solidFill>
                <a:latin typeface="Segoe UI"/>
                <a:cs typeface="Segoe UI"/>
              </a:rPr>
              <a:t>publicly</a:t>
            </a:r>
            <a:endParaRPr sz="2700">
              <a:latin typeface="Segoe UI"/>
              <a:cs typeface="Segoe UI"/>
            </a:endParaRPr>
          </a:p>
          <a:p>
            <a:pPr marL="704850">
              <a:lnSpc>
                <a:spcPct val="100000"/>
              </a:lnSpc>
            </a:pPr>
            <a:r>
              <a:rPr sz="2700">
                <a:solidFill>
                  <a:srgbClr val="203462"/>
                </a:solidFill>
                <a:latin typeface="Segoe UI"/>
                <a:cs typeface="Segoe UI"/>
              </a:rPr>
              <a:t>available</a:t>
            </a:r>
            <a:r>
              <a:rPr sz="2700" spc="15">
                <a:solidFill>
                  <a:srgbClr val="203462"/>
                </a:solidFill>
                <a:latin typeface="Times New Roman"/>
                <a:cs typeface="Times New Roman"/>
              </a:rPr>
              <a:t> </a:t>
            </a:r>
            <a:r>
              <a:rPr sz="2700">
                <a:solidFill>
                  <a:srgbClr val="203462"/>
                </a:solidFill>
                <a:latin typeface="Segoe UI"/>
                <a:cs typeface="Segoe UI"/>
              </a:rPr>
              <a:t>website</a:t>
            </a:r>
            <a:r>
              <a:rPr sz="2700">
                <a:solidFill>
                  <a:srgbClr val="203462"/>
                </a:solidFill>
                <a:latin typeface="Times New Roman"/>
                <a:cs typeface="Times New Roman"/>
              </a:rPr>
              <a:t> </a:t>
            </a:r>
            <a:r>
              <a:rPr sz="2700">
                <a:solidFill>
                  <a:srgbClr val="203462"/>
                </a:solidFill>
                <a:latin typeface="Segoe UI"/>
                <a:cs typeface="Segoe UI"/>
              </a:rPr>
              <a:t>e.g.,</a:t>
            </a:r>
            <a:r>
              <a:rPr sz="2700" spc="-23">
                <a:solidFill>
                  <a:srgbClr val="203462"/>
                </a:solidFill>
                <a:latin typeface="Times New Roman"/>
                <a:cs typeface="Times New Roman"/>
              </a:rPr>
              <a:t> </a:t>
            </a:r>
            <a:r>
              <a:rPr lang="en-NZ" sz="2700" spc="-15" dirty="0" err="1">
                <a:solidFill>
                  <a:srgbClr val="203462"/>
                </a:solidFill>
                <a:latin typeface="Segoe UI"/>
                <a:cs typeface="Segoe UI"/>
              </a:rPr>
              <a:t>Medsafe</a:t>
            </a:r>
            <a:r>
              <a:rPr sz="2700" spc="-15">
                <a:solidFill>
                  <a:srgbClr val="203462"/>
                </a:solidFill>
                <a:latin typeface="Segoe UI"/>
                <a:cs typeface="Segoe UI"/>
              </a:rPr>
              <a:t>/MOH</a:t>
            </a:r>
            <a:endParaRPr sz="2700">
              <a:latin typeface="Segoe UI"/>
              <a:cs typeface="Segoe UI"/>
            </a:endParaRPr>
          </a:p>
          <a:p>
            <a:pPr marL="1390650" marR="232410" lvl="1" indent="-685800">
              <a:lnSpc>
                <a:spcPct val="100000"/>
              </a:lnSpc>
              <a:buFont typeface="Wingdings"/>
              <a:buChar char=""/>
              <a:tabLst>
                <a:tab pos="1389698" algn="l"/>
                <a:tab pos="1390650" algn="l"/>
              </a:tabLst>
            </a:pPr>
            <a:r>
              <a:rPr sz="2700" spc="-15">
                <a:solidFill>
                  <a:srgbClr val="203462"/>
                </a:solidFill>
                <a:latin typeface="Segoe UI"/>
                <a:cs typeface="Segoe UI"/>
              </a:rPr>
              <a:t>Vaccinators/HCPs</a:t>
            </a:r>
            <a:r>
              <a:rPr sz="2700" spc="38">
                <a:solidFill>
                  <a:srgbClr val="203462"/>
                </a:solidFill>
                <a:latin typeface="Times New Roman"/>
                <a:cs typeface="Times New Roman"/>
              </a:rPr>
              <a:t> </a:t>
            </a:r>
            <a:r>
              <a:rPr sz="2700">
                <a:solidFill>
                  <a:srgbClr val="203462"/>
                </a:solidFill>
                <a:latin typeface="Segoe UI"/>
                <a:cs typeface="Segoe UI"/>
              </a:rPr>
              <a:t>can</a:t>
            </a:r>
            <a:r>
              <a:rPr sz="2700" spc="30">
                <a:solidFill>
                  <a:srgbClr val="203462"/>
                </a:solidFill>
                <a:latin typeface="Times New Roman"/>
                <a:cs typeface="Times New Roman"/>
              </a:rPr>
              <a:t> </a:t>
            </a:r>
            <a:r>
              <a:rPr sz="2700">
                <a:solidFill>
                  <a:srgbClr val="203462"/>
                </a:solidFill>
                <a:latin typeface="Segoe UI"/>
                <a:cs typeface="Segoe UI"/>
              </a:rPr>
              <a:t>share</a:t>
            </a:r>
            <a:r>
              <a:rPr sz="2700" spc="8">
                <a:solidFill>
                  <a:srgbClr val="203462"/>
                </a:solidFill>
                <a:latin typeface="Times New Roman"/>
                <a:cs typeface="Times New Roman"/>
              </a:rPr>
              <a:t> </a:t>
            </a:r>
            <a:r>
              <a:rPr sz="2700">
                <a:solidFill>
                  <a:srgbClr val="203462"/>
                </a:solidFill>
                <a:latin typeface="Segoe UI"/>
                <a:cs typeface="Segoe UI"/>
              </a:rPr>
              <a:t>this</a:t>
            </a:r>
            <a:r>
              <a:rPr sz="2700" spc="15">
                <a:solidFill>
                  <a:srgbClr val="203462"/>
                </a:solidFill>
                <a:latin typeface="Times New Roman"/>
                <a:cs typeface="Times New Roman"/>
              </a:rPr>
              <a:t> </a:t>
            </a:r>
            <a:r>
              <a:rPr sz="2700">
                <a:solidFill>
                  <a:srgbClr val="203462"/>
                </a:solidFill>
                <a:latin typeface="Segoe UI"/>
                <a:cs typeface="Segoe UI"/>
              </a:rPr>
              <a:t>data</a:t>
            </a:r>
            <a:r>
              <a:rPr sz="2700" spc="38">
                <a:solidFill>
                  <a:srgbClr val="203462"/>
                </a:solidFill>
                <a:latin typeface="Times New Roman"/>
                <a:cs typeface="Times New Roman"/>
              </a:rPr>
              <a:t> </a:t>
            </a:r>
            <a:r>
              <a:rPr sz="2700" spc="-38">
                <a:solidFill>
                  <a:srgbClr val="203462"/>
                </a:solidFill>
                <a:latin typeface="Segoe UI"/>
                <a:cs typeface="Segoe UI"/>
              </a:rPr>
              <a:t>to</a:t>
            </a:r>
            <a:r>
              <a:rPr sz="2700" spc="-38">
                <a:solidFill>
                  <a:srgbClr val="203462"/>
                </a:solidFill>
                <a:latin typeface="Times New Roman"/>
                <a:cs typeface="Times New Roman"/>
              </a:rPr>
              <a:t> </a:t>
            </a:r>
            <a:r>
              <a:rPr sz="2700">
                <a:solidFill>
                  <a:srgbClr val="203462"/>
                </a:solidFill>
                <a:latin typeface="Segoe UI"/>
                <a:cs typeface="Segoe UI"/>
              </a:rPr>
              <a:t>reassure</a:t>
            </a:r>
            <a:r>
              <a:rPr sz="2700" spc="-68">
                <a:solidFill>
                  <a:srgbClr val="203462"/>
                </a:solidFill>
                <a:latin typeface="Times New Roman"/>
                <a:cs typeface="Times New Roman"/>
              </a:rPr>
              <a:t> </a:t>
            </a:r>
            <a:r>
              <a:rPr sz="2700" spc="-15">
                <a:solidFill>
                  <a:srgbClr val="203462"/>
                </a:solidFill>
                <a:latin typeface="Segoe UI"/>
                <a:cs typeface="Segoe UI"/>
              </a:rPr>
              <a:t>patients</a:t>
            </a:r>
            <a:endParaRPr sz="2700">
              <a:latin typeface="Segoe UI"/>
              <a:cs typeface="Segoe UI"/>
            </a:endParaRPr>
          </a:p>
          <a:p>
            <a:pPr lvl="1">
              <a:lnSpc>
                <a:spcPct val="100000"/>
              </a:lnSpc>
              <a:spcBef>
                <a:spcPts val="45"/>
              </a:spcBef>
              <a:buClr>
                <a:srgbClr val="203462"/>
              </a:buClr>
              <a:buFont typeface="Wingdings"/>
              <a:buChar char=""/>
            </a:pPr>
            <a:endParaRPr sz="2400">
              <a:latin typeface="Segoe UI"/>
              <a:cs typeface="Segoe UI"/>
            </a:endParaRPr>
          </a:p>
          <a:p>
            <a:pPr marL="704850" marR="7620" indent="-685800">
              <a:lnSpc>
                <a:spcPct val="100000"/>
              </a:lnSpc>
              <a:buFont typeface="Arial"/>
              <a:buChar char="•"/>
              <a:tabLst>
                <a:tab pos="703898" algn="l"/>
                <a:tab pos="704850" algn="l"/>
              </a:tabLst>
            </a:pPr>
            <a:r>
              <a:rPr sz="2700" b="1">
                <a:solidFill>
                  <a:srgbClr val="203462"/>
                </a:solidFill>
                <a:latin typeface="Segoe UI"/>
                <a:cs typeface="Segoe UI"/>
              </a:rPr>
              <a:t>Future</a:t>
            </a:r>
            <a:r>
              <a:rPr sz="2700" spc="-23">
                <a:solidFill>
                  <a:srgbClr val="203462"/>
                </a:solidFill>
                <a:latin typeface="Times New Roman"/>
                <a:cs typeface="Times New Roman"/>
              </a:rPr>
              <a:t> </a:t>
            </a:r>
            <a:r>
              <a:rPr sz="2700" b="1">
                <a:solidFill>
                  <a:srgbClr val="203462"/>
                </a:solidFill>
                <a:latin typeface="Segoe UI"/>
                <a:cs typeface="Segoe UI"/>
              </a:rPr>
              <a:t>PVSC:</a:t>
            </a:r>
            <a:r>
              <a:rPr sz="2700" spc="8">
                <a:solidFill>
                  <a:srgbClr val="203462"/>
                </a:solidFill>
                <a:latin typeface="Times New Roman"/>
                <a:cs typeface="Times New Roman"/>
              </a:rPr>
              <a:t> </a:t>
            </a:r>
            <a:r>
              <a:rPr sz="2700">
                <a:solidFill>
                  <a:srgbClr val="203462"/>
                </a:solidFill>
                <a:latin typeface="Segoe UI"/>
                <a:cs typeface="Segoe UI"/>
              </a:rPr>
              <a:t>possibility</a:t>
            </a:r>
            <a:r>
              <a:rPr sz="2700" spc="23">
                <a:solidFill>
                  <a:srgbClr val="203462"/>
                </a:solidFill>
                <a:latin typeface="Times New Roman"/>
                <a:cs typeface="Times New Roman"/>
              </a:rPr>
              <a:t> </a:t>
            </a:r>
            <a:r>
              <a:rPr sz="2700">
                <a:solidFill>
                  <a:srgbClr val="203462"/>
                </a:solidFill>
                <a:latin typeface="Segoe UI"/>
                <a:cs typeface="Segoe UI"/>
              </a:rPr>
              <a:t>of</a:t>
            </a:r>
            <a:r>
              <a:rPr sz="2700" spc="-15">
                <a:solidFill>
                  <a:srgbClr val="203462"/>
                </a:solidFill>
                <a:latin typeface="Times New Roman"/>
                <a:cs typeface="Times New Roman"/>
              </a:rPr>
              <a:t> </a:t>
            </a:r>
            <a:r>
              <a:rPr sz="2700">
                <a:solidFill>
                  <a:srgbClr val="203462"/>
                </a:solidFill>
                <a:latin typeface="Segoe UI"/>
                <a:cs typeface="Segoe UI"/>
              </a:rPr>
              <a:t>broadening</a:t>
            </a:r>
            <a:r>
              <a:rPr sz="2700" spc="8">
                <a:solidFill>
                  <a:srgbClr val="203462"/>
                </a:solidFill>
                <a:latin typeface="Times New Roman"/>
                <a:cs typeface="Times New Roman"/>
              </a:rPr>
              <a:t> </a:t>
            </a:r>
            <a:r>
              <a:rPr sz="2700" spc="-38">
                <a:solidFill>
                  <a:srgbClr val="203462"/>
                </a:solidFill>
                <a:latin typeface="Segoe UI"/>
                <a:cs typeface="Segoe UI"/>
              </a:rPr>
              <a:t>the</a:t>
            </a:r>
            <a:r>
              <a:rPr sz="2700" spc="-38">
                <a:solidFill>
                  <a:srgbClr val="203462"/>
                </a:solidFill>
                <a:latin typeface="Times New Roman"/>
                <a:cs typeface="Times New Roman"/>
              </a:rPr>
              <a:t> </a:t>
            </a:r>
            <a:r>
              <a:rPr sz="2700">
                <a:solidFill>
                  <a:srgbClr val="203462"/>
                </a:solidFill>
                <a:latin typeface="Segoe UI"/>
                <a:cs typeface="Segoe UI"/>
              </a:rPr>
              <a:t>tool</a:t>
            </a:r>
            <a:r>
              <a:rPr sz="2700" spc="-15">
                <a:solidFill>
                  <a:srgbClr val="203462"/>
                </a:solidFill>
                <a:latin typeface="Times New Roman"/>
                <a:cs typeface="Times New Roman"/>
              </a:rPr>
              <a:t> </a:t>
            </a:r>
            <a:r>
              <a:rPr sz="2700">
                <a:solidFill>
                  <a:srgbClr val="203462"/>
                </a:solidFill>
                <a:latin typeface="Segoe UI"/>
                <a:cs typeface="Segoe UI"/>
              </a:rPr>
              <a:t>to</a:t>
            </a:r>
            <a:r>
              <a:rPr sz="2700" spc="-8">
                <a:solidFill>
                  <a:srgbClr val="203462"/>
                </a:solidFill>
                <a:latin typeface="Times New Roman"/>
                <a:cs typeface="Times New Roman"/>
              </a:rPr>
              <a:t> </a:t>
            </a:r>
            <a:r>
              <a:rPr sz="2700">
                <a:solidFill>
                  <a:srgbClr val="203462"/>
                </a:solidFill>
                <a:latin typeface="Segoe UI"/>
                <a:cs typeface="Segoe UI"/>
              </a:rPr>
              <a:t>include</a:t>
            </a:r>
            <a:r>
              <a:rPr sz="2700" spc="15">
                <a:solidFill>
                  <a:srgbClr val="203462"/>
                </a:solidFill>
                <a:latin typeface="Times New Roman"/>
                <a:cs typeface="Times New Roman"/>
              </a:rPr>
              <a:t> </a:t>
            </a:r>
            <a:r>
              <a:rPr sz="2700">
                <a:solidFill>
                  <a:srgbClr val="203462"/>
                </a:solidFill>
                <a:latin typeface="Segoe UI"/>
                <a:cs typeface="Segoe UI"/>
              </a:rPr>
              <a:t>other</a:t>
            </a:r>
            <a:r>
              <a:rPr sz="2700" spc="-30">
                <a:solidFill>
                  <a:srgbClr val="203462"/>
                </a:solidFill>
                <a:latin typeface="Times New Roman"/>
                <a:cs typeface="Times New Roman"/>
              </a:rPr>
              <a:t> </a:t>
            </a:r>
            <a:r>
              <a:rPr sz="2700">
                <a:solidFill>
                  <a:srgbClr val="203462"/>
                </a:solidFill>
                <a:latin typeface="Segoe UI"/>
                <a:cs typeface="Segoe UI"/>
              </a:rPr>
              <a:t>vaccines/medicines</a:t>
            </a:r>
            <a:r>
              <a:rPr sz="2700" spc="60">
                <a:solidFill>
                  <a:srgbClr val="203462"/>
                </a:solidFill>
                <a:latin typeface="Times New Roman"/>
                <a:cs typeface="Times New Roman"/>
              </a:rPr>
              <a:t> </a:t>
            </a:r>
            <a:r>
              <a:rPr sz="2700" spc="-38">
                <a:solidFill>
                  <a:srgbClr val="203462"/>
                </a:solidFill>
                <a:latin typeface="Segoe UI"/>
                <a:cs typeface="Segoe UI"/>
              </a:rPr>
              <a:t>and</a:t>
            </a:r>
            <a:r>
              <a:rPr sz="2700" spc="-38">
                <a:solidFill>
                  <a:srgbClr val="203462"/>
                </a:solidFill>
                <a:latin typeface="Times New Roman"/>
                <a:cs typeface="Times New Roman"/>
              </a:rPr>
              <a:t> </a:t>
            </a:r>
            <a:r>
              <a:rPr sz="2700">
                <a:solidFill>
                  <a:srgbClr val="203462"/>
                </a:solidFill>
                <a:latin typeface="Segoe UI"/>
                <a:cs typeface="Segoe UI"/>
              </a:rPr>
              <a:t>increase</a:t>
            </a:r>
            <a:r>
              <a:rPr sz="2700" spc="-15">
                <a:solidFill>
                  <a:srgbClr val="203462"/>
                </a:solidFill>
                <a:latin typeface="Times New Roman"/>
                <a:cs typeface="Times New Roman"/>
              </a:rPr>
              <a:t> </a:t>
            </a:r>
            <a:r>
              <a:rPr sz="2700">
                <a:solidFill>
                  <a:srgbClr val="203462"/>
                </a:solidFill>
                <a:latin typeface="Segoe UI"/>
                <a:cs typeface="Segoe UI"/>
              </a:rPr>
              <a:t>reach</a:t>
            </a:r>
            <a:r>
              <a:rPr sz="2700" spc="15">
                <a:solidFill>
                  <a:srgbClr val="203462"/>
                </a:solidFill>
                <a:latin typeface="Times New Roman"/>
                <a:cs typeface="Times New Roman"/>
              </a:rPr>
              <a:t> </a:t>
            </a:r>
            <a:r>
              <a:rPr sz="2700">
                <a:solidFill>
                  <a:srgbClr val="203462"/>
                </a:solidFill>
                <a:latin typeface="Segoe UI"/>
                <a:cs typeface="Segoe UI"/>
              </a:rPr>
              <a:t>and</a:t>
            </a:r>
            <a:r>
              <a:rPr sz="2700" spc="8">
                <a:solidFill>
                  <a:srgbClr val="203462"/>
                </a:solidFill>
                <a:latin typeface="Times New Roman"/>
                <a:cs typeface="Times New Roman"/>
              </a:rPr>
              <a:t> </a:t>
            </a:r>
            <a:r>
              <a:rPr sz="2700">
                <a:solidFill>
                  <a:srgbClr val="203462"/>
                </a:solidFill>
                <a:latin typeface="Segoe UI"/>
                <a:cs typeface="Segoe UI"/>
              </a:rPr>
              <a:t>accessibility</a:t>
            </a:r>
            <a:r>
              <a:rPr sz="2700" spc="68">
                <a:solidFill>
                  <a:srgbClr val="203462"/>
                </a:solidFill>
                <a:latin typeface="Times New Roman"/>
                <a:cs typeface="Times New Roman"/>
              </a:rPr>
              <a:t> </a:t>
            </a:r>
            <a:r>
              <a:rPr sz="2700">
                <a:solidFill>
                  <a:srgbClr val="203462"/>
                </a:solidFill>
                <a:latin typeface="Segoe UI"/>
                <a:cs typeface="Segoe UI"/>
              </a:rPr>
              <a:t>e.g.,</a:t>
            </a:r>
            <a:r>
              <a:rPr sz="2700" spc="-15">
                <a:solidFill>
                  <a:srgbClr val="203462"/>
                </a:solidFill>
                <a:latin typeface="Times New Roman"/>
                <a:cs typeface="Times New Roman"/>
              </a:rPr>
              <a:t> </a:t>
            </a:r>
            <a:r>
              <a:rPr sz="2700">
                <a:solidFill>
                  <a:srgbClr val="203462"/>
                </a:solidFill>
                <a:latin typeface="Segoe UI"/>
                <a:cs typeface="Segoe UI"/>
              </a:rPr>
              <a:t>via</a:t>
            </a:r>
            <a:r>
              <a:rPr sz="2700" spc="8">
                <a:solidFill>
                  <a:srgbClr val="203462"/>
                </a:solidFill>
                <a:latin typeface="Times New Roman"/>
                <a:cs typeface="Times New Roman"/>
              </a:rPr>
              <a:t> </a:t>
            </a:r>
            <a:r>
              <a:rPr sz="2700" spc="-15">
                <a:solidFill>
                  <a:srgbClr val="203462"/>
                </a:solidFill>
                <a:latin typeface="Segoe UI"/>
                <a:cs typeface="Segoe UI"/>
              </a:rPr>
              <a:t>email,</a:t>
            </a:r>
            <a:r>
              <a:rPr sz="2700" spc="-15">
                <a:solidFill>
                  <a:srgbClr val="203462"/>
                </a:solidFill>
                <a:latin typeface="Times New Roman"/>
                <a:cs typeface="Times New Roman"/>
              </a:rPr>
              <a:t> </a:t>
            </a:r>
            <a:r>
              <a:rPr sz="2700">
                <a:solidFill>
                  <a:srgbClr val="203462"/>
                </a:solidFill>
                <a:latin typeface="Segoe UI"/>
                <a:cs typeface="Segoe UI"/>
              </a:rPr>
              <a:t>phone,</a:t>
            </a:r>
            <a:r>
              <a:rPr sz="2700" spc="15">
                <a:solidFill>
                  <a:srgbClr val="203462"/>
                </a:solidFill>
                <a:latin typeface="Times New Roman"/>
                <a:cs typeface="Times New Roman"/>
              </a:rPr>
              <a:t> </a:t>
            </a:r>
            <a:r>
              <a:rPr sz="2700" spc="-30">
                <a:solidFill>
                  <a:srgbClr val="203462"/>
                </a:solidFill>
                <a:latin typeface="Segoe UI"/>
                <a:cs typeface="Segoe UI"/>
              </a:rPr>
              <a:t>mail</a:t>
            </a:r>
            <a:endParaRPr sz="2700">
              <a:latin typeface="Segoe UI"/>
              <a:cs typeface="Segoe UI"/>
            </a:endParaRPr>
          </a:p>
        </p:txBody>
      </p:sp>
      <p:pic>
        <p:nvPicPr>
          <p:cNvPr id="4" name="object 4"/>
          <p:cNvPicPr/>
          <p:nvPr/>
        </p:nvPicPr>
        <p:blipFill>
          <a:blip r:embed="rId2" cstate="print"/>
          <a:stretch>
            <a:fillRect/>
          </a:stretch>
        </p:blipFill>
        <p:spPr>
          <a:xfrm>
            <a:off x="8695945" y="2647189"/>
            <a:ext cx="9466325" cy="5630417"/>
          </a:xfrm>
          <a:prstGeom prst="rect">
            <a:avLst/>
          </a:prstGeom>
        </p:spPr>
      </p:pic>
      <p:sp>
        <p:nvSpPr>
          <p:cNvPr id="5" name="object 5"/>
          <p:cNvSpPr txBox="1"/>
          <p:nvPr/>
        </p:nvSpPr>
        <p:spPr>
          <a:xfrm>
            <a:off x="11896343" y="3627879"/>
            <a:ext cx="1689735" cy="546735"/>
          </a:xfrm>
          <a:prstGeom prst="rect">
            <a:avLst/>
          </a:prstGeom>
          <a:solidFill>
            <a:srgbClr val="43A6AC"/>
          </a:solidFill>
        </p:spPr>
        <p:txBody>
          <a:bodyPr vert="horz" wrap="square" lIns="0" tIns="0" rIns="0" bIns="0" rtlCol="0">
            <a:spAutoFit/>
          </a:bodyPr>
          <a:lstStyle/>
          <a:p>
            <a:pPr marL="167640">
              <a:lnSpc>
                <a:spcPts val="1035"/>
              </a:lnSpc>
            </a:pPr>
            <a:r>
              <a:rPr sz="1350">
                <a:solidFill>
                  <a:srgbClr val="FFFFFF"/>
                </a:solidFill>
                <a:latin typeface="Calibri"/>
                <a:cs typeface="Calibri"/>
              </a:rPr>
              <a:t>Surveys</a:t>
            </a:r>
            <a:r>
              <a:rPr sz="1350" spc="-30">
                <a:solidFill>
                  <a:srgbClr val="FFFFFF"/>
                </a:solidFill>
                <a:latin typeface="Times New Roman"/>
                <a:cs typeface="Times New Roman"/>
              </a:rPr>
              <a:t> </a:t>
            </a:r>
            <a:r>
              <a:rPr sz="1350">
                <a:solidFill>
                  <a:srgbClr val="FFFFFF"/>
                </a:solidFill>
                <a:latin typeface="Calibri"/>
                <a:cs typeface="Calibri"/>
              </a:rPr>
              <a:t>are</a:t>
            </a:r>
            <a:r>
              <a:rPr sz="1350" spc="-68">
                <a:solidFill>
                  <a:srgbClr val="FFFFFF"/>
                </a:solidFill>
                <a:latin typeface="Times New Roman"/>
                <a:cs typeface="Times New Roman"/>
              </a:rPr>
              <a:t> </a:t>
            </a:r>
            <a:r>
              <a:rPr sz="1350">
                <a:solidFill>
                  <a:srgbClr val="FFFFFF"/>
                </a:solidFill>
                <a:latin typeface="Calibri"/>
                <a:cs typeface="Calibri"/>
              </a:rPr>
              <a:t>sent</a:t>
            </a:r>
            <a:r>
              <a:rPr sz="1350" spc="-38">
                <a:solidFill>
                  <a:srgbClr val="FFFFFF"/>
                </a:solidFill>
                <a:latin typeface="Times New Roman"/>
                <a:cs typeface="Times New Roman"/>
              </a:rPr>
              <a:t> </a:t>
            </a:r>
            <a:r>
              <a:rPr sz="1350" spc="-38">
                <a:solidFill>
                  <a:srgbClr val="FFFFFF"/>
                </a:solidFill>
                <a:latin typeface="Calibri"/>
                <a:cs typeface="Calibri"/>
              </a:rPr>
              <a:t>via</a:t>
            </a:r>
            <a:endParaRPr sz="1350">
              <a:latin typeface="Calibri"/>
              <a:cs typeface="Calibri"/>
            </a:endParaRPr>
          </a:p>
          <a:p>
            <a:pPr marL="272415" marR="174308" indent="-61913">
              <a:lnSpc>
                <a:spcPct val="100000"/>
              </a:lnSpc>
            </a:pPr>
            <a:r>
              <a:rPr sz="1350">
                <a:solidFill>
                  <a:srgbClr val="FFFFFF"/>
                </a:solidFill>
                <a:latin typeface="Calibri"/>
                <a:cs typeface="Calibri"/>
              </a:rPr>
              <a:t>SMS</a:t>
            </a:r>
            <a:r>
              <a:rPr sz="1350" spc="-38">
                <a:solidFill>
                  <a:srgbClr val="FFFFFF"/>
                </a:solidFill>
                <a:latin typeface="Times New Roman"/>
                <a:cs typeface="Times New Roman"/>
              </a:rPr>
              <a:t> </a:t>
            </a:r>
            <a:r>
              <a:rPr sz="1350">
                <a:solidFill>
                  <a:srgbClr val="FFFFFF"/>
                </a:solidFill>
                <a:latin typeface="Calibri"/>
                <a:cs typeface="Calibri"/>
              </a:rPr>
              <a:t>7</a:t>
            </a:r>
            <a:r>
              <a:rPr sz="1350" spc="-60">
                <a:solidFill>
                  <a:srgbClr val="FFFFFF"/>
                </a:solidFill>
                <a:latin typeface="Times New Roman"/>
                <a:cs typeface="Times New Roman"/>
              </a:rPr>
              <a:t> </a:t>
            </a:r>
            <a:r>
              <a:rPr sz="1350">
                <a:solidFill>
                  <a:srgbClr val="FFFFFF"/>
                </a:solidFill>
                <a:latin typeface="Calibri"/>
                <a:cs typeface="Calibri"/>
              </a:rPr>
              <a:t>and</a:t>
            </a:r>
            <a:r>
              <a:rPr sz="1350" spc="-53">
                <a:solidFill>
                  <a:srgbClr val="FFFFFF"/>
                </a:solidFill>
                <a:latin typeface="Times New Roman"/>
                <a:cs typeface="Times New Roman"/>
              </a:rPr>
              <a:t> </a:t>
            </a:r>
            <a:r>
              <a:rPr sz="1350">
                <a:solidFill>
                  <a:srgbClr val="FFFFFF"/>
                </a:solidFill>
                <a:latin typeface="Calibri"/>
                <a:cs typeface="Calibri"/>
              </a:rPr>
              <a:t>42</a:t>
            </a:r>
            <a:r>
              <a:rPr sz="1350" spc="-53">
                <a:solidFill>
                  <a:srgbClr val="FFFFFF"/>
                </a:solidFill>
                <a:latin typeface="Times New Roman"/>
                <a:cs typeface="Times New Roman"/>
              </a:rPr>
              <a:t> </a:t>
            </a:r>
            <a:r>
              <a:rPr sz="1350" spc="-30">
                <a:solidFill>
                  <a:srgbClr val="FFFFFF"/>
                </a:solidFill>
                <a:latin typeface="Calibri"/>
                <a:cs typeface="Calibri"/>
              </a:rPr>
              <a:t>days</a:t>
            </a:r>
            <a:r>
              <a:rPr sz="1350" spc="-30">
                <a:solidFill>
                  <a:srgbClr val="FFFFFF"/>
                </a:solidFill>
                <a:latin typeface="Times New Roman"/>
                <a:cs typeface="Times New Roman"/>
              </a:rPr>
              <a:t> </a:t>
            </a:r>
            <a:r>
              <a:rPr sz="1350">
                <a:solidFill>
                  <a:srgbClr val="FFFFFF"/>
                </a:solidFill>
                <a:latin typeface="Calibri"/>
                <a:cs typeface="Calibri"/>
              </a:rPr>
              <a:t>after</a:t>
            </a:r>
            <a:r>
              <a:rPr sz="1350" spc="-45">
                <a:solidFill>
                  <a:srgbClr val="FFFFFF"/>
                </a:solidFill>
                <a:latin typeface="Times New Roman"/>
                <a:cs typeface="Times New Roman"/>
              </a:rPr>
              <a:t> </a:t>
            </a:r>
            <a:r>
              <a:rPr sz="1350" spc="-15">
                <a:solidFill>
                  <a:srgbClr val="FFFFFF"/>
                </a:solidFill>
                <a:latin typeface="Calibri"/>
                <a:cs typeface="Calibri"/>
              </a:rPr>
              <a:t>vaccination</a:t>
            </a:r>
            <a:endParaRPr sz="1350">
              <a:latin typeface="Calibri"/>
              <a:cs typeface="Calibri"/>
            </a:endParaRPr>
          </a:p>
        </p:txBody>
      </p:sp>
    </p:spTree>
    <p:extLst>
      <p:ext uri="{BB962C8B-B14F-4D97-AF65-F5344CB8AC3E}">
        <p14:creationId xmlns:p14="http://schemas.microsoft.com/office/powerpoint/2010/main" val="2107791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39289" y="1124445"/>
            <a:ext cx="5532119" cy="840105"/>
          </a:xfrm>
          <a:prstGeom prst="rect">
            <a:avLst/>
          </a:prstGeom>
        </p:spPr>
        <p:txBody>
          <a:bodyPr vert="horz" wrap="square" lIns="0" tIns="20003" rIns="0" bIns="0" rtlCol="0">
            <a:spAutoFit/>
          </a:bodyPr>
          <a:lstStyle/>
          <a:p>
            <a:pPr marL="19050">
              <a:lnSpc>
                <a:spcPct val="100000"/>
              </a:lnSpc>
              <a:spcBef>
                <a:spcPts val="158"/>
              </a:spcBef>
            </a:pPr>
            <a:r>
              <a:rPr sz="5250">
                <a:solidFill>
                  <a:srgbClr val="0E808E"/>
                </a:solidFill>
              </a:rPr>
              <a:t>PVSC</a:t>
            </a:r>
            <a:r>
              <a:rPr sz="5250" spc="-225">
                <a:solidFill>
                  <a:srgbClr val="0E808E"/>
                </a:solidFill>
              </a:rPr>
              <a:t> </a:t>
            </a:r>
            <a:r>
              <a:rPr sz="5250" spc="-15">
                <a:solidFill>
                  <a:srgbClr val="0E808E"/>
                </a:solidFill>
              </a:rPr>
              <a:t>Awareness</a:t>
            </a:r>
            <a:endParaRPr sz="5250"/>
          </a:p>
        </p:txBody>
      </p:sp>
      <p:sp>
        <p:nvSpPr>
          <p:cNvPr id="3" name="object 3"/>
          <p:cNvSpPr txBox="1"/>
          <p:nvPr/>
        </p:nvSpPr>
        <p:spPr>
          <a:xfrm>
            <a:off x="1475079" y="2502790"/>
            <a:ext cx="6347460" cy="5477828"/>
          </a:xfrm>
          <a:prstGeom prst="rect">
            <a:avLst/>
          </a:prstGeom>
        </p:spPr>
        <p:txBody>
          <a:bodyPr vert="horz" wrap="square" lIns="0" tIns="65723" rIns="0" bIns="0" rtlCol="0">
            <a:spAutoFit/>
          </a:bodyPr>
          <a:lstStyle/>
          <a:p>
            <a:pPr marL="361950" marR="7620" indent="-342900">
              <a:lnSpc>
                <a:spcPts val="2909"/>
              </a:lnSpc>
              <a:spcBef>
                <a:spcPts val="518"/>
              </a:spcBef>
              <a:buFont typeface="Arial"/>
              <a:buChar char="•"/>
              <a:tabLst>
                <a:tab pos="360998" algn="l"/>
                <a:tab pos="361950" algn="l"/>
              </a:tabLst>
            </a:pPr>
            <a:r>
              <a:rPr sz="2700">
                <a:solidFill>
                  <a:srgbClr val="203462"/>
                </a:solidFill>
                <a:latin typeface="Segoe UI"/>
                <a:cs typeface="Segoe UI"/>
              </a:rPr>
              <a:t>Important</a:t>
            </a:r>
            <a:r>
              <a:rPr sz="2700" spc="23">
                <a:solidFill>
                  <a:srgbClr val="203462"/>
                </a:solidFill>
                <a:latin typeface="Times New Roman"/>
                <a:cs typeface="Times New Roman"/>
              </a:rPr>
              <a:t> </a:t>
            </a:r>
            <a:r>
              <a:rPr sz="2700">
                <a:solidFill>
                  <a:srgbClr val="203462"/>
                </a:solidFill>
                <a:latin typeface="Segoe UI"/>
                <a:cs typeface="Segoe UI"/>
              </a:rPr>
              <a:t>that</a:t>
            </a:r>
            <a:r>
              <a:rPr sz="2700" spc="45">
                <a:solidFill>
                  <a:srgbClr val="203462"/>
                </a:solidFill>
                <a:latin typeface="Times New Roman"/>
                <a:cs typeface="Times New Roman"/>
              </a:rPr>
              <a:t> </a:t>
            </a:r>
            <a:r>
              <a:rPr sz="2700">
                <a:solidFill>
                  <a:srgbClr val="203462"/>
                </a:solidFill>
                <a:latin typeface="Segoe UI"/>
                <a:cs typeface="Segoe UI"/>
              </a:rPr>
              <a:t>consumers</a:t>
            </a:r>
            <a:r>
              <a:rPr sz="2700" spc="38">
                <a:solidFill>
                  <a:srgbClr val="203462"/>
                </a:solidFill>
                <a:latin typeface="Times New Roman"/>
                <a:cs typeface="Times New Roman"/>
              </a:rPr>
              <a:t> </a:t>
            </a:r>
            <a:r>
              <a:rPr sz="2700">
                <a:solidFill>
                  <a:srgbClr val="203462"/>
                </a:solidFill>
                <a:latin typeface="Segoe UI"/>
                <a:cs typeface="Segoe UI"/>
              </a:rPr>
              <a:t>are</a:t>
            </a:r>
            <a:r>
              <a:rPr sz="2700" spc="53">
                <a:solidFill>
                  <a:srgbClr val="203462"/>
                </a:solidFill>
                <a:latin typeface="Times New Roman"/>
                <a:cs typeface="Times New Roman"/>
              </a:rPr>
              <a:t> </a:t>
            </a:r>
            <a:r>
              <a:rPr sz="2700" spc="-15">
                <a:solidFill>
                  <a:srgbClr val="203462"/>
                </a:solidFill>
                <a:latin typeface="Segoe UI"/>
                <a:cs typeface="Segoe UI"/>
              </a:rPr>
              <a:t>informed</a:t>
            </a:r>
            <a:r>
              <a:rPr sz="2700" spc="-15">
                <a:solidFill>
                  <a:srgbClr val="203462"/>
                </a:solidFill>
                <a:latin typeface="Times New Roman"/>
                <a:cs typeface="Times New Roman"/>
              </a:rPr>
              <a:t> </a:t>
            </a:r>
            <a:r>
              <a:rPr sz="2700">
                <a:solidFill>
                  <a:srgbClr val="203462"/>
                </a:solidFill>
                <a:latin typeface="Segoe UI"/>
                <a:cs typeface="Segoe UI"/>
              </a:rPr>
              <a:t>of</a:t>
            </a:r>
            <a:r>
              <a:rPr sz="2700" spc="-15">
                <a:solidFill>
                  <a:srgbClr val="203462"/>
                </a:solidFill>
                <a:latin typeface="Times New Roman"/>
                <a:cs typeface="Times New Roman"/>
              </a:rPr>
              <a:t> </a:t>
            </a:r>
            <a:r>
              <a:rPr sz="2700">
                <a:solidFill>
                  <a:srgbClr val="203462"/>
                </a:solidFill>
                <a:latin typeface="Segoe UI"/>
                <a:cs typeface="Segoe UI"/>
              </a:rPr>
              <a:t>PVSC</a:t>
            </a:r>
            <a:r>
              <a:rPr sz="2700" spc="15">
                <a:solidFill>
                  <a:srgbClr val="203462"/>
                </a:solidFill>
                <a:latin typeface="Times New Roman"/>
                <a:cs typeface="Times New Roman"/>
              </a:rPr>
              <a:t> </a:t>
            </a:r>
            <a:r>
              <a:rPr sz="2700">
                <a:solidFill>
                  <a:srgbClr val="203462"/>
                </a:solidFill>
                <a:latin typeface="Segoe UI"/>
                <a:cs typeface="Segoe UI"/>
              </a:rPr>
              <a:t>during</a:t>
            </a:r>
            <a:r>
              <a:rPr sz="2700" spc="15">
                <a:solidFill>
                  <a:srgbClr val="203462"/>
                </a:solidFill>
                <a:latin typeface="Times New Roman"/>
                <a:cs typeface="Times New Roman"/>
              </a:rPr>
              <a:t> </a:t>
            </a:r>
            <a:r>
              <a:rPr sz="2700">
                <a:solidFill>
                  <a:srgbClr val="203462"/>
                </a:solidFill>
                <a:latin typeface="Segoe UI"/>
                <a:cs typeface="Segoe UI"/>
              </a:rPr>
              <a:t>the</a:t>
            </a:r>
            <a:r>
              <a:rPr sz="2700" spc="-8">
                <a:solidFill>
                  <a:srgbClr val="203462"/>
                </a:solidFill>
                <a:latin typeface="Times New Roman"/>
                <a:cs typeface="Times New Roman"/>
              </a:rPr>
              <a:t> </a:t>
            </a:r>
            <a:r>
              <a:rPr sz="2700">
                <a:solidFill>
                  <a:srgbClr val="203462"/>
                </a:solidFill>
                <a:latin typeface="Segoe UI"/>
                <a:cs typeface="Segoe UI"/>
              </a:rPr>
              <a:t>vaccination</a:t>
            </a:r>
            <a:r>
              <a:rPr sz="2700" spc="30">
                <a:solidFill>
                  <a:srgbClr val="203462"/>
                </a:solidFill>
                <a:latin typeface="Times New Roman"/>
                <a:cs typeface="Times New Roman"/>
              </a:rPr>
              <a:t> </a:t>
            </a:r>
            <a:r>
              <a:rPr sz="2700" spc="-15">
                <a:solidFill>
                  <a:srgbClr val="203462"/>
                </a:solidFill>
                <a:latin typeface="Segoe UI"/>
                <a:cs typeface="Segoe UI"/>
              </a:rPr>
              <a:t>process</a:t>
            </a:r>
            <a:endParaRPr sz="2700">
              <a:latin typeface="Segoe UI"/>
              <a:cs typeface="Segoe UI"/>
            </a:endParaRPr>
          </a:p>
          <a:p>
            <a:pPr marL="1046798" lvl="1" indent="-343853">
              <a:lnSpc>
                <a:spcPct val="100000"/>
              </a:lnSpc>
              <a:spcBef>
                <a:spcPts val="398"/>
              </a:spcBef>
              <a:buFont typeface="Wingdings"/>
              <a:buChar char=""/>
              <a:tabLst>
                <a:tab pos="1047750" algn="l"/>
              </a:tabLst>
            </a:pPr>
            <a:r>
              <a:rPr sz="2700">
                <a:solidFill>
                  <a:srgbClr val="203462"/>
                </a:solidFill>
                <a:latin typeface="Segoe UI"/>
                <a:cs typeface="Segoe UI"/>
              </a:rPr>
              <a:t>Scan</a:t>
            </a:r>
            <a:r>
              <a:rPr sz="2700" spc="45">
                <a:solidFill>
                  <a:srgbClr val="203462"/>
                </a:solidFill>
                <a:latin typeface="Times New Roman"/>
                <a:cs typeface="Times New Roman"/>
              </a:rPr>
              <a:t> </a:t>
            </a:r>
            <a:r>
              <a:rPr sz="2700">
                <a:solidFill>
                  <a:srgbClr val="203462"/>
                </a:solidFill>
                <a:latin typeface="Segoe UI"/>
                <a:cs typeface="Segoe UI"/>
              </a:rPr>
              <a:t>QR</a:t>
            </a:r>
            <a:r>
              <a:rPr sz="2700" spc="53">
                <a:solidFill>
                  <a:srgbClr val="203462"/>
                </a:solidFill>
                <a:latin typeface="Times New Roman"/>
                <a:cs typeface="Times New Roman"/>
              </a:rPr>
              <a:t> </a:t>
            </a:r>
            <a:r>
              <a:rPr sz="2700" spc="-30">
                <a:solidFill>
                  <a:srgbClr val="203462"/>
                </a:solidFill>
                <a:latin typeface="Segoe UI"/>
                <a:cs typeface="Segoe UI"/>
              </a:rPr>
              <a:t>codes</a:t>
            </a:r>
            <a:endParaRPr sz="2700">
              <a:latin typeface="Segoe UI"/>
              <a:cs typeface="Segoe UI"/>
            </a:endParaRPr>
          </a:p>
          <a:p>
            <a:pPr marL="1046798" lvl="1" indent="-343853">
              <a:lnSpc>
                <a:spcPct val="100000"/>
              </a:lnSpc>
              <a:spcBef>
                <a:spcPts val="413"/>
              </a:spcBef>
              <a:buFont typeface="Wingdings"/>
              <a:buChar char=""/>
              <a:tabLst>
                <a:tab pos="1047750" algn="l"/>
              </a:tabLst>
            </a:pPr>
            <a:r>
              <a:rPr sz="2700">
                <a:solidFill>
                  <a:srgbClr val="203462"/>
                </a:solidFill>
                <a:latin typeface="Segoe UI"/>
                <a:cs typeface="Segoe UI"/>
              </a:rPr>
              <a:t>SMS</a:t>
            </a:r>
            <a:r>
              <a:rPr sz="2700" spc="45">
                <a:solidFill>
                  <a:srgbClr val="203462"/>
                </a:solidFill>
                <a:latin typeface="Times New Roman"/>
                <a:cs typeface="Times New Roman"/>
              </a:rPr>
              <a:t> </a:t>
            </a:r>
            <a:r>
              <a:rPr sz="2700" spc="-15">
                <a:solidFill>
                  <a:srgbClr val="203462"/>
                </a:solidFill>
                <a:latin typeface="Segoe UI"/>
                <a:cs typeface="Segoe UI"/>
              </a:rPr>
              <a:t>contact</a:t>
            </a:r>
            <a:endParaRPr sz="2700">
              <a:latin typeface="Segoe UI"/>
              <a:cs typeface="Segoe UI"/>
            </a:endParaRPr>
          </a:p>
          <a:p>
            <a:pPr lvl="1">
              <a:lnSpc>
                <a:spcPct val="100000"/>
              </a:lnSpc>
              <a:spcBef>
                <a:spcPts val="90"/>
              </a:spcBef>
              <a:buClr>
                <a:srgbClr val="203462"/>
              </a:buClr>
              <a:buFont typeface="Wingdings"/>
              <a:buChar char=""/>
            </a:pPr>
            <a:endParaRPr sz="4425">
              <a:latin typeface="Segoe UI"/>
              <a:cs typeface="Segoe UI"/>
            </a:endParaRPr>
          </a:p>
          <a:p>
            <a:pPr marL="361950" marR="214313" indent="-342900">
              <a:lnSpc>
                <a:spcPts val="2909"/>
              </a:lnSpc>
              <a:buFont typeface="Arial"/>
              <a:buChar char="•"/>
              <a:tabLst>
                <a:tab pos="360998" algn="l"/>
                <a:tab pos="361950" algn="l"/>
              </a:tabLst>
            </a:pPr>
            <a:r>
              <a:rPr sz="2700">
                <a:solidFill>
                  <a:srgbClr val="203462"/>
                </a:solidFill>
                <a:latin typeface="Segoe UI"/>
                <a:cs typeface="Segoe UI"/>
              </a:rPr>
              <a:t>Important</a:t>
            </a:r>
            <a:r>
              <a:rPr sz="2700" spc="15">
                <a:solidFill>
                  <a:srgbClr val="203462"/>
                </a:solidFill>
                <a:latin typeface="Times New Roman"/>
                <a:cs typeface="Times New Roman"/>
              </a:rPr>
              <a:t> </a:t>
            </a:r>
            <a:r>
              <a:rPr sz="2700">
                <a:solidFill>
                  <a:srgbClr val="203462"/>
                </a:solidFill>
                <a:latin typeface="Segoe UI"/>
                <a:cs typeface="Segoe UI"/>
              </a:rPr>
              <a:t>for</a:t>
            </a:r>
            <a:r>
              <a:rPr sz="2700" spc="30">
                <a:solidFill>
                  <a:srgbClr val="203462"/>
                </a:solidFill>
                <a:latin typeface="Times New Roman"/>
                <a:cs typeface="Times New Roman"/>
              </a:rPr>
              <a:t> </a:t>
            </a:r>
            <a:r>
              <a:rPr sz="2700">
                <a:solidFill>
                  <a:srgbClr val="203462"/>
                </a:solidFill>
                <a:latin typeface="Segoe UI"/>
                <a:cs typeface="Segoe UI"/>
              </a:rPr>
              <a:t>all</a:t>
            </a:r>
            <a:r>
              <a:rPr sz="2700" spc="53">
                <a:solidFill>
                  <a:srgbClr val="203462"/>
                </a:solidFill>
                <a:latin typeface="Times New Roman"/>
                <a:cs typeface="Times New Roman"/>
              </a:rPr>
              <a:t> </a:t>
            </a:r>
            <a:r>
              <a:rPr sz="2700">
                <a:solidFill>
                  <a:srgbClr val="203462"/>
                </a:solidFill>
                <a:latin typeface="Segoe UI"/>
                <a:cs typeface="Segoe UI"/>
              </a:rPr>
              <a:t>participants</a:t>
            </a:r>
            <a:r>
              <a:rPr sz="2700" spc="90">
                <a:solidFill>
                  <a:srgbClr val="203462"/>
                </a:solidFill>
                <a:latin typeface="Times New Roman"/>
                <a:cs typeface="Times New Roman"/>
              </a:rPr>
              <a:t> </a:t>
            </a:r>
            <a:r>
              <a:rPr sz="2700" spc="-38">
                <a:solidFill>
                  <a:srgbClr val="203462"/>
                </a:solidFill>
                <a:latin typeface="Segoe UI"/>
                <a:cs typeface="Segoe UI"/>
              </a:rPr>
              <a:t>to</a:t>
            </a:r>
            <a:r>
              <a:rPr sz="2700" spc="-38">
                <a:solidFill>
                  <a:srgbClr val="203462"/>
                </a:solidFill>
                <a:latin typeface="Times New Roman"/>
                <a:cs typeface="Times New Roman"/>
              </a:rPr>
              <a:t> </a:t>
            </a:r>
            <a:r>
              <a:rPr sz="2700">
                <a:solidFill>
                  <a:srgbClr val="203462"/>
                </a:solidFill>
                <a:latin typeface="Segoe UI"/>
                <a:cs typeface="Segoe UI"/>
              </a:rPr>
              <a:t>respond,</a:t>
            </a:r>
            <a:r>
              <a:rPr sz="2700" spc="8">
                <a:solidFill>
                  <a:srgbClr val="203462"/>
                </a:solidFill>
                <a:latin typeface="Times New Roman"/>
                <a:cs typeface="Times New Roman"/>
              </a:rPr>
              <a:t> </a:t>
            </a:r>
            <a:r>
              <a:rPr sz="2700">
                <a:solidFill>
                  <a:srgbClr val="203462"/>
                </a:solidFill>
                <a:latin typeface="Segoe UI"/>
                <a:cs typeface="Segoe UI"/>
              </a:rPr>
              <a:t>even</a:t>
            </a:r>
            <a:r>
              <a:rPr sz="2700" spc="15">
                <a:solidFill>
                  <a:srgbClr val="203462"/>
                </a:solidFill>
                <a:latin typeface="Times New Roman"/>
                <a:cs typeface="Times New Roman"/>
              </a:rPr>
              <a:t> </a:t>
            </a:r>
            <a:r>
              <a:rPr sz="2700">
                <a:solidFill>
                  <a:srgbClr val="203462"/>
                </a:solidFill>
                <a:latin typeface="Segoe UI"/>
                <a:cs typeface="Segoe UI"/>
              </a:rPr>
              <a:t>those</a:t>
            </a:r>
            <a:r>
              <a:rPr sz="2700" spc="-15">
                <a:solidFill>
                  <a:srgbClr val="203462"/>
                </a:solidFill>
                <a:latin typeface="Times New Roman"/>
                <a:cs typeface="Times New Roman"/>
              </a:rPr>
              <a:t> </a:t>
            </a:r>
            <a:r>
              <a:rPr sz="2700">
                <a:solidFill>
                  <a:srgbClr val="203462"/>
                </a:solidFill>
                <a:latin typeface="Segoe UI"/>
                <a:cs typeface="Segoe UI"/>
              </a:rPr>
              <a:t>that</a:t>
            </a:r>
            <a:r>
              <a:rPr sz="2700" spc="15">
                <a:solidFill>
                  <a:srgbClr val="203462"/>
                </a:solidFill>
                <a:latin typeface="Times New Roman"/>
                <a:cs typeface="Times New Roman"/>
              </a:rPr>
              <a:t> </a:t>
            </a:r>
            <a:r>
              <a:rPr sz="2700">
                <a:solidFill>
                  <a:srgbClr val="203462"/>
                </a:solidFill>
                <a:latin typeface="Segoe UI"/>
                <a:cs typeface="Segoe UI"/>
              </a:rPr>
              <a:t>did</a:t>
            </a:r>
            <a:r>
              <a:rPr sz="2700" spc="53">
                <a:solidFill>
                  <a:srgbClr val="203462"/>
                </a:solidFill>
                <a:latin typeface="Times New Roman"/>
                <a:cs typeface="Times New Roman"/>
              </a:rPr>
              <a:t> </a:t>
            </a:r>
            <a:r>
              <a:rPr sz="2700" b="1" spc="-38">
                <a:solidFill>
                  <a:srgbClr val="203462"/>
                </a:solidFill>
                <a:latin typeface="Segoe UI"/>
                <a:cs typeface="Segoe UI"/>
              </a:rPr>
              <a:t>NOT</a:t>
            </a:r>
            <a:r>
              <a:rPr sz="2700" spc="-38">
                <a:solidFill>
                  <a:srgbClr val="203462"/>
                </a:solidFill>
                <a:latin typeface="Times New Roman"/>
                <a:cs typeface="Times New Roman"/>
              </a:rPr>
              <a:t> </a:t>
            </a:r>
            <a:r>
              <a:rPr sz="2700">
                <a:solidFill>
                  <a:srgbClr val="203462"/>
                </a:solidFill>
                <a:latin typeface="Segoe UI"/>
                <a:cs typeface="Segoe UI"/>
              </a:rPr>
              <a:t>experience</a:t>
            </a:r>
            <a:r>
              <a:rPr sz="2700" spc="23">
                <a:solidFill>
                  <a:srgbClr val="203462"/>
                </a:solidFill>
                <a:latin typeface="Times New Roman"/>
                <a:cs typeface="Times New Roman"/>
              </a:rPr>
              <a:t> </a:t>
            </a:r>
            <a:r>
              <a:rPr sz="2700">
                <a:solidFill>
                  <a:srgbClr val="203462"/>
                </a:solidFill>
                <a:latin typeface="Segoe UI"/>
                <a:cs typeface="Segoe UI"/>
              </a:rPr>
              <a:t>an</a:t>
            </a:r>
            <a:r>
              <a:rPr sz="2700">
                <a:solidFill>
                  <a:srgbClr val="203462"/>
                </a:solidFill>
                <a:latin typeface="Times New Roman"/>
                <a:cs typeface="Times New Roman"/>
              </a:rPr>
              <a:t> </a:t>
            </a:r>
            <a:r>
              <a:rPr sz="2700">
                <a:solidFill>
                  <a:srgbClr val="203462"/>
                </a:solidFill>
                <a:latin typeface="Segoe UI"/>
                <a:cs typeface="Segoe UI"/>
              </a:rPr>
              <a:t>adverse</a:t>
            </a:r>
            <a:r>
              <a:rPr sz="2700" spc="23">
                <a:solidFill>
                  <a:srgbClr val="203462"/>
                </a:solidFill>
                <a:latin typeface="Times New Roman"/>
                <a:cs typeface="Times New Roman"/>
              </a:rPr>
              <a:t> </a:t>
            </a:r>
            <a:r>
              <a:rPr sz="2700">
                <a:solidFill>
                  <a:srgbClr val="203462"/>
                </a:solidFill>
                <a:latin typeface="Segoe UI"/>
                <a:cs typeface="Segoe UI"/>
              </a:rPr>
              <a:t>event</a:t>
            </a:r>
            <a:r>
              <a:rPr sz="2700" spc="23">
                <a:solidFill>
                  <a:srgbClr val="203462"/>
                </a:solidFill>
                <a:latin typeface="Times New Roman"/>
                <a:cs typeface="Times New Roman"/>
              </a:rPr>
              <a:t> </a:t>
            </a:r>
            <a:r>
              <a:rPr sz="2700" spc="-15">
                <a:solidFill>
                  <a:srgbClr val="203462"/>
                </a:solidFill>
                <a:latin typeface="Segoe UI"/>
                <a:cs typeface="Segoe UI"/>
              </a:rPr>
              <a:t>following</a:t>
            </a:r>
            <a:r>
              <a:rPr sz="2700" spc="-15">
                <a:solidFill>
                  <a:srgbClr val="203462"/>
                </a:solidFill>
                <a:latin typeface="Times New Roman"/>
                <a:cs typeface="Times New Roman"/>
              </a:rPr>
              <a:t> </a:t>
            </a:r>
            <a:r>
              <a:rPr sz="2700" spc="-15">
                <a:solidFill>
                  <a:srgbClr val="203462"/>
                </a:solidFill>
                <a:latin typeface="Segoe UI"/>
                <a:cs typeface="Segoe UI"/>
              </a:rPr>
              <a:t>immunisation</a:t>
            </a:r>
            <a:endParaRPr sz="2700">
              <a:latin typeface="Segoe UI"/>
              <a:cs typeface="Segoe UI"/>
            </a:endParaRPr>
          </a:p>
          <a:p>
            <a:pPr>
              <a:lnSpc>
                <a:spcPct val="100000"/>
              </a:lnSpc>
              <a:spcBef>
                <a:spcPts val="60"/>
              </a:spcBef>
              <a:buClr>
                <a:srgbClr val="203462"/>
              </a:buClr>
              <a:buFont typeface="Arial"/>
              <a:buChar char="•"/>
            </a:pPr>
            <a:endParaRPr sz="4425">
              <a:latin typeface="Segoe UI"/>
              <a:cs typeface="Segoe UI"/>
            </a:endParaRPr>
          </a:p>
          <a:p>
            <a:pPr marL="361950" marR="958215" indent="-342900">
              <a:lnSpc>
                <a:spcPts val="2909"/>
              </a:lnSpc>
              <a:spcBef>
                <a:spcPts val="8"/>
              </a:spcBef>
              <a:buFont typeface="Arial"/>
              <a:buChar char="•"/>
              <a:tabLst>
                <a:tab pos="360998" algn="l"/>
                <a:tab pos="361950" algn="l"/>
              </a:tabLst>
            </a:pPr>
            <a:r>
              <a:rPr sz="2700">
                <a:solidFill>
                  <a:srgbClr val="203462"/>
                </a:solidFill>
                <a:latin typeface="Segoe UI"/>
                <a:cs typeface="Segoe UI"/>
              </a:rPr>
              <a:t>Increased</a:t>
            </a:r>
            <a:r>
              <a:rPr sz="2700" spc="-15">
                <a:solidFill>
                  <a:srgbClr val="203462"/>
                </a:solidFill>
                <a:latin typeface="Times New Roman"/>
                <a:cs typeface="Times New Roman"/>
              </a:rPr>
              <a:t> </a:t>
            </a:r>
            <a:r>
              <a:rPr sz="2700">
                <a:solidFill>
                  <a:srgbClr val="203462"/>
                </a:solidFill>
                <a:latin typeface="Segoe UI"/>
                <a:cs typeface="Segoe UI"/>
              </a:rPr>
              <a:t>participation</a:t>
            </a:r>
            <a:r>
              <a:rPr sz="2700" spc="45">
                <a:solidFill>
                  <a:srgbClr val="203462"/>
                </a:solidFill>
                <a:latin typeface="Times New Roman"/>
                <a:cs typeface="Times New Roman"/>
              </a:rPr>
              <a:t> </a:t>
            </a:r>
            <a:r>
              <a:rPr sz="2700">
                <a:solidFill>
                  <a:srgbClr val="203462"/>
                </a:solidFill>
                <a:latin typeface="Segoe UI"/>
                <a:cs typeface="Segoe UI"/>
              </a:rPr>
              <a:t>is</a:t>
            </a:r>
            <a:r>
              <a:rPr sz="2700" spc="23">
                <a:solidFill>
                  <a:srgbClr val="203462"/>
                </a:solidFill>
                <a:latin typeface="Times New Roman"/>
                <a:cs typeface="Times New Roman"/>
              </a:rPr>
              <a:t> </a:t>
            </a:r>
            <a:r>
              <a:rPr sz="2700">
                <a:solidFill>
                  <a:srgbClr val="203462"/>
                </a:solidFill>
                <a:latin typeface="Segoe UI"/>
                <a:cs typeface="Segoe UI"/>
              </a:rPr>
              <a:t>best</a:t>
            </a:r>
            <a:r>
              <a:rPr sz="2700" spc="23">
                <a:solidFill>
                  <a:srgbClr val="203462"/>
                </a:solidFill>
                <a:latin typeface="Times New Roman"/>
                <a:cs typeface="Times New Roman"/>
              </a:rPr>
              <a:t> </a:t>
            </a:r>
            <a:r>
              <a:rPr sz="2700" spc="-38">
                <a:solidFill>
                  <a:srgbClr val="203462"/>
                </a:solidFill>
                <a:latin typeface="Segoe UI"/>
                <a:cs typeface="Segoe UI"/>
              </a:rPr>
              <a:t>for</a:t>
            </a:r>
            <a:r>
              <a:rPr sz="2700" spc="-38">
                <a:solidFill>
                  <a:srgbClr val="203462"/>
                </a:solidFill>
                <a:latin typeface="Times New Roman"/>
                <a:cs typeface="Times New Roman"/>
              </a:rPr>
              <a:t> </a:t>
            </a:r>
            <a:r>
              <a:rPr sz="2700" spc="-15">
                <a:solidFill>
                  <a:srgbClr val="203462"/>
                </a:solidFill>
                <a:latin typeface="Segoe UI"/>
                <a:cs typeface="Segoe UI"/>
              </a:rPr>
              <a:t>everyone!</a:t>
            </a:r>
            <a:endParaRPr sz="2700">
              <a:latin typeface="Segoe UI"/>
              <a:cs typeface="Segoe UI"/>
            </a:endParaRPr>
          </a:p>
        </p:txBody>
      </p:sp>
      <p:grpSp>
        <p:nvGrpSpPr>
          <p:cNvPr id="4" name="object 4"/>
          <p:cNvGrpSpPr/>
          <p:nvPr/>
        </p:nvGrpSpPr>
        <p:grpSpPr>
          <a:xfrm>
            <a:off x="719483" y="2185417"/>
            <a:ext cx="16546830" cy="6472238"/>
            <a:chOff x="479655" y="1456944"/>
            <a:chExt cx="11031220" cy="4314825"/>
          </a:xfrm>
        </p:grpSpPr>
        <p:pic>
          <p:nvPicPr>
            <p:cNvPr id="5" name="object 5"/>
            <p:cNvPicPr/>
            <p:nvPr/>
          </p:nvPicPr>
          <p:blipFill>
            <a:blip r:embed="rId2" cstate="print"/>
            <a:stretch>
              <a:fillRect/>
            </a:stretch>
          </p:blipFill>
          <p:spPr>
            <a:xfrm>
              <a:off x="479655" y="1677330"/>
              <a:ext cx="404528" cy="374625"/>
            </a:xfrm>
            <a:prstGeom prst="rect">
              <a:avLst/>
            </a:prstGeom>
          </p:spPr>
        </p:pic>
        <p:pic>
          <p:nvPicPr>
            <p:cNvPr id="6" name="object 6"/>
            <p:cNvPicPr/>
            <p:nvPr/>
          </p:nvPicPr>
          <p:blipFill>
            <a:blip r:embed="rId3" cstate="print"/>
            <a:stretch>
              <a:fillRect/>
            </a:stretch>
          </p:blipFill>
          <p:spPr>
            <a:xfrm>
              <a:off x="5908548" y="1456944"/>
              <a:ext cx="5602223" cy="4314441"/>
            </a:xfrm>
            <a:prstGeom prst="rect">
              <a:avLst/>
            </a:prstGeom>
          </p:spPr>
        </p:pic>
      </p:grpSp>
    </p:spTree>
    <p:extLst>
      <p:ext uri="{BB962C8B-B14F-4D97-AF65-F5344CB8AC3E}">
        <p14:creationId xmlns:p14="http://schemas.microsoft.com/office/powerpoint/2010/main" val="4169161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D5CBF19-4772-4822-CB87-3FFFDA1B0F48}"/>
              </a:ext>
            </a:extLst>
          </p:cNvPr>
          <p:cNvPicPr>
            <a:picLocks noChangeAspect="1"/>
          </p:cNvPicPr>
          <p:nvPr/>
        </p:nvPicPr>
        <p:blipFill>
          <a:blip r:embed="rId3"/>
          <a:srcRect/>
          <a:stretch>
            <a:fillRect/>
          </a:stretch>
        </p:blipFill>
        <p:spPr>
          <a:xfrm>
            <a:off x="11105388" y="0"/>
            <a:ext cx="7182612" cy="10287000"/>
          </a:xfrm>
          <a:prstGeom prst="rect">
            <a:avLst/>
          </a:prstGeom>
        </p:spPr>
      </p:pic>
      <p:sp>
        <p:nvSpPr>
          <p:cNvPr id="3" name="TextBox 2">
            <a:extLst>
              <a:ext uri="{FF2B5EF4-FFF2-40B4-BE49-F238E27FC236}">
                <a16:creationId xmlns:a16="http://schemas.microsoft.com/office/drawing/2014/main" id="{0D553618-0EC7-7F93-F523-C0A3A2164BC1}"/>
              </a:ext>
            </a:extLst>
          </p:cNvPr>
          <p:cNvSpPr txBox="1"/>
          <p:nvPr/>
        </p:nvSpPr>
        <p:spPr>
          <a:xfrm>
            <a:off x="934755" y="1842229"/>
            <a:ext cx="15602712" cy="8463855"/>
          </a:xfrm>
          <a:prstGeom prst="rect">
            <a:avLst/>
          </a:prstGeom>
          <a:noFill/>
        </p:spPr>
        <p:txBody>
          <a:bodyPr wrap="square" lIns="91440" tIns="45720" rIns="91440" bIns="45720" anchor="t">
            <a:spAutoFit/>
          </a:bodyPr>
          <a:lstStyle/>
          <a:p>
            <a:pPr marL="457200" indent="-457200">
              <a:buFont typeface="Arial" panose="020B0604020202020204" pitchFamily="34" charset="0"/>
              <a:buChar char="•"/>
              <a:tabLst>
                <a:tab pos="457200" algn="l"/>
              </a:tabLst>
            </a:pPr>
            <a:r>
              <a:rPr lang="en-NZ" sz="3200">
                <a:latin typeface="Arial 3"/>
              </a:rPr>
              <a:t>On 1 March 2023, the Comirnaty (12+ years) purple cap vaccine was retired and replaced with two Comirnaty grey cap formulations for use commencing 1 March 2023. </a:t>
            </a:r>
            <a:endParaRPr lang="en-NZ" sz="3200">
              <a:latin typeface="Arial 3"/>
              <a:cs typeface="Arial 3"/>
            </a:endParaRPr>
          </a:p>
          <a:p>
            <a:pPr marL="457200" lvl="0" indent="-457200">
              <a:buFont typeface="Arial" panose="020B0604020202020204" pitchFamily="34" charset="0"/>
              <a:buChar char="•"/>
              <a:tabLst>
                <a:tab pos="457200" algn="l"/>
              </a:tabLst>
            </a:pPr>
            <a:endParaRPr lang="en-NZ" sz="3200">
              <a:latin typeface="Arial 3"/>
              <a:cs typeface="Arial 3"/>
            </a:endParaRPr>
          </a:p>
          <a:p>
            <a:pPr marL="914400" lvl="1" indent="-457200">
              <a:buFont typeface="Courier New" panose="020B0604020202020204" pitchFamily="34" charset="0"/>
              <a:buChar char="o"/>
              <a:tabLst>
                <a:tab pos="457200" algn="l"/>
              </a:tabLst>
            </a:pPr>
            <a:r>
              <a:rPr lang="en-NZ" sz="3200">
                <a:latin typeface="Arial 3"/>
              </a:rPr>
              <a:t>Comirnaty 30mcg (12+ years) grey cap vaccine for primary doses</a:t>
            </a:r>
            <a:endParaRPr lang="en-NZ" sz="3200">
              <a:latin typeface="Arial 3"/>
              <a:cs typeface="Arial 3"/>
            </a:endParaRPr>
          </a:p>
          <a:p>
            <a:pPr marL="914400" lvl="1" indent="-457200">
              <a:buFont typeface="Courier New" panose="020B0604020202020204" pitchFamily="34" charset="0"/>
              <a:buChar char="o"/>
              <a:tabLst>
                <a:tab pos="457200" algn="l"/>
              </a:tabLst>
            </a:pPr>
            <a:r>
              <a:rPr lang="en-NZ" sz="3200">
                <a:latin typeface="Arial 3"/>
              </a:rPr>
              <a:t>Comirnaty Original/Omicron BA. 4/5 (16+ years, if eligible) grey cap vaccine for booster doses</a:t>
            </a:r>
            <a:br>
              <a:rPr lang="en-NZ" sz="3200">
                <a:latin typeface="Arial 3"/>
              </a:rPr>
            </a:br>
            <a:endParaRPr lang="en-NZ" sz="3200">
              <a:latin typeface="Arial 3"/>
              <a:cs typeface="Arial 3"/>
            </a:endParaRPr>
          </a:p>
          <a:p>
            <a:pPr marL="457200" indent="-457200">
              <a:buFont typeface="Arial" panose="020B0604020202020204" pitchFamily="34" charset="0"/>
              <a:buChar char="•"/>
              <a:tabLst>
                <a:tab pos="457200" algn="l"/>
              </a:tabLst>
            </a:pPr>
            <a:r>
              <a:rPr lang="en-NZ" sz="3200" b="0" i="0">
                <a:effectLst/>
                <a:latin typeface="Arial 3"/>
                <a:cs typeface="Arial 3"/>
              </a:rPr>
              <a:t>Both grey cap vaccines are prediluted. </a:t>
            </a:r>
            <a:br>
              <a:rPr lang="en-NZ" sz="3200">
                <a:latin typeface="Arial 3"/>
              </a:rPr>
            </a:br>
            <a:endParaRPr lang="en-NZ" sz="3200">
              <a:latin typeface="Arial 3"/>
              <a:cs typeface="Arial 3"/>
            </a:endParaRPr>
          </a:p>
          <a:p>
            <a:pPr marL="457200" lvl="0" indent="-457200">
              <a:buFont typeface="Arial" panose="020B0604020202020204" pitchFamily="34" charset="0"/>
              <a:buChar char="•"/>
              <a:tabLst>
                <a:tab pos="457200" algn="l"/>
              </a:tabLst>
            </a:pPr>
            <a:r>
              <a:rPr lang="en-NZ" sz="3200">
                <a:latin typeface="Arial 3"/>
              </a:rPr>
              <a:t>All remaining stock of the purple cap vial should now have been disposed of in the Interwaste vial disposal bins and recorded as wastage in the CIR.</a:t>
            </a:r>
            <a:endParaRPr lang="en-NZ" sz="3200">
              <a:latin typeface="Arial 3"/>
              <a:cs typeface="Arial 3"/>
            </a:endParaRPr>
          </a:p>
          <a:p>
            <a:pPr marL="457200" lvl="0" indent="-457200">
              <a:buFont typeface="Arial" panose="020B0604020202020204" pitchFamily="34" charset="0"/>
              <a:buChar char="•"/>
              <a:tabLst>
                <a:tab pos="457200" algn="l"/>
              </a:tabLst>
            </a:pPr>
            <a:endParaRPr lang="en-NZ" sz="3200">
              <a:latin typeface="Arial 3"/>
              <a:cs typeface="Arial 3"/>
            </a:endParaRPr>
          </a:p>
          <a:p>
            <a:pPr marL="457200" indent="-457200">
              <a:buFont typeface="Arial" panose="020B0604020202020204" pitchFamily="34" charset="0"/>
              <a:buChar char="•"/>
              <a:tabLst>
                <a:tab pos="457200" algn="l"/>
              </a:tabLst>
            </a:pPr>
            <a:r>
              <a:rPr lang="en-NZ" sz="3200">
                <a:latin typeface="Arial 3"/>
                <a:cs typeface="Arial 3"/>
              </a:rPr>
              <a:t>Please also ensure you have wasted all expired sodium chloride.</a:t>
            </a:r>
          </a:p>
          <a:p>
            <a:pPr marL="457200" indent="-457200">
              <a:buFont typeface="Arial" panose="020B0604020202020204" pitchFamily="34" charset="0"/>
              <a:buChar char="•"/>
              <a:tabLst>
                <a:tab pos="457200" algn="l"/>
              </a:tabLst>
            </a:pPr>
            <a:endParaRPr lang="en-NZ" sz="3200">
              <a:latin typeface="Arial 3"/>
              <a:cs typeface="Arial 3"/>
            </a:endParaRPr>
          </a:p>
          <a:p>
            <a:pPr marL="457200" indent="-457200">
              <a:buFont typeface="Arial" panose="020B0604020202020204" pitchFamily="34" charset="0"/>
              <a:buChar char="•"/>
              <a:tabLst>
                <a:tab pos="457200" algn="l"/>
              </a:tabLst>
            </a:pPr>
            <a:r>
              <a:rPr lang="en-NZ" sz="3200">
                <a:latin typeface="Arial 3"/>
              </a:rPr>
              <a:t>Have you completed and returned your </a:t>
            </a:r>
            <a:r>
              <a:rPr lang="en-NZ" sz="3200" err="1">
                <a:latin typeface="Arial 3"/>
                <a:cs typeface="Arial 3"/>
              </a:rPr>
              <a:t>Te</a:t>
            </a:r>
            <a:r>
              <a:rPr lang="en-NZ" sz="3200">
                <a:latin typeface="Arial 3"/>
                <a:cs typeface="Arial 3"/>
              </a:rPr>
              <a:t> </a:t>
            </a:r>
            <a:r>
              <a:rPr lang="en-NZ" sz="3200" err="1">
                <a:latin typeface="Arial 3"/>
                <a:cs typeface="Arial 3"/>
              </a:rPr>
              <a:t>Whatu</a:t>
            </a:r>
            <a:r>
              <a:rPr lang="en-NZ" sz="3200">
                <a:latin typeface="Arial 3"/>
                <a:cs typeface="Arial 3"/>
              </a:rPr>
              <a:t> Ora Southern </a:t>
            </a:r>
            <a:r>
              <a:rPr lang="en-NZ" sz="3200" b="1">
                <a:latin typeface="Arial 3"/>
                <a:cs typeface="Arial 3"/>
              </a:rPr>
              <a:t>Grey</a:t>
            </a:r>
            <a:r>
              <a:rPr lang="en-NZ" sz="3200" b="1" i="0">
                <a:effectLst/>
                <a:latin typeface="Arial 3"/>
                <a:cs typeface="Arial 3"/>
              </a:rPr>
              <a:t> cap preparedness checklist</a:t>
            </a:r>
            <a:r>
              <a:rPr lang="en-NZ" sz="3200" b="1" i="0">
                <a:effectLst/>
                <a:latin typeface="Arial 3"/>
              </a:rPr>
              <a:t>?</a:t>
            </a:r>
            <a:endParaRPr lang="en-NZ" sz="3200">
              <a:latin typeface="Arial 3"/>
              <a:cs typeface="Arial 3"/>
            </a:endParaRPr>
          </a:p>
        </p:txBody>
      </p:sp>
      <p:sp>
        <p:nvSpPr>
          <p:cNvPr id="5" name="TextBox 3">
            <a:extLst>
              <a:ext uri="{FF2B5EF4-FFF2-40B4-BE49-F238E27FC236}">
                <a16:creationId xmlns:a16="http://schemas.microsoft.com/office/drawing/2014/main" id="{FF818E1B-23AE-D452-EC3E-746784D44221}"/>
              </a:ext>
            </a:extLst>
          </p:cNvPr>
          <p:cNvSpPr txBox="1"/>
          <p:nvPr/>
        </p:nvSpPr>
        <p:spPr>
          <a:xfrm>
            <a:off x="1028700" y="479424"/>
            <a:ext cx="16230600" cy="901144"/>
          </a:xfrm>
          <a:prstGeom prst="rect">
            <a:avLst/>
          </a:prstGeom>
        </p:spPr>
        <p:txBody>
          <a:bodyPr wrap="square" lIns="0" tIns="0" rIns="0" bIns="0" rtlCol="0" anchor="t">
            <a:spAutoFit/>
          </a:bodyPr>
          <a:lstStyle/>
          <a:p>
            <a:pPr>
              <a:lnSpc>
                <a:spcPts val="7699"/>
              </a:lnSpc>
            </a:pPr>
            <a:r>
              <a:rPr lang="en-US" sz="5499" b="1">
                <a:solidFill>
                  <a:srgbClr val="000000"/>
                </a:solidFill>
                <a:latin typeface="Arial 1"/>
              </a:rPr>
              <a:t>Two Pfizer Grey Cap formulations</a:t>
            </a:r>
          </a:p>
        </p:txBody>
      </p:sp>
    </p:spTree>
    <p:extLst>
      <p:ext uri="{BB962C8B-B14F-4D97-AF65-F5344CB8AC3E}">
        <p14:creationId xmlns:p14="http://schemas.microsoft.com/office/powerpoint/2010/main" val="2119131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4F3AF31-DEEC-9A3B-50AF-F75F0C5E87FE}"/>
              </a:ext>
            </a:extLst>
          </p:cNvPr>
          <p:cNvPicPr>
            <a:picLocks noChangeAspect="1"/>
          </p:cNvPicPr>
          <p:nvPr/>
        </p:nvPicPr>
        <p:blipFill>
          <a:blip r:embed="rId3"/>
          <a:srcRect/>
          <a:stretch>
            <a:fillRect/>
          </a:stretch>
        </p:blipFill>
        <p:spPr>
          <a:xfrm>
            <a:off x="11105388" y="0"/>
            <a:ext cx="7182612" cy="10287000"/>
          </a:xfrm>
          <a:prstGeom prst="rect">
            <a:avLst/>
          </a:prstGeom>
        </p:spPr>
      </p:pic>
      <p:sp>
        <p:nvSpPr>
          <p:cNvPr id="3" name="TextBox 3">
            <a:extLst>
              <a:ext uri="{FF2B5EF4-FFF2-40B4-BE49-F238E27FC236}">
                <a16:creationId xmlns:a16="http://schemas.microsoft.com/office/drawing/2014/main" id="{79E67D5A-7E4B-47BF-AF67-8E019E1F694B}"/>
              </a:ext>
            </a:extLst>
          </p:cNvPr>
          <p:cNvSpPr txBox="1"/>
          <p:nvPr/>
        </p:nvSpPr>
        <p:spPr>
          <a:xfrm>
            <a:off x="1028700" y="479424"/>
            <a:ext cx="16230600" cy="901144"/>
          </a:xfrm>
          <a:prstGeom prst="rect">
            <a:avLst/>
          </a:prstGeom>
        </p:spPr>
        <p:txBody>
          <a:bodyPr wrap="square" lIns="0" tIns="0" rIns="0" bIns="0" rtlCol="0" anchor="t">
            <a:spAutoFit/>
          </a:bodyPr>
          <a:lstStyle/>
          <a:p>
            <a:pPr>
              <a:lnSpc>
                <a:spcPts val="7699"/>
              </a:lnSpc>
            </a:pPr>
            <a:r>
              <a:rPr lang="en-US" sz="5450" b="1">
                <a:solidFill>
                  <a:srgbClr val="000000"/>
                </a:solidFill>
                <a:latin typeface="Arial 1"/>
              </a:rPr>
              <a:t>Pfizer  formulations guide</a:t>
            </a:r>
          </a:p>
        </p:txBody>
      </p:sp>
      <p:pic>
        <p:nvPicPr>
          <p:cNvPr id="4" name="Picture 4" descr="A picture containing diagram&#10;&#10;Description automatically generated">
            <a:extLst>
              <a:ext uri="{FF2B5EF4-FFF2-40B4-BE49-F238E27FC236}">
                <a16:creationId xmlns:a16="http://schemas.microsoft.com/office/drawing/2014/main" id="{507C4D45-46DB-7347-F57B-3A9342EDD552}"/>
              </a:ext>
            </a:extLst>
          </p:cNvPr>
          <p:cNvPicPr>
            <a:picLocks noChangeAspect="1"/>
          </p:cNvPicPr>
          <p:nvPr/>
        </p:nvPicPr>
        <p:blipFill>
          <a:blip r:embed="rId4"/>
          <a:stretch>
            <a:fillRect/>
          </a:stretch>
        </p:blipFill>
        <p:spPr>
          <a:xfrm>
            <a:off x="2716824" y="1369682"/>
            <a:ext cx="9601198" cy="8690638"/>
          </a:xfrm>
          <a:prstGeom prst="rect">
            <a:avLst/>
          </a:prstGeom>
        </p:spPr>
      </p:pic>
    </p:spTree>
    <p:extLst>
      <p:ext uri="{BB962C8B-B14F-4D97-AF65-F5344CB8AC3E}">
        <p14:creationId xmlns:p14="http://schemas.microsoft.com/office/powerpoint/2010/main" val="876706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1105388" y="0"/>
            <a:ext cx="7182612" cy="10287000"/>
          </a:xfrm>
          <a:prstGeom prst="rect">
            <a:avLst/>
          </a:prstGeom>
        </p:spPr>
      </p:pic>
      <p:sp>
        <p:nvSpPr>
          <p:cNvPr id="3" name="TextBox 3"/>
          <p:cNvSpPr txBox="1"/>
          <p:nvPr/>
        </p:nvSpPr>
        <p:spPr>
          <a:xfrm>
            <a:off x="1028700" y="479424"/>
            <a:ext cx="16230600" cy="901144"/>
          </a:xfrm>
          <a:prstGeom prst="rect">
            <a:avLst/>
          </a:prstGeom>
        </p:spPr>
        <p:txBody>
          <a:bodyPr wrap="square" lIns="0" tIns="0" rIns="0" bIns="0" rtlCol="0" anchor="t">
            <a:spAutoFit/>
          </a:bodyPr>
          <a:lstStyle/>
          <a:p>
            <a:pPr>
              <a:lnSpc>
                <a:spcPts val="7699"/>
              </a:lnSpc>
            </a:pPr>
            <a:r>
              <a:rPr lang="en-US" sz="5499" b="1">
                <a:solidFill>
                  <a:srgbClr val="000000"/>
                </a:solidFill>
                <a:latin typeface="Arial 1"/>
              </a:rPr>
              <a:t>What could catch us out</a:t>
            </a:r>
          </a:p>
        </p:txBody>
      </p:sp>
      <p:sp>
        <p:nvSpPr>
          <p:cNvPr id="4" name="TextBox 4"/>
          <p:cNvSpPr txBox="1"/>
          <p:nvPr/>
        </p:nvSpPr>
        <p:spPr>
          <a:xfrm>
            <a:off x="831695" y="1581343"/>
            <a:ext cx="15524262" cy="7386638"/>
          </a:xfrm>
          <a:prstGeom prst="rect">
            <a:avLst/>
          </a:prstGeom>
        </p:spPr>
        <p:txBody>
          <a:bodyPr lIns="0" tIns="0" rIns="0" bIns="0" rtlCol="0" anchor="t">
            <a:spAutoFit/>
          </a:bodyPr>
          <a:lstStyle/>
          <a:p>
            <a:pPr marL="755015" lvl="1" indent="-377190">
              <a:buFont typeface="Arial,Sans-Serif"/>
              <a:buChar char="•"/>
            </a:pPr>
            <a:r>
              <a:rPr lang="en-NZ" sz="2400" dirty="0">
                <a:solidFill>
                  <a:srgbClr val="000000"/>
                </a:solidFill>
                <a:ea typeface="+mn-lt"/>
                <a:cs typeface="+mn-lt"/>
              </a:rPr>
              <a:t>Grey cap vaccines do NOT require dilution. Dilution of a grey cap vial may mean a consumer receives a dose which contains less antigen than the required dose. This is an error and IMAC should be called for clinical advice. Note: Some reassurance to you – it is almost impossible to add saline to a grey cap Comirnaty vial due to the pressure inside.</a:t>
            </a:r>
            <a:endParaRPr lang="en-US" sz="2400" dirty="0">
              <a:ea typeface="+mn-lt"/>
              <a:cs typeface="+mn-lt"/>
            </a:endParaRPr>
          </a:p>
          <a:p>
            <a:pPr marL="755015" lvl="1" indent="-377190">
              <a:buFont typeface="Arial,Sans-Serif"/>
              <a:buChar char="•"/>
            </a:pPr>
            <a:endParaRPr lang="en-NZ" sz="2400" dirty="0">
              <a:ea typeface="+mn-lt"/>
              <a:cs typeface="+mn-lt"/>
            </a:endParaRPr>
          </a:p>
          <a:p>
            <a:pPr marL="755015" lvl="1" indent="-377190">
              <a:buFont typeface="Arial,Sans-Serif"/>
              <a:buChar char="•"/>
            </a:pPr>
            <a:r>
              <a:rPr lang="en-NZ" sz="2400" dirty="0">
                <a:solidFill>
                  <a:srgbClr val="000000"/>
                </a:solidFill>
                <a:ea typeface="+mn-lt"/>
                <a:cs typeface="+mn-lt"/>
              </a:rPr>
              <a:t>Comirnaty 30 mcg is intended for primary course only. While a prescription is not required for administering it as a booster dose, the consumer should understand the recommended (first line) booster vaccine in New Zealand is Comirnaty 15/15mcg and the reasons for this. The vaccinator should document this in the notes tab of CIR. This is an error if the consumer has consented for one vaccine and receives a different one and IMAC should be called for clinical advice.</a:t>
            </a:r>
            <a:endParaRPr lang="en-NZ" sz="2400" dirty="0">
              <a:ea typeface="+mn-lt"/>
              <a:cs typeface="+mn-lt"/>
            </a:endParaRPr>
          </a:p>
          <a:p>
            <a:pPr marL="755015" lvl="1" indent="-377190">
              <a:buFont typeface="Arial"/>
              <a:buChar char="•"/>
            </a:pPr>
            <a:endParaRPr lang="en-NZ" sz="2400">
              <a:solidFill>
                <a:srgbClr val="000000"/>
              </a:solidFill>
              <a:latin typeface="Arial 3"/>
              <a:cs typeface="Arial 3"/>
            </a:endParaRPr>
          </a:p>
          <a:p>
            <a:pPr marL="755015" lvl="1" indent="-377190">
              <a:buFont typeface="Arial"/>
              <a:buChar char="•"/>
            </a:pPr>
            <a:r>
              <a:rPr lang="en-NZ" sz="2400" dirty="0">
                <a:solidFill>
                  <a:srgbClr val="000000"/>
                </a:solidFill>
                <a:latin typeface="Arial 3"/>
              </a:rPr>
              <a:t>Comirnaty 15/15mcg is only approved for booster use (requires </a:t>
            </a:r>
            <a:r>
              <a:rPr lang="en-NZ" sz="2400">
                <a:solidFill>
                  <a:srgbClr val="000000"/>
                </a:solidFill>
                <a:latin typeface="Arial 3"/>
              </a:rPr>
              <a:t>a</a:t>
            </a:r>
            <a:r>
              <a:rPr lang="en-NZ" sz="2400" dirty="0">
                <a:solidFill>
                  <a:srgbClr val="000000"/>
                </a:solidFill>
                <a:latin typeface="Arial 3"/>
              </a:rPr>
              <a:t>  prescription and written informed consent if being administered as</a:t>
            </a:r>
            <a:r>
              <a:rPr lang="en-NZ" sz="2400">
                <a:solidFill>
                  <a:srgbClr val="000000"/>
                </a:solidFill>
                <a:latin typeface="Arial 3"/>
              </a:rPr>
              <a:t> a </a:t>
            </a:r>
            <a:r>
              <a:rPr lang="en-NZ" sz="2400" dirty="0">
                <a:solidFill>
                  <a:srgbClr val="000000"/>
                </a:solidFill>
                <a:latin typeface="Arial 3"/>
              </a:rPr>
              <a:t>primary </a:t>
            </a:r>
            <a:r>
              <a:rPr lang="en-NZ" sz="2400">
                <a:solidFill>
                  <a:srgbClr val="000000"/>
                </a:solidFill>
                <a:latin typeface="Arial 3"/>
              </a:rPr>
              <a:t>dose</a:t>
            </a:r>
            <a:r>
              <a:rPr lang="en-NZ" sz="2400" dirty="0">
                <a:solidFill>
                  <a:srgbClr val="000000"/>
                </a:solidFill>
                <a:latin typeface="Arial 3"/>
              </a:rPr>
              <a:t>).</a:t>
            </a:r>
            <a:r>
              <a:rPr lang="en-NZ" sz="2400">
                <a:solidFill>
                  <a:srgbClr val="000000"/>
                </a:solidFill>
                <a:latin typeface="Arial 3"/>
              </a:rPr>
              <a:t> This is an error </a:t>
            </a:r>
            <a:r>
              <a:rPr lang="en-NZ" sz="2400" dirty="0">
                <a:solidFill>
                  <a:srgbClr val="000000"/>
                </a:solidFill>
                <a:latin typeface="Arial 3"/>
              </a:rPr>
              <a:t>if it occurs as it is off-label </a:t>
            </a:r>
            <a:r>
              <a:rPr lang="en-NZ" sz="2400">
                <a:solidFill>
                  <a:srgbClr val="000000"/>
                </a:solidFill>
                <a:latin typeface="Arial 3"/>
              </a:rPr>
              <a:t>and </a:t>
            </a:r>
            <a:r>
              <a:rPr lang="en-NZ" sz="2400" dirty="0">
                <a:solidFill>
                  <a:srgbClr val="000000"/>
                </a:solidFill>
                <a:latin typeface="Arial 3"/>
              </a:rPr>
              <a:t>will need </a:t>
            </a:r>
            <a:r>
              <a:rPr lang="en-NZ" sz="2400">
                <a:solidFill>
                  <a:srgbClr val="000000"/>
                </a:solidFill>
                <a:latin typeface="Arial 3"/>
              </a:rPr>
              <a:t>IMAC clinical </a:t>
            </a:r>
            <a:r>
              <a:rPr lang="en-NZ" sz="2400" dirty="0">
                <a:solidFill>
                  <a:srgbClr val="000000"/>
                </a:solidFill>
                <a:latin typeface="Arial 3"/>
              </a:rPr>
              <a:t>support as </a:t>
            </a:r>
            <a:r>
              <a:rPr lang="en-NZ" sz="2400">
                <a:solidFill>
                  <a:srgbClr val="000000"/>
                </a:solidFill>
                <a:latin typeface="Arial 3"/>
              </a:rPr>
              <a:t>it </a:t>
            </a:r>
            <a:r>
              <a:rPr lang="en-NZ" sz="2400" dirty="0">
                <a:solidFill>
                  <a:srgbClr val="000000"/>
                </a:solidFill>
                <a:latin typeface="Arial 3"/>
              </a:rPr>
              <a:t>may mean </a:t>
            </a:r>
            <a:r>
              <a:rPr lang="en-NZ" sz="2400">
                <a:solidFill>
                  <a:srgbClr val="000000"/>
                </a:solidFill>
                <a:latin typeface="Arial 3"/>
              </a:rPr>
              <a:t>the </a:t>
            </a:r>
            <a:r>
              <a:rPr lang="en-NZ" sz="2400" dirty="0">
                <a:solidFill>
                  <a:srgbClr val="000000"/>
                </a:solidFill>
                <a:latin typeface="Arial 3"/>
              </a:rPr>
              <a:t>consumer has less “original” in their primary course</a:t>
            </a:r>
            <a:r>
              <a:rPr lang="en-NZ" sz="2400">
                <a:solidFill>
                  <a:srgbClr val="000000"/>
                </a:solidFill>
                <a:latin typeface="Arial 3"/>
              </a:rPr>
              <a:t>.</a:t>
            </a:r>
            <a:endParaRPr lang="en-US" sz="2400">
              <a:latin typeface="Arial 3"/>
              <a:cs typeface="Arial 3"/>
            </a:endParaRPr>
          </a:p>
          <a:p>
            <a:pPr marL="755015" lvl="1" indent="-377190">
              <a:buFont typeface="Arial"/>
              <a:buChar char="•"/>
            </a:pPr>
            <a:endParaRPr lang="en-NZ" sz="2400">
              <a:solidFill>
                <a:srgbClr val="000000"/>
              </a:solidFill>
              <a:latin typeface="Arial 3"/>
              <a:cs typeface="Arial 3"/>
            </a:endParaRPr>
          </a:p>
          <a:p>
            <a:pPr marL="755015" lvl="1" indent="-377190">
              <a:buFont typeface="Arial"/>
              <a:buChar char="•"/>
            </a:pPr>
            <a:r>
              <a:rPr lang="en-NZ" sz="2400">
                <a:solidFill>
                  <a:srgbClr val="000000"/>
                </a:solidFill>
                <a:latin typeface="Arial 3"/>
              </a:rPr>
              <a:t>Until 1 April 2023, the eligibility criteria </a:t>
            </a:r>
            <a:r>
              <a:rPr lang="en-NZ" sz="2400" dirty="0">
                <a:solidFill>
                  <a:srgbClr val="000000"/>
                </a:solidFill>
                <a:latin typeface="Arial 3"/>
              </a:rPr>
              <a:t>for a 2nd booster </a:t>
            </a:r>
            <a:r>
              <a:rPr lang="en-NZ" sz="2400">
                <a:solidFill>
                  <a:srgbClr val="000000"/>
                </a:solidFill>
                <a:latin typeface="Arial 3"/>
              </a:rPr>
              <a:t>remains the same.</a:t>
            </a:r>
            <a:r>
              <a:rPr lang="en-NZ" sz="2400">
                <a:latin typeface="Arial 3"/>
                <a:cs typeface="Arial 3"/>
              </a:rPr>
              <a:t> </a:t>
            </a:r>
            <a:r>
              <a:rPr lang="en-NZ" sz="2400">
                <a:latin typeface="Arial 3"/>
                <a:cs typeface="Calibri"/>
              </a:rPr>
              <a:t>Māori and Pacific peoples aged 40 years and over; all people aged 50 years and over; health, aged care, and disability workers aged 30 years and over.</a:t>
            </a:r>
            <a:endParaRPr lang="en-NZ" sz="2400">
              <a:latin typeface="Arial 3"/>
              <a:ea typeface="+mn-lt"/>
              <a:cs typeface="+mn-lt"/>
            </a:endParaRPr>
          </a:p>
          <a:p>
            <a:pPr marL="755015" lvl="1" indent="-377190">
              <a:buFont typeface="Arial"/>
              <a:buChar char="•"/>
            </a:pPr>
            <a:endParaRPr lang="en-NZ" sz="2400">
              <a:solidFill>
                <a:srgbClr val="000000"/>
              </a:solidFill>
              <a:latin typeface="Arial 3"/>
              <a:ea typeface="+mn-lt"/>
              <a:cs typeface="+mn-lt"/>
            </a:endParaRPr>
          </a:p>
          <a:p>
            <a:pPr marL="755015" lvl="1" indent="-377190">
              <a:buFont typeface="Arial"/>
              <a:buChar char="•"/>
            </a:pPr>
            <a:r>
              <a:rPr lang="en-NZ" sz="2400">
                <a:solidFill>
                  <a:srgbClr val="000000"/>
                </a:solidFill>
                <a:latin typeface="Arial 3"/>
              </a:rPr>
              <a:t>Those aged 16 and over are eligible for one booster only (unless they have a health condition that puts them at increased risk of COVID-19) or </a:t>
            </a:r>
            <a:r>
              <a:rPr lang="en-NZ" sz="2400" dirty="0">
                <a:solidFill>
                  <a:srgbClr val="000000"/>
                </a:solidFill>
                <a:latin typeface="Arial 3"/>
              </a:rPr>
              <a:t>they </a:t>
            </a:r>
            <a:r>
              <a:rPr lang="en-NZ" sz="2400">
                <a:solidFill>
                  <a:srgbClr val="000000"/>
                </a:solidFill>
                <a:latin typeface="Arial 3"/>
              </a:rPr>
              <a:t>are </a:t>
            </a:r>
            <a:r>
              <a:rPr lang="en-NZ" sz="2400" dirty="0">
                <a:solidFill>
                  <a:srgbClr val="000000"/>
                </a:solidFill>
                <a:latin typeface="Arial 3"/>
              </a:rPr>
              <a:t>within the criteria above </a:t>
            </a:r>
            <a:endParaRPr lang="en-NZ" sz="2400">
              <a:solidFill>
                <a:srgbClr val="000000"/>
              </a:solidFill>
              <a:latin typeface="Arial 3"/>
              <a:cs typeface="Arial 3"/>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1079880" y="21535"/>
            <a:ext cx="7182612" cy="10287000"/>
          </a:xfrm>
          <a:prstGeom prst="rect">
            <a:avLst/>
          </a:prstGeom>
        </p:spPr>
      </p:pic>
      <p:sp>
        <p:nvSpPr>
          <p:cNvPr id="3" name="TextBox 3"/>
          <p:cNvSpPr txBox="1"/>
          <p:nvPr/>
        </p:nvSpPr>
        <p:spPr>
          <a:xfrm>
            <a:off x="1028700" y="479424"/>
            <a:ext cx="15963900" cy="901144"/>
          </a:xfrm>
          <a:prstGeom prst="rect">
            <a:avLst/>
          </a:prstGeom>
        </p:spPr>
        <p:txBody>
          <a:bodyPr wrap="square" lIns="0" tIns="0" rIns="0" bIns="0" rtlCol="0" anchor="t">
            <a:spAutoFit/>
          </a:bodyPr>
          <a:lstStyle/>
          <a:p>
            <a:pPr>
              <a:lnSpc>
                <a:spcPts val="7699"/>
              </a:lnSpc>
            </a:pPr>
            <a:r>
              <a:rPr lang="en-US" sz="5499" b="1">
                <a:solidFill>
                  <a:srgbClr val="000000"/>
                </a:solidFill>
                <a:latin typeface="Arial 1"/>
              </a:rPr>
              <a:t>What continues to catch us out </a:t>
            </a:r>
          </a:p>
        </p:txBody>
      </p:sp>
      <p:sp>
        <p:nvSpPr>
          <p:cNvPr id="4" name="TextBox 4"/>
          <p:cNvSpPr txBox="1"/>
          <p:nvPr/>
        </p:nvSpPr>
        <p:spPr>
          <a:xfrm>
            <a:off x="1028700" y="1987250"/>
            <a:ext cx="15524262" cy="6401753"/>
          </a:xfrm>
          <a:prstGeom prst="rect">
            <a:avLst/>
          </a:prstGeom>
        </p:spPr>
        <p:txBody>
          <a:bodyPr lIns="0" tIns="0" rIns="0" bIns="0" rtlCol="0" anchor="t">
            <a:spAutoFit/>
          </a:bodyPr>
          <a:lstStyle/>
          <a:p>
            <a:pPr marL="457200" indent="-457200" algn="l">
              <a:buFont typeface="Arial" panose="020B0604020202020204" pitchFamily="34" charset="0"/>
              <a:buChar char="•"/>
            </a:pPr>
            <a:r>
              <a:rPr lang="en-NZ" sz="3200" b="0" i="0">
                <a:effectLst/>
                <a:latin typeface="Arial 3"/>
              </a:rPr>
              <a:t>Vaccines given after expiry date</a:t>
            </a:r>
          </a:p>
          <a:p>
            <a:pPr algn="l">
              <a:buFont typeface="Arial" panose="020B0604020202020204" pitchFamily="34" charset="0"/>
              <a:buChar char="•"/>
            </a:pPr>
            <a:endParaRPr lang="en-NZ" sz="3200" b="0" i="0">
              <a:effectLst/>
              <a:latin typeface="Arial 3"/>
            </a:endParaRPr>
          </a:p>
          <a:p>
            <a:pPr marL="457200" indent="-457200" algn="l">
              <a:buFont typeface="Arial" panose="020B0604020202020204" pitchFamily="34" charset="0"/>
              <a:buChar char="•"/>
            </a:pPr>
            <a:r>
              <a:rPr lang="en-NZ" sz="3200" b="0" i="0">
                <a:effectLst/>
                <a:latin typeface="Arial 3"/>
              </a:rPr>
              <a:t>Doses being administered before they are “due” – check timings for primary doses and booster doses, these will not change on 1 March with the grey cap transition</a:t>
            </a:r>
          </a:p>
          <a:p>
            <a:pPr algn="l">
              <a:buFont typeface="Arial" panose="020B0604020202020204" pitchFamily="34" charset="0"/>
              <a:buChar char="•"/>
            </a:pPr>
            <a:endParaRPr lang="en-NZ" sz="3200" b="0" i="0">
              <a:effectLst/>
              <a:latin typeface="Arial 3"/>
            </a:endParaRPr>
          </a:p>
          <a:p>
            <a:pPr marL="457200" indent="-457200" algn="l">
              <a:buFont typeface="Arial" panose="020B0604020202020204" pitchFamily="34" charset="0"/>
              <a:buChar char="•"/>
            </a:pPr>
            <a:r>
              <a:rPr lang="en-NZ" sz="3200" b="0" i="0">
                <a:effectLst/>
                <a:latin typeface="Arial 3"/>
              </a:rPr>
              <a:t>Extra doses being given – never rely on the consumer/admin person. The CIR must be checked – the most frequent error now is an additional second booster being administered</a:t>
            </a:r>
          </a:p>
          <a:p>
            <a:pPr algn="l">
              <a:buFont typeface="Arial" panose="020B0604020202020204" pitchFamily="34" charset="0"/>
              <a:buChar char="•"/>
            </a:pPr>
            <a:endParaRPr lang="en-NZ" sz="3200" b="0" i="0">
              <a:effectLst/>
              <a:latin typeface="Arial 3"/>
            </a:endParaRPr>
          </a:p>
          <a:p>
            <a:pPr marL="457200" indent="-457200" algn="l">
              <a:buFont typeface="Arial" panose="020B0604020202020204" pitchFamily="34" charset="0"/>
              <a:buChar char="•"/>
            </a:pPr>
            <a:r>
              <a:rPr lang="en-NZ" sz="3200" b="0" i="0">
                <a:effectLst/>
                <a:latin typeface="Arial 3"/>
              </a:rPr>
              <a:t>Use of expired saline</a:t>
            </a:r>
          </a:p>
          <a:p>
            <a:pPr algn="l">
              <a:buFont typeface="Arial" panose="020B0604020202020204" pitchFamily="34" charset="0"/>
              <a:buChar char="•"/>
            </a:pPr>
            <a:endParaRPr lang="en-NZ" sz="3200" b="0" i="0">
              <a:effectLst/>
              <a:latin typeface="Arial 3"/>
            </a:endParaRPr>
          </a:p>
          <a:p>
            <a:pPr marL="457200" indent="-457200" algn="l">
              <a:buFont typeface="Arial" panose="020B0604020202020204" pitchFamily="34" charset="0"/>
              <a:buChar char="•"/>
            </a:pPr>
            <a:r>
              <a:rPr lang="en-NZ" sz="3200" b="0" i="0">
                <a:effectLst/>
                <a:latin typeface="Arial 3"/>
              </a:rPr>
              <a:t>Demand for vaccines will rise as winter approaches and vaccinating sites need to review their processes and staffing numbers to avoid risk.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1105388" y="0"/>
            <a:ext cx="7182612" cy="10287000"/>
          </a:xfrm>
          <a:prstGeom prst="rect">
            <a:avLst/>
          </a:prstGeom>
        </p:spPr>
      </p:pic>
      <p:sp>
        <p:nvSpPr>
          <p:cNvPr id="3" name="TextBox 3"/>
          <p:cNvSpPr txBox="1"/>
          <p:nvPr/>
        </p:nvSpPr>
        <p:spPr>
          <a:xfrm>
            <a:off x="1028700" y="479424"/>
            <a:ext cx="16421100" cy="937757"/>
          </a:xfrm>
          <a:prstGeom prst="rect">
            <a:avLst/>
          </a:prstGeom>
        </p:spPr>
        <p:txBody>
          <a:bodyPr wrap="square" lIns="0" tIns="0" rIns="0" bIns="0" rtlCol="0" anchor="t">
            <a:spAutoFit/>
          </a:bodyPr>
          <a:lstStyle/>
          <a:p>
            <a:pPr>
              <a:lnSpc>
                <a:spcPts val="7699"/>
              </a:lnSpc>
            </a:pPr>
            <a:r>
              <a:rPr lang="en-NZ" sz="6000" b="1" i="0">
                <a:effectLst/>
                <a:latin typeface="Arial 1"/>
              </a:rPr>
              <a:t>Support and resources </a:t>
            </a:r>
            <a:endParaRPr lang="en-US" sz="5499" b="1">
              <a:latin typeface="Arial 1"/>
            </a:endParaRPr>
          </a:p>
        </p:txBody>
      </p:sp>
      <p:sp>
        <p:nvSpPr>
          <p:cNvPr id="4" name="TextBox 4"/>
          <p:cNvSpPr txBox="1"/>
          <p:nvPr/>
        </p:nvSpPr>
        <p:spPr>
          <a:xfrm>
            <a:off x="1028700" y="1752600"/>
            <a:ext cx="15524262" cy="7879080"/>
          </a:xfrm>
          <a:prstGeom prst="rect">
            <a:avLst/>
          </a:prstGeom>
        </p:spPr>
        <p:txBody>
          <a:bodyPr lIns="0" tIns="0" rIns="0" bIns="0" rtlCol="0" anchor="t">
            <a:spAutoFit/>
          </a:bodyPr>
          <a:lstStyle/>
          <a:p>
            <a:pPr marL="457200" indent="-457200" algn="l">
              <a:buFont typeface="Arial" panose="020B0604020202020204" pitchFamily="34" charset="0"/>
              <a:buChar char="•"/>
            </a:pPr>
            <a:r>
              <a:rPr lang="en-NZ" sz="3200" b="0" i="0">
                <a:solidFill>
                  <a:srgbClr val="515151"/>
                </a:solidFill>
                <a:effectLst/>
                <a:latin typeface="Arial 3"/>
                <a:hlinkClick r:id="rId4"/>
              </a:rPr>
              <a:t>COVID-19 immunisation policy</a:t>
            </a:r>
            <a:r>
              <a:rPr lang="en-NZ" sz="3200" b="0" i="0">
                <a:solidFill>
                  <a:srgbClr val="515151"/>
                </a:solidFill>
                <a:effectLst/>
                <a:latin typeface="Arial 3"/>
              </a:rPr>
              <a:t> (v4 published March 2023)</a:t>
            </a:r>
          </a:p>
          <a:p>
            <a:pPr marL="457200" indent="-457200" algn="l">
              <a:buFont typeface="Arial" panose="020B0604020202020204" pitchFamily="34" charset="0"/>
              <a:buChar char="•"/>
            </a:pPr>
            <a:r>
              <a:rPr lang="en-NZ" sz="3200" b="0" i="0">
                <a:solidFill>
                  <a:srgbClr val="515151"/>
                </a:solidFill>
                <a:effectLst/>
                <a:latin typeface="Arial 3"/>
                <a:hlinkClick r:id="rId5"/>
              </a:rPr>
              <a:t>Operating Guidelines </a:t>
            </a:r>
            <a:r>
              <a:rPr lang="en-NZ" sz="3200" b="0" i="0">
                <a:solidFill>
                  <a:srgbClr val="515151"/>
                </a:solidFill>
                <a:effectLst/>
                <a:latin typeface="Arial 3"/>
              </a:rPr>
              <a:t>(v51 published 1 March 2023)</a:t>
            </a:r>
          </a:p>
          <a:p>
            <a:pPr marL="457200" indent="-457200" algn="l">
              <a:buFont typeface="Arial" panose="020B0604020202020204" pitchFamily="34" charset="0"/>
              <a:buChar char="•"/>
            </a:pPr>
            <a:r>
              <a:rPr lang="en-NZ" sz="3200" b="0" i="0">
                <a:solidFill>
                  <a:srgbClr val="515151"/>
                </a:solidFill>
                <a:effectLst/>
                <a:latin typeface="Arial 3"/>
                <a:hlinkClick r:id="rId6"/>
              </a:rPr>
              <a:t>Consent form </a:t>
            </a:r>
            <a:r>
              <a:rPr lang="en-NZ" sz="3200" b="0" i="0">
                <a:solidFill>
                  <a:srgbClr val="515151"/>
                </a:solidFill>
                <a:effectLst/>
                <a:latin typeface="Arial 3"/>
              </a:rPr>
              <a:t>(updated with clear vaccinator record defining primary and booster doses)</a:t>
            </a:r>
          </a:p>
          <a:p>
            <a:pPr marL="457200" indent="-457200" algn="l">
              <a:buFont typeface="Arial" panose="020B0604020202020204" pitchFamily="34" charset="0"/>
              <a:buChar char="•"/>
            </a:pPr>
            <a:r>
              <a:rPr lang="en-NZ" sz="3200" b="0" i="0">
                <a:solidFill>
                  <a:srgbClr val="515151"/>
                </a:solidFill>
                <a:effectLst/>
                <a:latin typeface="Arial 3"/>
                <a:hlinkClick r:id="rId7"/>
              </a:rPr>
              <a:t>IMAC webinar </a:t>
            </a:r>
            <a:r>
              <a:rPr lang="en-NZ" sz="3200" b="0" i="0">
                <a:solidFill>
                  <a:srgbClr val="515151"/>
                </a:solidFill>
                <a:effectLst/>
                <a:latin typeface="Arial 3"/>
              </a:rPr>
              <a:t>recorded on Monday 27 February</a:t>
            </a:r>
          </a:p>
          <a:p>
            <a:pPr marL="457200" indent="-457200" algn="l">
              <a:buFont typeface="Arial" panose="020B0604020202020204" pitchFamily="34" charset="0"/>
              <a:buChar char="•"/>
            </a:pPr>
            <a:r>
              <a:rPr lang="en-NZ" sz="3200" b="0" i="0" u="sng">
                <a:solidFill>
                  <a:srgbClr val="0666AB"/>
                </a:solidFill>
                <a:effectLst/>
                <a:latin typeface="Arial 3"/>
                <a:hlinkClick r:id="rId8"/>
              </a:rPr>
              <a:t>Comirnaty Grey Cap Factsheet v1</a:t>
            </a:r>
            <a:r>
              <a:rPr lang="en-NZ" sz="3200" b="0" i="0">
                <a:solidFill>
                  <a:srgbClr val="515151"/>
                </a:solidFill>
                <a:effectLst/>
                <a:latin typeface="Arial 3"/>
              </a:rPr>
              <a:t> (published 23 February 2023)</a:t>
            </a:r>
          </a:p>
          <a:p>
            <a:pPr marL="457200" indent="-457200" algn="l">
              <a:buFont typeface="Arial" panose="020B0604020202020204" pitchFamily="34" charset="0"/>
              <a:buChar char="•"/>
            </a:pPr>
            <a:r>
              <a:rPr lang="en-NZ" sz="3200" b="0" i="0" u="sng">
                <a:solidFill>
                  <a:srgbClr val="0666AB"/>
                </a:solidFill>
                <a:effectLst/>
                <a:latin typeface="Arial 3"/>
                <a:hlinkClick r:id="rId9"/>
              </a:rPr>
              <a:t>Comirnaty Screening Guide</a:t>
            </a:r>
            <a:r>
              <a:rPr lang="en-NZ" sz="3200" b="0" i="0">
                <a:solidFill>
                  <a:srgbClr val="515151"/>
                </a:solidFill>
                <a:effectLst/>
                <a:latin typeface="Arial 3"/>
              </a:rPr>
              <a:t> (published 1 March 2023)</a:t>
            </a:r>
          </a:p>
          <a:p>
            <a:pPr marL="457200" indent="-457200" algn="l">
              <a:buFont typeface="Arial" panose="020B0604020202020204" pitchFamily="34" charset="0"/>
              <a:buChar char="•"/>
            </a:pPr>
            <a:r>
              <a:rPr lang="en-NZ" sz="3200" b="0" i="0" u="sng">
                <a:solidFill>
                  <a:srgbClr val="0666AB"/>
                </a:solidFill>
                <a:effectLst/>
                <a:latin typeface="Arial 3"/>
                <a:hlinkClick r:id="rId10"/>
              </a:rPr>
              <a:t>Comirnaty Grey Cap Quick Reference Guide v1</a:t>
            </a:r>
            <a:r>
              <a:rPr lang="en-NZ" sz="3200" b="0" i="0">
                <a:solidFill>
                  <a:srgbClr val="515151"/>
                </a:solidFill>
                <a:effectLst/>
                <a:latin typeface="Arial 3"/>
              </a:rPr>
              <a:t> (published 23 February 2023)</a:t>
            </a:r>
          </a:p>
          <a:p>
            <a:pPr marL="457200" indent="-457200" algn="l">
              <a:buFont typeface="Arial" panose="020B0604020202020204" pitchFamily="34" charset="0"/>
              <a:buChar char="•"/>
            </a:pPr>
            <a:r>
              <a:rPr lang="en-NZ" sz="3200" b="0" i="0" u="sng">
                <a:solidFill>
                  <a:srgbClr val="0666AB"/>
                </a:solidFill>
                <a:effectLst/>
                <a:latin typeface="Arial 3"/>
                <a:hlinkClick r:id="rId11"/>
              </a:rPr>
              <a:t>Stop What Top poster for all five Pfizer COVID-19 vaccines</a:t>
            </a:r>
            <a:r>
              <a:rPr lang="en-NZ" sz="3200" b="0" i="0">
                <a:solidFill>
                  <a:srgbClr val="515151"/>
                </a:solidFill>
                <a:effectLst/>
                <a:latin typeface="Arial 3"/>
              </a:rPr>
              <a:t> (published 15 February 2023)</a:t>
            </a:r>
          </a:p>
          <a:p>
            <a:pPr marL="457200" indent="-457200" algn="l">
              <a:buFont typeface="Arial" panose="020B0604020202020204" pitchFamily="34" charset="0"/>
              <a:buChar char="•"/>
            </a:pPr>
            <a:r>
              <a:rPr lang="en-NZ" sz="3200" b="0" i="0" u="sng">
                <a:solidFill>
                  <a:srgbClr val="0666AB"/>
                </a:solidFill>
                <a:effectLst/>
                <a:latin typeface="Arial 3"/>
                <a:hlinkClick r:id="rId12"/>
              </a:rPr>
              <a:t>Comirnaty Expiry poster</a:t>
            </a:r>
            <a:r>
              <a:rPr lang="en-NZ" sz="3200" b="0" i="0">
                <a:solidFill>
                  <a:srgbClr val="515151"/>
                </a:solidFill>
                <a:effectLst/>
                <a:latin typeface="Arial 3"/>
              </a:rPr>
              <a:t> (published 15 February 2023)</a:t>
            </a:r>
          </a:p>
          <a:p>
            <a:pPr marL="457200" indent="-457200" algn="l">
              <a:buFont typeface="Arial" panose="020B0604020202020204" pitchFamily="34" charset="0"/>
              <a:buChar char="•"/>
            </a:pPr>
            <a:r>
              <a:rPr lang="en-NZ" sz="3200" b="0" i="0" u="sng">
                <a:solidFill>
                  <a:srgbClr val="0666AB"/>
                </a:solidFill>
                <a:effectLst/>
                <a:latin typeface="Arial 3"/>
                <a:hlinkClick r:id="rId13"/>
              </a:rPr>
              <a:t>Comirnaty Grey Cap Vaccine Record Sheet </a:t>
            </a:r>
            <a:endParaRPr lang="en-NZ" sz="3200" b="0" i="0">
              <a:solidFill>
                <a:srgbClr val="515151"/>
              </a:solidFill>
              <a:effectLst/>
              <a:latin typeface="Arial 3"/>
            </a:endParaRPr>
          </a:p>
          <a:p>
            <a:pPr algn="l">
              <a:buFont typeface="Arial" panose="020B0604020202020204" pitchFamily="34" charset="0"/>
              <a:buChar char="•"/>
            </a:pPr>
            <a:endParaRPr lang="en-NZ" sz="3200" b="0" i="0">
              <a:solidFill>
                <a:srgbClr val="515151"/>
              </a:solidFill>
              <a:effectLst/>
              <a:latin typeface="Arial 3"/>
            </a:endParaRPr>
          </a:p>
          <a:p>
            <a:pPr algn="l"/>
            <a:endParaRPr lang="en-NZ" sz="3200" b="0" i="0">
              <a:solidFill>
                <a:srgbClr val="515151"/>
              </a:solidFill>
              <a:effectLst/>
              <a:latin typeface="Arial 3"/>
            </a:endParaRPr>
          </a:p>
          <a:p>
            <a:pPr algn="l"/>
            <a:r>
              <a:rPr lang="en-NZ" sz="3200" b="0" i="0">
                <a:solidFill>
                  <a:srgbClr val="515151"/>
                </a:solidFill>
                <a:effectLst/>
                <a:latin typeface="Arial 3"/>
              </a:rPr>
              <a:t>If you have any questions or need assistance, please contact Romilly Smith on </a:t>
            </a:r>
            <a:r>
              <a:rPr lang="en-NZ" sz="3200" b="0" i="0" u="sng">
                <a:solidFill>
                  <a:srgbClr val="0666AB"/>
                </a:solidFill>
                <a:effectLst/>
                <a:latin typeface="Arial 3"/>
                <a:hlinkClick r:id="rId14"/>
              </a:rPr>
              <a:t>romilly.smith@southerndhb.govt.nz</a:t>
            </a:r>
            <a:r>
              <a:rPr lang="en-NZ" sz="3200" b="0" i="0">
                <a:solidFill>
                  <a:srgbClr val="515151"/>
                </a:solidFill>
                <a:effectLst/>
                <a:latin typeface="Arial 3"/>
              </a:rPr>
              <a:t> or 03 476 9915.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1105388" y="0"/>
            <a:ext cx="7182612" cy="10287000"/>
          </a:xfrm>
          <a:prstGeom prst="rect">
            <a:avLst/>
          </a:prstGeom>
        </p:spPr>
      </p:pic>
      <p:sp>
        <p:nvSpPr>
          <p:cNvPr id="3" name="TextBox 3"/>
          <p:cNvSpPr txBox="1"/>
          <p:nvPr/>
        </p:nvSpPr>
        <p:spPr>
          <a:xfrm>
            <a:off x="1028700" y="479424"/>
            <a:ext cx="16421100" cy="937757"/>
          </a:xfrm>
          <a:prstGeom prst="rect">
            <a:avLst/>
          </a:prstGeom>
        </p:spPr>
        <p:txBody>
          <a:bodyPr wrap="square" lIns="0" tIns="0" rIns="0" bIns="0" rtlCol="0" anchor="t">
            <a:spAutoFit/>
          </a:bodyPr>
          <a:lstStyle/>
          <a:p>
            <a:pPr>
              <a:lnSpc>
                <a:spcPts val="7699"/>
              </a:lnSpc>
            </a:pPr>
            <a:r>
              <a:rPr lang="en-NZ" sz="6000" b="1" i="0">
                <a:effectLst/>
                <a:latin typeface="Arial 1"/>
              </a:rPr>
              <a:t>Eligibility changes 1 April</a:t>
            </a:r>
            <a:r>
              <a:rPr lang="en-NZ" sz="6000" b="1">
                <a:latin typeface="Arial 1"/>
              </a:rPr>
              <a:t> 2023</a:t>
            </a:r>
            <a:endParaRPr lang="en-US" sz="5499" b="1">
              <a:latin typeface="Arial 1"/>
            </a:endParaRPr>
          </a:p>
        </p:txBody>
      </p:sp>
      <p:sp>
        <p:nvSpPr>
          <p:cNvPr id="4" name="TextBox 4"/>
          <p:cNvSpPr txBox="1"/>
          <p:nvPr/>
        </p:nvSpPr>
        <p:spPr>
          <a:xfrm>
            <a:off x="1028700" y="1752600"/>
            <a:ext cx="15524262" cy="8863965"/>
          </a:xfrm>
          <a:prstGeom prst="rect">
            <a:avLst/>
          </a:prstGeom>
        </p:spPr>
        <p:txBody>
          <a:bodyPr lIns="0" tIns="0" rIns="0" bIns="0" rtlCol="0" anchor="t">
            <a:spAutoFit/>
          </a:bodyPr>
          <a:lstStyle/>
          <a:p>
            <a:r>
              <a:rPr lang="en-NZ" sz="3200" b="0" i="0" dirty="0">
                <a:effectLst/>
                <a:latin typeface="Arial 3"/>
              </a:rPr>
              <a:t>From 1 April</a:t>
            </a:r>
            <a:r>
              <a:rPr lang="en-NZ" sz="3200" dirty="0">
                <a:latin typeface="Arial 3"/>
              </a:rPr>
              <a:t> 2023</a:t>
            </a:r>
            <a:r>
              <a:rPr lang="en-NZ" sz="3200" b="0" i="0" dirty="0">
                <a:effectLst/>
                <a:latin typeface="Arial 3"/>
              </a:rPr>
              <a:t>, an additional booster dose will be made available to:</a:t>
            </a:r>
            <a:endParaRPr lang="en-NZ" sz="3200" b="0" i="0" dirty="0">
              <a:effectLst/>
              <a:latin typeface="Arial 3"/>
              <a:cs typeface="Arial 3"/>
            </a:endParaRPr>
          </a:p>
          <a:p>
            <a:pPr algn="l"/>
            <a:endParaRPr lang="en-NZ" sz="3200" b="0" i="0" dirty="0">
              <a:effectLst/>
              <a:latin typeface="Arial 3"/>
              <a:cs typeface="Arial 3"/>
            </a:endParaRPr>
          </a:p>
          <a:p>
            <a:pPr marL="457200" indent="-457200">
              <a:buFont typeface="Arial" panose="020B0604020202020204" pitchFamily="34" charset="0"/>
              <a:buChar char="•"/>
            </a:pPr>
            <a:r>
              <a:rPr lang="en-NZ" sz="3200" b="0" i="0" dirty="0">
                <a:effectLst/>
                <a:latin typeface="Arial 3"/>
              </a:rPr>
              <a:t>anyone aged 30 and over who has completed a primary course, </a:t>
            </a:r>
            <a:r>
              <a:rPr lang="en-NZ" sz="3200" b="1" i="0" dirty="0">
                <a:effectLst/>
                <a:latin typeface="Arial 3"/>
              </a:rPr>
              <a:t>as long as it’s been at least 6 months since their last COVID-19 booster</a:t>
            </a:r>
            <a:r>
              <a:rPr lang="en-NZ" sz="3200" b="1" dirty="0">
                <a:latin typeface="Arial 3"/>
              </a:rPr>
              <a:t> AND at least 6 months</a:t>
            </a:r>
            <a:r>
              <a:rPr lang="en-NZ" sz="3200" b="1" i="0" dirty="0">
                <a:effectLst/>
                <a:latin typeface="Arial 3"/>
              </a:rPr>
              <a:t> </a:t>
            </a:r>
            <a:r>
              <a:rPr lang="en-NZ" sz="3200" b="1" dirty="0">
                <a:latin typeface="Arial 3"/>
              </a:rPr>
              <a:t>since their last </a:t>
            </a:r>
            <a:r>
              <a:rPr lang="en-NZ" sz="3200" b="1" i="0" dirty="0">
                <a:effectLst/>
                <a:latin typeface="Arial 3"/>
              </a:rPr>
              <a:t>positive COVID-19 test. </a:t>
            </a:r>
            <a:endParaRPr lang="en-NZ" sz="3200" b="1" i="0" dirty="0">
              <a:effectLst/>
              <a:latin typeface="Arial 3"/>
              <a:cs typeface="Arial 3"/>
            </a:endParaRPr>
          </a:p>
          <a:p>
            <a:pPr marL="457200" indent="-457200">
              <a:buFont typeface="Arial" panose="020B0604020202020204" pitchFamily="34" charset="0"/>
              <a:buChar char="•"/>
            </a:pPr>
            <a:endParaRPr lang="en-NZ" sz="3200" b="1" dirty="0">
              <a:latin typeface="Arial 3"/>
              <a:cs typeface="Arial 3"/>
            </a:endParaRPr>
          </a:p>
          <a:p>
            <a:pPr marL="457200" indent="-457200">
              <a:buFont typeface="Arial" panose="020B0604020202020204" pitchFamily="34" charset="0"/>
              <a:buChar char="•"/>
            </a:pPr>
            <a:r>
              <a:rPr lang="en-NZ" sz="3200" dirty="0">
                <a:solidFill>
                  <a:srgbClr val="FF0000"/>
                </a:solidFill>
                <a:latin typeface="Arial 3"/>
                <a:cs typeface="Arial 3"/>
              </a:rPr>
              <a:t>NOTE THE CHANGE ON 1 APRIL FROM 3 MONTHS POST COVID POSITIVE TEST TO 6 MONTHS POST COVID POSITIVE TEST FOR ALL COVID VACCINATIONS</a:t>
            </a:r>
            <a:endParaRPr lang="en-NZ" sz="3200" b="0" i="0" dirty="0">
              <a:solidFill>
                <a:srgbClr val="FF0000"/>
              </a:solidFill>
              <a:effectLst/>
              <a:latin typeface="Arial 3"/>
              <a:cs typeface="Arial 3"/>
            </a:endParaRPr>
          </a:p>
          <a:p>
            <a:pPr marL="457200" indent="-457200">
              <a:buFont typeface="Arial" panose="020B0604020202020204" pitchFamily="34" charset="0"/>
              <a:buChar char="•"/>
            </a:pPr>
            <a:endParaRPr lang="en-NZ" sz="3200" dirty="0">
              <a:solidFill>
                <a:srgbClr val="FF0000"/>
              </a:solidFill>
              <a:latin typeface="Arial 3"/>
              <a:ea typeface="+mn-lt"/>
              <a:cs typeface="Arial 3"/>
            </a:endParaRPr>
          </a:p>
          <a:p>
            <a:pPr marL="457200" indent="-457200">
              <a:buFont typeface="Arial" panose="020B0604020202020204" pitchFamily="34" charset="0"/>
              <a:buChar char="•"/>
            </a:pPr>
            <a:r>
              <a:rPr lang="en-NZ" sz="3200" dirty="0">
                <a:latin typeface="Arial 3"/>
                <a:ea typeface="+mn-lt"/>
                <a:cs typeface="+mn-lt"/>
              </a:rPr>
              <a:t>people aged 16 years to 29 years of age:</a:t>
            </a:r>
            <a:endParaRPr lang="en-NZ" sz="3200" dirty="0">
              <a:solidFill>
                <a:srgbClr val="FF0000"/>
              </a:solidFill>
              <a:latin typeface="Arial 3"/>
              <a:cs typeface="Arial 3"/>
            </a:endParaRPr>
          </a:p>
          <a:p>
            <a:pPr marL="914400" lvl="1" indent="-457200">
              <a:buFont typeface="Courier New" panose="02070309020205020404" pitchFamily="49" charset="0"/>
              <a:buChar char="o"/>
            </a:pPr>
            <a:r>
              <a:rPr lang="en-NZ" sz="3200" b="0" i="0" dirty="0">
                <a:effectLst/>
                <a:latin typeface="Arial 3"/>
              </a:rPr>
              <a:t>who have a medical condition that increases the risk of severe breakthrough COVID-19 illness</a:t>
            </a:r>
            <a:endParaRPr lang="en-NZ" sz="3200" b="0" i="0">
              <a:effectLst/>
              <a:latin typeface="Arial 3"/>
              <a:cs typeface="Arial 3"/>
            </a:endParaRPr>
          </a:p>
          <a:p>
            <a:pPr marL="914400" lvl="1" indent="-457200">
              <a:buFont typeface="Courier New" panose="02070309020205020404" pitchFamily="49" charset="0"/>
              <a:buChar char="o"/>
            </a:pPr>
            <a:r>
              <a:rPr lang="en-NZ" sz="3200" b="0" i="0" dirty="0">
                <a:effectLst/>
                <a:latin typeface="Arial 3"/>
              </a:rPr>
              <a:t>who live with disability with significant or complex health needs or multiple comorbidities</a:t>
            </a:r>
            <a:endParaRPr lang="en-NZ" sz="3200">
              <a:latin typeface="Arial 3"/>
              <a:cs typeface="Arial 3"/>
            </a:endParaRPr>
          </a:p>
          <a:p>
            <a:pPr marL="914400" lvl="1" indent="-457200">
              <a:buFont typeface="Courier New" panose="02070309020205020404" pitchFamily="49" charset="0"/>
              <a:buChar char="o"/>
            </a:pPr>
            <a:r>
              <a:rPr lang="en-NZ" sz="3200" dirty="0">
                <a:latin typeface="Arial 3"/>
                <a:ea typeface="+mn-lt"/>
                <a:cs typeface="Arial 3"/>
              </a:rPr>
              <a:t>Please note link below for clinical criteria for 16 to 29 years additional booster</a:t>
            </a:r>
          </a:p>
          <a:p>
            <a:pPr marL="914400" lvl="1" indent="-457200">
              <a:buFont typeface="Courier New" panose="02070309020205020404" pitchFamily="49" charset="0"/>
              <a:buChar char="o"/>
            </a:pPr>
            <a:r>
              <a:rPr lang="en-NZ" sz="3200" dirty="0">
                <a:latin typeface="Arial 3"/>
                <a:ea typeface="+mn-lt"/>
                <a:cs typeface="+mn-lt"/>
                <a:hlinkClick r:id="rId4"/>
              </a:rPr>
              <a:t>Clinical criteria in support of second booster eligibility | Ministry of Health NZ  </a:t>
            </a:r>
            <a:endParaRPr lang="en-NZ" sz="3200" b="0" i="0">
              <a:effectLst/>
              <a:latin typeface="Arial 3"/>
              <a:cs typeface="Arial 3"/>
            </a:endParaRPr>
          </a:p>
          <a:p>
            <a:pPr marL="457200" indent="-457200" algn="l">
              <a:buFont typeface="Arial" panose="020B0604020202020204" pitchFamily="34" charset="0"/>
              <a:buChar char="•"/>
            </a:pPr>
            <a:endParaRPr lang="en-NZ" sz="3200" b="0" i="0">
              <a:solidFill>
                <a:srgbClr val="515151"/>
              </a:solidFill>
              <a:effectLst/>
              <a:latin typeface="Arial 3"/>
            </a:endParaRPr>
          </a:p>
        </p:txBody>
      </p:sp>
    </p:spTree>
    <p:extLst>
      <p:ext uri="{BB962C8B-B14F-4D97-AF65-F5344CB8AC3E}">
        <p14:creationId xmlns:p14="http://schemas.microsoft.com/office/powerpoint/2010/main" val="3323538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45BFBB-BA71-F2AC-4EFF-74A6E3749B6B}"/>
              </a:ext>
            </a:extLst>
          </p:cNvPr>
          <p:cNvPicPr>
            <a:picLocks noChangeAspect="1"/>
          </p:cNvPicPr>
          <p:nvPr/>
        </p:nvPicPr>
        <p:blipFill>
          <a:blip r:embed="rId2"/>
          <a:srcRect/>
          <a:stretch>
            <a:fillRect/>
          </a:stretch>
        </p:blipFill>
        <p:spPr>
          <a:xfrm>
            <a:off x="11105388" y="0"/>
            <a:ext cx="7182612" cy="10287000"/>
          </a:xfrm>
          <a:prstGeom prst="rect">
            <a:avLst/>
          </a:prstGeom>
        </p:spPr>
      </p:pic>
      <p:sp>
        <p:nvSpPr>
          <p:cNvPr id="2" name="Title 1">
            <a:extLst>
              <a:ext uri="{FF2B5EF4-FFF2-40B4-BE49-F238E27FC236}">
                <a16:creationId xmlns:a16="http://schemas.microsoft.com/office/drawing/2014/main" id="{C3DC8B1A-0CFC-E3B3-F428-0B09F898726B}"/>
              </a:ext>
            </a:extLst>
          </p:cNvPr>
          <p:cNvSpPr>
            <a:spLocks noGrp="1"/>
          </p:cNvSpPr>
          <p:nvPr>
            <p:ph type="title"/>
          </p:nvPr>
        </p:nvSpPr>
        <p:spPr>
          <a:xfrm>
            <a:off x="854015" y="214296"/>
            <a:ext cx="8229600" cy="1143000"/>
          </a:xfrm>
        </p:spPr>
        <p:txBody>
          <a:bodyPr/>
          <a:lstStyle/>
          <a:p>
            <a:pPr algn="l"/>
            <a:r>
              <a:rPr lang="en-GB" sz="6000" b="1" dirty="0">
                <a:latin typeface="Arial 1"/>
                <a:cs typeface="Calibri"/>
              </a:rPr>
              <a:t>Stock Orders</a:t>
            </a:r>
          </a:p>
        </p:txBody>
      </p:sp>
      <p:sp>
        <p:nvSpPr>
          <p:cNvPr id="3" name="Content Placeholder 2">
            <a:extLst>
              <a:ext uri="{FF2B5EF4-FFF2-40B4-BE49-F238E27FC236}">
                <a16:creationId xmlns:a16="http://schemas.microsoft.com/office/drawing/2014/main" id="{2EC7A379-84B6-45F8-E41D-7EC693F849CD}"/>
              </a:ext>
            </a:extLst>
          </p:cNvPr>
          <p:cNvSpPr>
            <a:spLocks noGrp="1"/>
          </p:cNvSpPr>
          <p:nvPr>
            <p:ph idx="1"/>
          </p:nvPr>
        </p:nvSpPr>
        <p:spPr>
          <a:xfrm>
            <a:off x="854015" y="1249659"/>
            <a:ext cx="15101539" cy="8183901"/>
          </a:xfrm>
        </p:spPr>
        <p:txBody>
          <a:bodyPr vert="horz" lIns="91440" tIns="45720" rIns="91440" bIns="45720" rtlCol="0" anchor="t">
            <a:noAutofit/>
          </a:bodyPr>
          <a:lstStyle/>
          <a:p>
            <a:r>
              <a:rPr lang="en-GB" dirty="0">
                <a:latin typeface="Arial 3"/>
                <a:cs typeface="Calibri"/>
              </a:rPr>
              <a:t>Introduction of Grey Cap 2 and 5 packs</a:t>
            </a:r>
          </a:p>
          <a:p>
            <a:pPr lvl="1"/>
            <a:r>
              <a:rPr lang="en-GB" sz="3200" dirty="0">
                <a:latin typeface="Arial 3"/>
                <a:cs typeface="Calibri"/>
              </a:rPr>
              <a:t>Label design is going through final consultation</a:t>
            </a:r>
          </a:p>
          <a:p>
            <a:pPr lvl="1"/>
            <a:r>
              <a:rPr lang="en-GB" sz="3200" dirty="0">
                <a:latin typeface="Arial 3"/>
                <a:cs typeface="Calibri"/>
              </a:rPr>
              <a:t>ETA of labels is now the week commencing 20 March</a:t>
            </a:r>
          </a:p>
          <a:p>
            <a:pPr lvl="1"/>
            <a:r>
              <a:rPr lang="en-GB" sz="3200" dirty="0">
                <a:latin typeface="Arial 3"/>
                <a:cs typeface="Calibri"/>
              </a:rPr>
              <a:t>TENTATIVELY, providers will be able to place orders for delivery the week commencing 27 March</a:t>
            </a:r>
          </a:p>
          <a:p>
            <a:pPr marL="457200" lvl="1" indent="0">
              <a:buNone/>
            </a:pPr>
            <a:endParaRPr lang="en-GB" sz="3200" dirty="0">
              <a:latin typeface="Arial 3"/>
              <a:cs typeface="Calibri"/>
            </a:endParaRPr>
          </a:p>
          <a:p>
            <a:r>
              <a:rPr lang="en-NZ" dirty="0">
                <a:latin typeface="Arial 3"/>
                <a:cs typeface="Calibri"/>
              </a:rPr>
              <a:t>Please be extra diligent with inventory updates from 1 April as vaccinating providers will be busier and need to keep on top of stock-on-hand.</a:t>
            </a:r>
          </a:p>
          <a:p>
            <a:pPr marL="0" indent="0">
              <a:buNone/>
            </a:pPr>
            <a:r>
              <a:rPr lang="en-GB" b="1" dirty="0">
                <a:latin typeface="Arial 1"/>
                <a:cs typeface="Calibri"/>
              </a:rPr>
              <a:t>Easter Orders</a:t>
            </a:r>
          </a:p>
          <a:p>
            <a:r>
              <a:rPr lang="en-GB" dirty="0">
                <a:latin typeface="Arial 3"/>
                <a:cs typeface="Calibri"/>
              </a:rPr>
              <a:t>Please ensure you have adequate stock- vaccines and collateral in advance of the Easter break</a:t>
            </a:r>
          </a:p>
          <a:p>
            <a:endParaRPr lang="en-GB" dirty="0">
              <a:latin typeface="Arial 3"/>
              <a:cs typeface="Calibri"/>
            </a:endParaRPr>
          </a:p>
          <a:p>
            <a:r>
              <a:rPr lang="en-GB" dirty="0">
                <a:latin typeface="Arial 3"/>
                <a:cs typeface="Calibri"/>
              </a:rPr>
              <a:t>If your regular delivery days are Friday 7 April; Monday 10 April; Tuesday 11 April there will be no deliveries on these days—ensure you order sufficient stock in advance</a:t>
            </a:r>
          </a:p>
          <a:p>
            <a:endParaRPr lang="en-GB" dirty="0">
              <a:cs typeface="Calibri"/>
            </a:endParaRPr>
          </a:p>
        </p:txBody>
      </p:sp>
    </p:spTree>
    <p:extLst>
      <p:ext uri="{BB962C8B-B14F-4D97-AF65-F5344CB8AC3E}">
        <p14:creationId xmlns:p14="http://schemas.microsoft.com/office/powerpoint/2010/main" val="24337738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DB8F2AF055D942B7EF6D1D87FA25CB" ma:contentTypeVersion="18" ma:contentTypeDescription="Create a new document." ma:contentTypeScope="" ma:versionID="f031db39984c3a79f394df2335b35d74">
  <xsd:schema xmlns:xsd="http://www.w3.org/2001/XMLSchema" xmlns:xs="http://www.w3.org/2001/XMLSchema" xmlns:p="http://schemas.microsoft.com/office/2006/metadata/properties" xmlns:ns1="http://schemas.microsoft.com/sharepoint/v3" xmlns:ns2="b9eba3cf-da2a-4b68-a5fb-30f553941361" xmlns:ns3="c2f3a7bf-0972-40a0-a275-0442d7022d82" targetNamespace="http://schemas.microsoft.com/office/2006/metadata/properties" ma:root="true" ma:fieldsID="5188a1dad824fd255121d8838de57a55" ns1:_="" ns2:_="" ns3:_="">
    <xsd:import namespace="http://schemas.microsoft.com/sharepoint/v3"/>
    <xsd:import namespace="b9eba3cf-da2a-4b68-a5fb-30f553941361"/>
    <xsd:import namespace="c2f3a7bf-0972-40a0-a275-0442d7022d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1:_ip_UnifiedCompliancePolicyProperties" minOccurs="0"/>
                <xsd:element ref="ns1:_ip_UnifiedCompliancePolicyUIAction"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eba3cf-da2a-4b68-a5fb-30f5539413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ef8c769-e230-43f7-9947-d63073b8ae1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2f3a7bf-0972-40a0-a275-0442d7022d8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36f31e3c-3cf2-4c6f-817b-da4a129f318b}" ma:internalName="TaxCatchAll" ma:showField="CatchAllData" ma:web="c2f3a7bf-0972-40a0-a275-0442d7022d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2f3a7bf-0972-40a0-a275-0442d7022d82">
      <UserInfo>
        <DisplayName>Leanne Brayshaw</DisplayName>
        <AccountId>96</AccountId>
        <AccountType/>
      </UserInfo>
      <UserInfo>
        <DisplayName>Romilly Smith</DisplayName>
        <AccountId>78</AccountId>
        <AccountType/>
      </UserInfo>
      <UserInfo>
        <DisplayName>Catherine Mackmurdie</DisplayName>
        <AccountId>509</AccountId>
        <AccountType/>
      </UserInfo>
    </SharedWithUsers>
    <_ip_UnifiedCompliancePolicyUIAction xmlns="http://schemas.microsoft.com/sharepoint/v3" xsi:nil="true"/>
    <lcf76f155ced4ddcb4097134ff3c332f xmlns="b9eba3cf-da2a-4b68-a5fb-30f553941361">
      <Terms xmlns="http://schemas.microsoft.com/office/infopath/2007/PartnerControls"/>
    </lcf76f155ced4ddcb4097134ff3c332f>
    <_ip_UnifiedCompliancePolicyProperties xmlns="http://schemas.microsoft.com/sharepoint/v3" xsi:nil="true"/>
    <TaxCatchAll xmlns="c2f3a7bf-0972-40a0-a275-0442d7022d82" xsi:nil="true"/>
  </documentManagement>
</p:properties>
</file>

<file path=customXml/itemProps1.xml><?xml version="1.0" encoding="utf-8"?>
<ds:datastoreItem xmlns:ds="http://schemas.openxmlformats.org/officeDocument/2006/customXml" ds:itemID="{B48F5EAF-59D1-4EC7-88E3-6DACD92A5A9D}">
  <ds:schemaRefs>
    <ds:schemaRef ds:uri="http://schemas.microsoft.com/sharepoint/v3/contenttype/forms"/>
  </ds:schemaRefs>
</ds:datastoreItem>
</file>

<file path=customXml/itemProps2.xml><?xml version="1.0" encoding="utf-8"?>
<ds:datastoreItem xmlns:ds="http://schemas.openxmlformats.org/officeDocument/2006/customXml" ds:itemID="{FE1C73CA-6CB1-48E1-92AA-08A0393E29C0}">
  <ds:schemaRefs>
    <ds:schemaRef ds:uri="b9eba3cf-da2a-4b68-a5fb-30f553941361"/>
    <ds:schemaRef ds:uri="c2f3a7bf-0972-40a0-a275-0442d7022d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28E5395-AC41-427B-B09A-3F4EB6426667}">
  <ds:schemaRefs>
    <ds:schemaRef ds:uri="b9eba3cf-da2a-4b68-a5fb-30f553941361"/>
    <ds:schemaRef ds:uri="c2f3a7bf-0972-40a0-a275-0442d7022d82"/>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7</TotalTime>
  <Words>2202</Words>
  <Application>Microsoft Office PowerPoint</Application>
  <PresentationFormat>Custom</PresentationFormat>
  <Paragraphs>310</Paragraphs>
  <Slides>23</Slides>
  <Notes>12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Arial 1</vt:lpstr>
      <vt:lpstr>Wingdings</vt:lpstr>
      <vt:lpstr>Arial 2</vt:lpstr>
      <vt:lpstr>Segoe UI</vt:lpstr>
      <vt:lpstr>Calibri</vt:lpstr>
      <vt:lpstr>Times New Roman</vt:lpstr>
      <vt:lpstr>Arial</vt:lpstr>
      <vt:lpstr>Arial,Sans-Serif</vt:lpstr>
      <vt:lpstr>Arial 3</vt:lpstr>
      <vt:lpstr>Courier New</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Stock Orders</vt:lpstr>
      <vt:lpstr>PowerPoint Presentation</vt:lpstr>
      <vt:lpstr>PowerPoint Presentation</vt:lpstr>
      <vt:lpstr>PowerPoint Presentation</vt:lpstr>
      <vt:lpstr>The journey of the Vaccinating Health Worker</vt:lpstr>
      <vt:lpstr>VHW Stage 1 Training Pathway</vt:lpstr>
      <vt:lpstr>VHW Stage 2 Training Pathway</vt:lpstr>
      <vt:lpstr>Employers of VHW</vt:lpstr>
      <vt:lpstr>Clinical Supervisors of VHWs</vt:lpstr>
      <vt:lpstr>Vaccinating Health Worker</vt:lpstr>
      <vt:lpstr>Provisional Vaccinator Bridging</vt:lpstr>
      <vt:lpstr>PowerPoint Presentation</vt:lpstr>
      <vt:lpstr>Post Vaccine Symptom Check (PVSC) 2021/22: Pfizer COVID-19 Vaccine</vt:lpstr>
      <vt:lpstr>2023 PVSC Campaigns: Influenza &amp; COVID-19 Bivalent Vaccine</vt:lpstr>
      <vt:lpstr>PVSC Awareness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Provider Webinar September 2022</dc:title>
  <dc:creator>Alice Geary</dc:creator>
  <cp:lastModifiedBy>Catherine Mackmurdie</cp:lastModifiedBy>
  <cp:revision>2</cp:revision>
  <cp:lastPrinted>2022-09-21T23:12:10Z</cp:lastPrinted>
  <dcterms:created xsi:type="dcterms:W3CDTF">2006-08-16T00:00:00Z</dcterms:created>
  <dcterms:modified xsi:type="dcterms:W3CDTF">2023-03-23T00:24:16Z</dcterms:modified>
  <dc:identifier>DAFKRmbOil0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0x010100B5DB8F2AF055D942B7EF6D1D87FA25CB</vt:lpwstr>
  </property>
  <property fmtid="{D5CDD505-2E9C-101B-9397-08002B2CF9AE}" pid="3" name="MediaServiceImageTags">
    <vt:lpwstr/>
  </property>
</Properties>
</file>