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Lst>
  <p:notesMasterIdLst>
    <p:notesMasterId r:id="rId14"/>
  </p:notesMasterIdLst>
  <p:sldIdLst>
    <p:sldId id="277" r:id="rId6"/>
    <p:sldId id="2147375205" r:id="rId7"/>
    <p:sldId id="2147375195" r:id="rId8"/>
    <p:sldId id="2147375213" r:id="rId9"/>
    <p:sldId id="2147375218" r:id="rId10"/>
    <p:sldId id="2147375217" r:id="rId11"/>
    <p:sldId id="2147375215" r:id="rId12"/>
    <p:sldId id="214737519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F70532-331C-393F-E8D0-A54E28967852}" name="Rhys Vaughan-Jones" initials="RVJ" userId="S::Rhys.Vaughan-Jones@health.govt.nz::193c19eb-41af-4b5a-99f1-20cf4f294b7c" providerId="AD"/>
  <p188:author id="{79E01B32-573A-F5E2-802E-67F999150EAE}" name="Sarah Keenan" initials="SK" userId="S::sarah.keenan@health.govt.nz::bfe5d15b-8f6e-44d0-a8a8-0d531e69af7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F9900"/>
    <a:srgbClr val="FFE2B7"/>
    <a:srgbClr val="FF5D5D"/>
    <a:srgbClr val="FF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8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nwen DOliveira" userId="d0e2240e-8e52-44bc-b7e9-4685a09e67be" providerId="ADAL" clId="{57D99DB1-9973-4488-AFBC-05E96612A9E3}"/>
    <pc:docChg chg="">
      <pc:chgData name="Bronwen DOliveira" userId="d0e2240e-8e52-44bc-b7e9-4685a09e67be" providerId="ADAL" clId="{57D99DB1-9973-4488-AFBC-05E96612A9E3}" dt="2023-02-07T23:47:59.755" v="3"/>
      <pc:docMkLst>
        <pc:docMk/>
      </pc:docMkLst>
      <pc:sldChg chg="delCm">
        <pc:chgData name="Bronwen DOliveira" userId="d0e2240e-8e52-44bc-b7e9-4685a09e67be" providerId="ADAL" clId="{57D99DB1-9973-4488-AFBC-05E96612A9E3}" dt="2023-02-07T23:47:59.755" v="3"/>
        <pc:sldMkLst>
          <pc:docMk/>
          <pc:sldMk cId="1968589939" sldId="2147375193"/>
        </pc:sldMkLst>
      </pc:sldChg>
      <pc:sldChg chg="delCm">
        <pc:chgData name="Bronwen DOliveira" userId="d0e2240e-8e52-44bc-b7e9-4685a09e67be" providerId="ADAL" clId="{57D99DB1-9973-4488-AFBC-05E96612A9E3}" dt="2023-02-07T23:47:39.379" v="2"/>
        <pc:sldMkLst>
          <pc:docMk/>
          <pc:sldMk cId="1129996663" sldId="2147375195"/>
        </pc:sldMkLst>
      </pc:sldChg>
      <pc:sldChg chg="delCm">
        <pc:chgData name="Bronwen DOliveira" userId="d0e2240e-8e52-44bc-b7e9-4685a09e67be" providerId="ADAL" clId="{57D99DB1-9973-4488-AFBC-05E96612A9E3}" dt="2023-02-07T23:47:31.889" v="0"/>
        <pc:sldMkLst>
          <pc:docMk/>
          <pc:sldMk cId="2902374502" sldId="21473752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8BBC6-F0CE-42D7-82BF-AD0B8A38C2A0}" type="datetimeFigureOut">
              <a:rPr lang="en-NZ" smtClean="0"/>
              <a:t>8/02/2023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3F61-FEB9-4442-94DD-7BFC06F07B6B}" type="slidenum">
              <a:rPr lang="en-NZ" smtClean="0"/>
              <a:t>‹#›</a:t>
            </a:fld>
            <a:endParaRPr lang="en-NZ"/>
          </a:p>
        </p:txBody>
      </p:sp>
    </p:spTree>
    <p:extLst>
      <p:ext uri="{BB962C8B-B14F-4D97-AF65-F5344CB8AC3E}">
        <p14:creationId xmlns:p14="http://schemas.microsoft.com/office/powerpoint/2010/main" val="191770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9891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2/8/2023</a:t>
            </a:fld>
            <a:endParaRPr lang="en-US"/>
          </a:p>
        </p:txBody>
      </p:sp>
    </p:spTree>
    <p:extLst>
      <p:ext uri="{BB962C8B-B14F-4D97-AF65-F5344CB8AC3E}">
        <p14:creationId xmlns:p14="http://schemas.microsoft.com/office/powerpoint/2010/main" val="4136370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6447542" y="0"/>
            <a:ext cx="5744458"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Click to 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p>
        </p:txBody>
      </p:sp>
    </p:spTree>
    <p:extLst>
      <p:ext uri="{BB962C8B-B14F-4D97-AF65-F5344CB8AC3E}">
        <p14:creationId xmlns:p14="http://schemas.microsoft.com/office/powerpoint/2010/main" val="271234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7404100" y="0"/>
            <a:ext cx="47879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US"/>
              <a:t>Click icon to add picture</a:t>
            </a:r>
          </a:p>
        </p:txBody>
      </p:sp>
    </p:spTree>
    <p:extLst>
      <p:ext uri="{BB962C8B-B14F-4D97-AF65-F5344CB8AC3E}">
        <p14:creationId xmlns:p14="http://schemas.microsoft.com/office/powerpoint/2010/main" val="1795637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E6A06-AC02-0B4C-BEC4-22E5EB0E5F16}"/>
              </a:ext>
            </a:extLst>
          </p:cNvPr>
          <p:cNvPicPr>
            <a:picLocks noChangeAspect="1"/>
          </p:cNvPicPr>
          <p:nvPr userDrawn="1"/>
        </p:nvPicPr>
        <p:blipFill>
          <a:blip r:embed="rId2"/>
          <a:stretch>
            <a:fillRect/>
          </a:stretch>
        </p:blipFill>
        <p:spPr>
          <a:xfrm>
            <a:off x="0" y="3543301"/>
            <a:ext cx="12192000" cy="3314699"/>
          </a:xfrm>
          <a:prstGeom prst="rect">
            <a:avLst/>
          </a:prstGeom>
        </p:spPr>
      </p:pic>
      <p:sp>
        <p:nvSpPr>
          <p:cNvPr id="9" name="Text Placeholder 10">
            <a:extLst>
              <a:ext uri="{FF2B5EF4-FFF2-40B4-BE49-F238E27FC236}">
                <a16:creationId xmlns:a16="http://schemas.microsoft.com/office/drawing/2014/main" id="{DBEE3B4B-E739-954D-B290-F6295F786641}"/>
              </a:ext>
            </a:extLst>
          </p:cNvPr>
          <p:cNvSpPr>
            <a:spLocks noGrp="1"/>
          </p:cNvSpPr>
          <p:nvPr>
            <p:ph type="body" sz="quarter" idx="14" hasCustomPrompt="1"/>
          </p:nvPr>
        </p:nvSpPr>
        <p:spPr>
          <a:xfrm>
            <a:off x="814137" y="782219"/>
            <a:ext cx="10487276" cy="753979"/>
          </a:xfrm>
        </p:spPr>
        <p:txBody>
          <a:bodyPr>
            <a:noAutofit/>
          </a:bodyPr>
          <a:lstStyle>
            <a:lvl1pPr marL="0" indent="0">
              <a:buNone/>
              <a:defRPr sz="5000" b="1">
                <a:solidFill>
                  <a:schemeClr val="tx2"/>
                </a:solidFill>
              </a:defRPr>
            </a:lvl1pPr>
          </a:lstStyle>
          <a:p>
            <a:pPr lvl="0"/>
            <a:r>
              <a:rPr lang="en-GB"/>
              <a:t>Heading</a:t>
            </a:r>
          </a:p>
        </p:txBody>
      </p:sp>
      <p:sp>
        <p:nvSpPr>
          <p:cNvPr id="10" name="Picture Placeholder 17">
            <a:extLst>
              <a:ext uri="{FF2B5EF4-FFF2-40B4-BE49-F238E27FC236}">
                <a16:creationId xmlns:a16="http://schemas.microsoft.com/office/drawing/2014/main" id="{3FDB6C1F-5349-374A-88E7-0D8122E02E85}"/>
              </a:ext>
            </a:extLst>
          </p:cNvPr>
          <p:cNvSpPr>
            <a:spLocks noGrp="1"/>
          </p:cNvSpPr>
          <p:nvPr>
            <p:ph type="pic" sz="quarter" idx="17"/>
          </p:nvPr>
        </p:nvSpPr>
        <p:spPr>
          <a:xfrm>
            <a:off x="6208713" y="2124825"/>
            <a:ext cx="5092700" cy="3826712"/>
          </a:xfrm>
        </p:spPr>
        <p:txBody>
          <a:bodyPr/>
          <a:lstStyle/>
          <a:p>
            <a:r>
              <a:rPr lang="en-US"/>
              <a:t>Click icon to add picture</a:t>
            </a:r>
          </a:p>
        </p:txBody>
      </p:sp>
      <p:sp>
        <p:nvSpPr>
          <p:cNvPr id="11" name="Picture Placeholder 17">
            <a:extLst>
              <a:ext uri="{FF2B5EF4-FFF2-40B4-BE49-F238E27FC236}">
                <a16:creationId xmlns:a16="http://schemas.microsoft.com/office/drawing/2014/main" id="{32BB2FD4-C845-7440-B204-8ACE87C1444A}"/>
              </a:ext>
            </a:extLst>
          </p:cNvPr>
          <p:cNvSpPr>
            <a:spLocks noGrp="1"/>
          </p:cNvSpPr>
          <p:nvPr>
            <p:ph type="pic" sz="quarter" idx="18"/>
          </p:nvPr>
        </p:nvSpPr>
        <p:spPr>
          <a:xfrm>
            <a:off x="814137" y="2124825"/>
            <a:ext cx="5092700" cy="3826712"/>
          </a:xfrm>
        </p:spPr>
        <p:txBody>
          <a:bodyPr/>
          <a:lstStyle/>
          <a:p>
            <a:r>
              <a:rPr lang="en-US"/>
              <a:t>Click icon to add picture</a:t>
            </a:r>
          </a:p>
        </p:txBody>
      </p:sp>
    </p:spTree>
    <p:extLst>
      <p:ext uri="{BB962C8B-B14F-4D97-AF65-F5344CB8AC3E}">
        <p14:creationId xmlns:p14="http://schemas.microsoft.com/office/powerpoint/2010/main" val="53660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stats/inf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638C0-0085-7C44-BF6A-6CBEB7EBF618}"/>
              </a:ext>
            </a:extLst>
          </p:cNvPr>
          <p:cNvPicPr>
            <a:picLocks noChangeAspect="1"/>
          </p:cNvPicPr>
          <p:nvPr userDrawn="1"/>
        </p:nvPicPr>
        <p:blipFill>
          <a:blip r:embed="rId2"/>
          <a:stretch>
            <a:fillRect/>
          </a:stretch>
        </p:blipFill>
        <p:spPr>
          <a:xfrm>
            <a:off x="0" y="901700"/>
            <a:ext cx="12192000" cy="5956300"/>
          </a:xfrm>
          <a:prstGeom prst="rect">
            <a:avLst/>
          </a:prstGeom>
        </p:spPr>
      </p:pic>
      <p:sp>
        <p:nvSpPr>
          <p:cNvPr id="13" name="Text Placeholder 13">
            <a:extLst>
              <a:ext uri="{FF2B5EF4-FFF2-40B4-BE49-F238E27FC236}">
                <a16:creationId xmlns:a16="http://schemas.microsoft.com/office/drawing/2014/main" id="{08449011-4DB6-7843-A7BF-92C8DD091788}"/>
              </a:ext>
            </a:extLst>
          </p:cNvPr>
          <p:cNvSpPr>
            <a:spLocks noGrp="1"/>
          </p:cNvSpPr>
          <p:nvPr>
            <p:ph type="body" sz="quarter" idx="17"/>
          </p:nvPr>
        </p:nvSpPr>
        <p:spPr>
          <a:xfrm>
            <a:off x="8323596" y="3481137"/>
            <a:ext cx="2627395" cy="2273969"/>
          </a:xfrm>
        </p:spPr>
        <p:txBody>
          <a:bodyPr>
            <a:normAutofit/>
          </a:bodyPr>
          <a:lstStyle>
            <a:lvl1pPr marL="0" indent="0" algn="ctr">
              <a:buNone/>
              <a:defRPr sz="2400" b="1">
                <a:solidFill>
                  <a:schemeClr val="accent4"/>
                </a:solidFill>
              </a:defRPr>
            </a:lvl1pPr>
            <a:lvl2pPr marL="457200"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0A9B624A-E79B-1D4C-8FBE-83631AE8F9DC}"/>
              </a:ext>
            </a:extLst>
          </p:cNvPr>
          <p:cNvSpPr>
            <a:spLocks noGrp="1"/>
          </p:cNvSpPr>
          <p:nvPr>
            <p:ph type="body" sz="quarter" idx="18"/>
          </p:nvPr>
        </p:nvSpPr>
        <p:spPr>
          <a:xfrm>
            <a:off x="4778291"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
        <p:nvSpPr>
          <p:cNvPr id="15" name="Text Placeholder 13">
            <a:extLst>
              <a:ext uri="{FF2B5EF4-FFF2-40B4-BE49-F238E27FC236}">
                <a16:creationId xmlns:a16="http://schemas.microsoft.com/office/drawing/2014/main" id="{3539133A-E48F-E74B-9BF0-B73EB9D4B6C2}"/>
              </a:ext>
            </a:extLst>
          </p:cNvPr>
          <p:cNvSpPr>
            <a:spLocks noGrp="1"/>
          </p:cNvSpPr>
          <p:nvPr>
            <p:ph type="body" sz="quarter" idx="19"/>
          </p:nvPr>
        </p:nvSpPr>
        <p:spPr>
          <a:xfrm>
            <a:off x="1241007"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912457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03D34-2D18-FE43-A1C1-F8901428DB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8213" y="1508125"/>
            <a:ext cx="10331450" cy="3833813"/>
          </a:xfrm>
        </p:spPr>
        <p:txBody>
          <a:bodyPr anchor="ctr">
            <a:normAutofit/>
          </a:bodyPr>
          <a:lstStyle>
            <a:lvl1pPr marL="0" indent="0" algn="ctr">
              <a:buNone/>
              <a:defRPr sz="6000" b="1">
                <a:solidFill>
                  <a:schemeClr val="accent1"/>
                </a:solidFill>
              </a:defRPr>
            </a:lvl1pPr>
          </a:lstStyle>
          <a:p>
            <a:pPr lvl="0"/>
            <a:r>
              <a:rPr lang="en-GB"/>
              <a:t>Quote here</a:t>
            </a:r>
            <a:endParaRPr lang="en-US"/>
          </a:p>
        </p:txBody>
      </p:sp>
    </p:spTree>
    <p:extLst>
      <p:ext uri="{BB962C8B-B14F-4D97-AF65-F5344CB8AC3E}">
        <p14:creationId xmlns:p14="http://schemas.microsoft.com/office/powerpoint/2010/main" val="773686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F0EB7-D548-0D45-8C00-2F88088487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2B4771FA-A523-7C48-A713-5D4D6CD36AC2}"/>
              </a:ext>
            </a:extLst>
          </p:cNvPr>
          <p:cNvSpPr>
            <a:spLocks noGrp="1"/>
          </p:cNvSpPr>
          <p:nvPr>
            <p:ph type="ctrTitle" hasCustomPrompt="1"/>
          </p:nvPr>
        </p:nvSpPr>
        <p:spPr>
          <a:xfrm>
            <a:off x="833377" y="2110260"/>
            <a:ext cx="9834623" cy="3498962"/>
          </a:xfrm>
        </p:spPr>
        <p:txBody>
          <a:bodyPr anchor="ctr">
            <a:normAutofit/>
          </a:bodyPr>
          <a:lstStyle>
            <a:lvl1pPr algn="l">
              <a:defRPr lang="en-NZ" b="1" smtClean="0">
                <a:effectLst/>
              </a:defRPr>
            </a:lvl1pPr>
          </a:lstStyle>
          <a:p>
            <a:r>
              <a:rPr lang="en-NZ" b="1" err="1">
                <a:solidFill>
                  <a:srgbClr val="D3ECE7"/>
                </a:solidFill>
                <a:effectLst/>
                <a:latin typeface="Arial" panose="020B0604020202020204" pitchFamily="34" charset="0"/>
              </a:rPr>
              <a:t>Ngā</a:t>
            </a:r>
            <a:r>
              <a:rPr lang="en-NZ" b="1">
                <a:solidFill>
                  <a:srgbClr val="D3ECE7"/>
                </a:solidFill>
                <a:effectLst/>
                <a:latin typeface="Arial" panose="020B0604020202020204" pitchFamily="34" charset="0"/>
              </a:rPr>
              <a:t> mihi </a:t>
            </a:r>
            <a:r>
              <a:rPr lang="en-NZ" b="1" err="1">
                <a:solidFill>
                  <a:srgbClr val="D3ECE7"/>
                </a:solidFill>
                <a:effectLst/>
                <a:latin typeface="Arial" panose="020B0604020202020204" pitchFamily="34" charset="0"/>
              </a:rPr>
              <a:t>nui</a:t>
            </a:r>
            <a:endParaRPr lang="en-NZ">
              <a:solidFill>
                <a:srgbClr val="D3ECE7"/>
              </a:solidFill>
              <a:effectLst/>
              <a:latin typeface="Arial" panose="020B0604020202020204" pitchFamily="34" charset="0"/>
            </a:endParaRPr>
          </a:p>
        </p:txBody>
      </p:sp>
    </p:spTree>
    <p:extLst>
      <p:ext uri="{BB962C8B-B14F-4D97-AF65-F5344CB8AC3E}">
        <p14:creationId xmlns:p14="http://schemas.microsoft.com/office/powerpoint/2010/main" val="1650041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ymbols and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4A48-8799-0A4B-A902-DA857E25B514}"/>
              </a:ext>
            </a:extLst>
          </p:cNvPr>
          <p:cNvSpPr>
            <a:spLocks noGrp="1"/>
          </p:cNvSpPr>
          <p:nvPr>
            <p:ph type="title" hasCustomPrompt="1"/>
          </p:nvPr>
        </p:nvSpPr>
        <p:spPr>
          <a:xfrm>
            <a:off x="180473" y="196683"/>
            <a:ext cx="5530516" cy="292601"/>
          </a:xfrm>
        </p:spPr>
        <p:txBody>
          <a:bodyPr anchor="t">
            <a:normAutofit/>
          </a:bodyPr>
          <a:lstStyle>
            <a:lvl1pPr>
              <a:defRPr sz="1600">
                <a:solidFill>
                  <a:schemeClr val="tx2"/>
                </a:solidFill>
              </a:defRPr>
            </a:lvl1pPr>
          </a:lstStyle>
          <a:p>
            <a:r>
              <a:rPr lang="en-GB"/>
              <a:t>Numbers and symbols for use in infographics</a:t>
            </a:r>
            <a:endParaRPr lang="en-US"/>
          </a:p>
        </p:txBody>
      </p:sp>
      <p:sp>
        <p:nvSpPr>
          <p:cNvPr id="42" name="Title 1">
            <a:extLst>
              <a:ext uri="{FF2B5EF4-FFF2-40B4-BE49-F238E27FC236}">
                <a16:creationId xmlns:a16="http://schemas.microsoft.com/office/drawing/2014/main" id="{10D8DB19-7D95-9047-9D7B-A7FF902FCA3D}"/>
              </a:ext>
            </a:extLst>
          </p:cNvPr>
          <p:cNvSpPr txBox="1">
            <a:spLocks/>
          </p:cNvSpPr>
          <p:nvPr userDrawn="1"/>
        </p:nvSpPr>
        <p:spPr>
          <a:xfrm>
            <a:off x="180473" y="553647"/>
            <a:ext cx="5530516" cy="29260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1600" b="1" i="0" kern="1200">
                <a:solidFill>
                  <a:schemeClr val="tx2"/>
                </a:solidFill>
                <a:latin typeface="Arial" panose="020B0604020202020204" pitchFamily="34" charset="0"/>
                <a:ea typeface="+mj-ea"/>
                <a:cs typeface="Arial" panose="020B0604020202020204" pitchFamily="34" charset="0"/>
              </a:defRPr>
            </a:lvl1pPr>
          </a:lstStyle>
          <a:p>
            <a:r>
              <a:rPr lang="en-GB"/>
              <a:t>Can change the colours with the graphics fill tool</a:t>
            </a:r>
            <a:endParaRPr lang="en-US"/>
          </a:p>
        </p:txBody>
      </p:sp>
      <p:sp>
        <p:nvSpPr>
          <p:cNvPr id="3" name="Rectangle 2">
            <a:extLst>
              <a:ext uri="{FF2B5EF4-FFF2-40B4-BE49-F238E27FC236}">
                <a16:creationId xmlns:a16="http://schemas.microsoft.com/office/drawing/2014/main" id="{7781A915-63BF-4F4D-92AD-FF8479577C73}"/>
              </a:ext>
            </a:extLst>
          </p:cNvPr>
          <p:cNvSpPr/>
          <p:nvPr userDrawn="1"/>
        </p:nvSpPr>
        <p:spPr>
          <a:xfrm>
            <a:off x="496111" y="1108953"/>
            <a:ext cx="11245174" cy="536966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7C6DA2-1D97-FC4E-BEF7-4E783336C3F7}"/>
              </a:ext>
            </a:extLst>
          </p:cNvPr>
          <p:cNvSpPr/>
          <p:nvPr userDrawn="1"/>
        </p:nvSpPr>
        <p:spPr>
          <a:xfrm>
            <a:off x="1567543" y="1947553"/>
            <a:ext cx="1465663" cy="1460665"/>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5A67FE-4664-F54A-87A5-17B14C6E082D}"/>
              </a:ext>
            </a:extLst>
          </p:cNvPr>
          <p:cNvSpPr/>
          <p:nvPr userDrawn="1"/>
        </p:nvSpPr>
        <p:spPr>
          <a:xfrm>
            <a:off x="3858438" y="1947553"/>
            <a:ext cx="1465663" cy="146066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9645A0-D402-FA4C-B603-94400E630216}"/>
              </a:ext>
            </a:extLst>
          </p:cNvPr>
          <p:cNvSpPr/>
          <p:nvPr userDrawn="1"/>
        </p:nvSpPr>
        <p:spPr>
          <a:xfrm>
            <a:off x="6118698" y="1947553"/>
            <a:ext cx="1465663" cy="1460665"/>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3008-89AA-F047-8422-A7F74BEFBD94}"/>
              </a:ext>
            </a:extLst>
          </p:cNvPr>
          <p:cNvSpPr/>
          <p:nvPr userDrawn="1"/>
        </p:nvSpPr>
        <p:spPr>
          <a:xfrm>
            <a:off x="1567543" y="3670923"/>
            <a:ext cx="1465663" cy="1460665"/>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AAE81-AF75-B94A-813B-FDFCE3DD0DB5}"/>
              </a:ext>
            </a:extLst>
          </p:cNvPr>
          <p:cNvSpPr/>
          <p:nvPr userDrawn="1"/>
        </p:nvSpPr>
        <p:spPr>
          <a:xfrm>
            <a:off x="3858438" y="3670923"/>
            <a:ext cx="1465663" cy="146066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260620-8C25-8141-AEC0-04D23BCE8724}"/>
              </a:ext>
            </a:extLst>
          </p:cNvPr>
          <p:cNvSpPr/>
          <p:nvPr userDrawn="1"/>
        </p:nvSpPr>
        <p:spPr>
          <a:xfrm>
            <a:off x="6118698" y="3670923"/>
            <a:ext cx="1465663" cy="146066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79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F82A-EE9D-4030-8E13-B5AC95D3749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DBF13A6-2990-4D11-B57F-397A6F353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52D46E3-1915-4676-969E-5A59F218FD7A}"/>
              </a:ext>
            </a:extLst>
          </p:cNvPr>
          <p:cNvSpPr>
            <a:spLocks noGrp="1"/>
          </p:cNvSpPr>
          <p:nvPr>
            <p:ph type="dt" sz="half" idx="10"/>
          </p:nvPr>
        </p:nvSpPr>
        <p:spPr/>
        <p:txBody>
          <a:bodyPr/>
          <a:lstStyle/>
          <a:p>
            <a:fld id="{2BC7BAAD-AD85-4407-BE2A-A4C40D4EB9EA}" type="datetimeFigureOut">
              <a:rPr lang="en-NZ" smtClean="0"/>
              <a:t>8/02/2023</a:t>
            </a:fld>
            <a:endParaRPr lang="en-NZ"/>
          </a:p>
        </p:txBody>
      </p:sp>
      <p:sp>
        <p:nvSpPr>
          <p:cNvPr id="5" name="Footer Placeholder 4">
            <a:extLst>
              <a:ext uri="{FF2B5EF4-FFF2-40B4-BE49-F238E27FC236}">
                <a16:creationId xmlns:a16="http://schemas.microsoft.com/office/drawing/2014/main" id="{DE6B1C40-517B-4B65-B68E-66E75A0D7B5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6258DE4-28B4-411B-85C3-1AB9858493A1}"/>
              </a:ext>
            </a:extLst>
          </p:cNvPr>
          <p:cNvSpPr>
            <a:spLocks noGrp="1"/>
          </p:cNvSpPr>
          <p:nvPr>
            <p:ph type="sldNum" sz="quarter" idx="12"/>
          </p:nvPr>
        </p:nvSpPr>
        <p:spPr/>
        <p:txBody>
          <a:bodyPr/>
          <a:lstStyle/>
          <a:p>
            <a:fld id="{B3208051-FD18-4988-B98F-E342E8F1BE02}" type="slidenum">
              <a:rPr lang="en-NZ" smtClean="0"/>
              <a:t>‹#›</a:t>
            </a:fld>
            <a:endParaRPr lang="en-NZ"/>
          </a:p>
        </p:txBody>
      </p:sp>
    </p:spTree>
    <p:extLst>
      <p:ext uri="{BB962C8B-B14F-4D97-AF65-F5344CB8AC3E}">
        <p14:creationId xmlns:p14="http://schemas.microsoft.com/office/powerpoint/2010/main" val="3450138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ngle column blue">
    <p:spTree>
      <p:nvGrpSpPr>
        <p:cNvPr id="1" name=""/>
        <p:cNvGrpSpPr/>
        <p:nvPr/>
      </p:nvGrpSpPr>
      <p:grpSpPr>
        <a:xfrm>
          <a:off x="0" y="0"/>
          <a:ext cx="0" cy="0"/>
          <a:chOff x="0" y="0"/>
          <a:chExt cx="0" cy="0"/>
        </a:xfrm>
      </p:grpSpPr>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503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8C29EF-11B6-4F2F-B03F-EDBB4E1A66BD}"/>
              </a:ext>
            </a:extLst>
          </p:cNvPr>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pic>
        <p:nvPicPr>
          <p:cNvPr id="6" name="Picture 5">
            <a:extLst>
              <a:ext uri="{FF2B5EF4-FFF2-40B4-BE49-F238E27FC236}">
                <a16:creationId xmlns:a16="http://schemas.microsoft.com/office/drawing/2014/main" id="{A815BFAA-1C4A-4CCA-9885-7A7F88F1E5C2}"/>
              </a:ext>
            </a:extLst>
          </p:cNvPr>
          <p:cNvPicPr>
            <a:picLocks noChangeAspect="1"/>
          </p:cNvPicPr>
          <p:nvPr userDrawn="1"/>
        </p:nvPicPr>
        <p:blipFill>
          <a:blip r:embed="rId2"/>
          <a:stretch>
            <a:fillRect/>
          </a:stretch>
        </p:blipFill>
        <p:spPr>
          <a:xfrm>
            <a:off x="7404100" y="0"/>
            <a:ext cx="4787900" cy="685800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88171C1B-4E65-4703-BF11-8F868844690D}"/>
              </a:ext>
            </a:extLst>
          </p:cNvPr>
          <p:cNvPicPr>
            <a:picLocks noChangeAspect="1"/>
          </p:cNvPicPr>
          <p:nvPr userDrawn="1"/>
        </p:nvPicPr>
        <p:blipFill>
          <a:blip r:embed="rId3"/>
          <a:stretch>
            <a:fillRect/>
          </a:stretch>
        </p:blipFill>
        <p:spPr>
          <a:xfrm>
            <a:off x="581659" y="381363"/>
            <a:ext cx="1813828" cy="743373"/>
          </a:xfrm>
          <a:prstGeom prst="rect">
            <a:avLst/>
          </a:prstGeom>
          <a:ln w="12700">
            <a:miter lim="400000"/>
          </a:ln>
        </p:spPr>
      </p:pic>
      <p:pic>
        <p:nvPicPr>
          <p:cNvPr id="3" name="Picture 2" descr="A black and white sign&#10;&#10;Description automatically generated with low confidence">
            <a:extLst>
              <a:ext uri="{FF2B5EF4-FFF2-40B4-BE49-F238E27FC236}">
                <a16:creationId xmlns:a16="http://schemas.microsoft.com/office/drawing/2014/main" id="{96F7146C-F616-4ED3-8ADE-0F830715C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1921" y="381363"/>
            <a:ext cx="2188420" cy="487444"/>
          </a:xfrm>
          <a:prstGeom prst="rect">
            <a:avLst/>
          </a:prstGeom>
        </p:spPr>
      </p:pic>
    </p:spTree>
    <p:extLst>
      <p:ext uri="{BB962C8B-B14F-4D97-AF65-F5344CB8AC3E}">
        <p14:creationId xmlns:p14="http://schemas.microsoft.com/office/powerpoint/2010/main" val="264927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CFB55-44C4-E24F-9B59-0D9CBC59AA48}"/>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3" y="480971"/>
            <a:ext cx="7724274" cy="2387600"/>
          </a:xfrm>
        </p:spPr>
        <p:txBody>
          <a:bodyPr anchor="b">
            <a:normAutofit/>
          </a:bodyPr>
          <a:lstStyle>
            <a:lvl1pPr algn="l">
              <a:defRPr lang="en-NZ" sz="6400" b="1" smtClean="0">
                <a:solidFill>
                  <a:schemeClr val="tx1"/>
                </a:solidFill>
                <a:effectLst/>
              </a:defRPr>
            </a:lvl1pPr>
          </a:lstStyle>
          <a:p>
            <a:r>
              <a:rPr lang="en-NZ" b="1">
                <a:solidFill>
                  <a:srgbClr val="CDEBEF"/>
                </a:solidFill>
                <a:effectLst/>
                <a:latin typeface="Arial" panose="020B0604020202020204" pitchFamily="34" charset="0"/>
              </a:rPr>
              <a:t>COVER PAGE OPTION TWO</a:t>
            </a:r>
            <a:endParaRPr lang="en-NZ">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1" y="3083719"/>
            <a:ext cx="7780337" cy="690562"/>
          </a:xfrm>
        </p:spPr>
        <p:txBody>
          <a:bodyPr>
            <a:normAutofit/>
          </a:bodyPr>
          <a:lstStyle>
            <a:lvl1pPr marL="0" indent="0">
              <a:buNone/>
              <a:defRPr sz="2000" b="1">
                <a:solidFill>
                  <a:schemeClr val="bg2"/>
                </a:solidFill>
              </a:defRPr>
            </a:lvl1pPr>
          </a:lstStyle>
          <a:p>
            <a:pPr lvl="0"/>
            <a:r>
              <a:rPr lang="en-US"/>
              <a:t>Click to 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1" y="3429000"/>
            <a:ext cx="9143999" cy="365125"/>
          </a:xfrm>
        </p:spPr>
        <p:txBody>
          <a:bodyPr/>
          <a:lstStyle>
            <a:lvl1pPr algn="l">
              <a:defRPr sz="2400" b="1">
                <a:solidFill>
                  <a:schemeClr val="bg2"/>
                </a:solidFill>
              </a:defRPr>
            </a:lvl1pPr>
          </a:lstStyle>
          <a:p>
            <a:fld id="{760D1E2C-25B0-4F41-B0D0-99B7BBE766BA}" type="datetimeFigureOut">
              <a:rPr lang="en-US" smtClean="0"/>
              <a:pPr/>
              <a:t>2/8/2023</a:t>
            </a:fld>
            <a:endParaRPr lang="en-US"/>
          </a:p>
        </p:txBody>
      </p:sp>
    </p:spTree>
    <p:extLst>
      <p:ext uri="{BB962C8B-B14F-4D97-AF65-F5344CB8AC3E}">
        <p14:creationId xmlns:p14="http://schemas.microsoft.com/office/powerpoint/2010/main" val="258451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66740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2/8/2023</a:t>
            </a:fld>
            <a:endParaRPr lang="en-US"/>
          </a:p>
        </p:txBody>
      </p:sp>
    </p:spTree>
    <p:extLst>
      <p:ext uri="{BB962C8B-B14F-4D97-AF65-F5344CB8AC3E}">
        <p14:creationId xmlns:p14="http://schemas.microsoft.com/office/powerpoint/2010/main" val="4205351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3CA1-023C-41E6-804F-7D544C2FBECE}"/>
              </a:ext>
            </a:extLst>
          </p:cNvPr>
          <p:cNvSpPr>
            <a:spLocks noGrp="1"/>
          </p:cNvSpPr>
          <p:nvPr>
            <p:ph type="title"/>
          </p:nvPr>
        </p:nvSpPr>
        <p:spPr/>
        <p:txBody>
          <a:bodyPr>
            <a:normAutofit/>
          </a:bodyPr>
          <a:lstStyle>
            <a:lvl1pPr>
              <a:defRPr sz="4000"/>
            </a:lvl1pPr>
          </a:lstStyle>
          <a:p>
            <a:r>
              <a:rPr lang="en-US"/>
              <a:t>Click to edit Master title style</a:t>
            </a:r>
            <a:endParaRPr lang="en-NZ"/>
          </a:p>
        </p:txBody>
      </p:sp>
      <p:sp>
        <p:nvSpPr>
          <p:cNvPr id="3" name="Date Placeholder 2">
            <a:extLst>
              <a:ext uri="{FF2B5EF4-FFF2-40B4-BE49-F238E27FC236}">
                <a16:creationId xmlns:a16="http://schemas.microsoft.com/office/drawing/2014/main" id="{14C7CECF-0011-4667-AD41-8394EA4FF1F9}"/>
              </a:ext>
            </a:extLst>
          </p:cNvPr>
          <p:cNvSpPr>
            <a:spLocks noGrp="1"/>
          </p:cNvSpPr>
          <p:nvPr>
            <p:ph type="dt" sz="half" idx="10"/>
          </p:nvPr>
        </p:nvSpPr>
        <p:spPr/>
        <p:txBody>
          <a:bodyPr/>
          <a:lstStyle/>
          <a:p>
            <a:fld id="{760D1E2C-25B0-4F41-B0D0-99B7BBE766BA}" type="datetimeFigureOut">
              <a:rPr lang="en-US" smtClean="0"/>
              <a:pPr/>
              <a:t>2/8/2023</a:t>
            </a:fld>
            <a:endParaRPr lang="en-US"/>
          </a:p>
        </p:txBody>
      </p:sp>
      <p:sp>
        <p:nvSpPr>
          <p:cNvPr id="4" name="Footer Placeholder 3">
            <a:extLst>
              <a:ext uri="{FF2B5EF4-FFF2-40B4-BE49-F238E27FC236}">
                <a16:creationId xmlns:a16="http://schemas.microsoft.com/office/drawing/2014/main" id="{20D4B211-8DBF-415C-8565-C33730A423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53027F-456F-4BEC-91D2-ECC263C905A5}"/>
              </a:ext>
            </a:extLst>
          </p:cNvPr>
          <p:cNvSpPr>
            <a:spLocks noGrp="1"/>
          </p:cNvSpPr>
          <p:nvPr>
            <p:ph type="sldNum" sz="quarter" idx="12"/>
          </p:nvPr>
        </p:nvSpPr>
        <p:spPr/>
        <p:txBody>
          <a:bodyPr/>
          <a:lstStyle/>
          <a:p>
            <a:fld id="{B40F8484-9D1C-2441-8AA2-C328067DF103}" type="slidenum">
              <a:rPr lang="en-US" smtClean="0"/>
              <a:pPr/>
              <a:t>‹#›</a:t>
            </a:fld>
            <a:endParaRPr lang="en-US"/>
          </a:p>
        </p:txBody>
      </p:sp>
      <p:pic>
        <p:nvPicPr>
          <p:cNvPr id="6" name="Picture 5" descr="A blue and white sign&#10;&#10;Description automatically generated with low confidence">
            <a:extLst>
              <a:ext uri="{FF2B5EF4-FFF2-40B4-BE49-F238E27FC236}">
                <a16:creationId xmlns:a16="http://schemas.microsoft.com/office/drawing/2014/main" id="{F854D939-CAE5-48AE-991C-B6338496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105" y="138469"/>
            <a:ext cx="1694688" cy="591312"/>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E790335E-6EEB-4DA5-B022-7C0369DD8A1A}"/>
              </a:ext>
            </a:extLst>
          </p:cNvPr>
          <p:cNvPicPr>
            <a:picLocks noChangeAspect="1"/>
          </p:cNvPicPr>
          <p:nvPr userDrawn="1"/>
        </p:nvPicPr>
        <p:blipFill>
          <a:blip r:embed="rId3"/>
          <a:stretch>
            <a:fillRect/>
          </a:stretch>
        </p:blipFill>
        <p:spPr>
          <a:xfrm>
            <a:off x="8342616" y="178766"/>
            <a:ext cx="1388175" cy="568925"/>
          </a:xfrm>
          <a:prstGeom prst="rect">
            <a:avLst/>
          </a:prstGeom>
          <a:ln w="12700">
            <a:miter lim="400000"/>
          </a:ln>
        </p:spPr>
      </p:pic>
    </p:spTree>
    <p:extLst>
      <p:ext uri="{BB962C8B-B14F-4D97-AF65-F5344CB8AC3E}">
        <p14:creationId xmlns:p14="http://schemas.microsoft.com/office/powerpoint/2010/main" val="61304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333FD-53CF-244F-8489-8FA000A51B64}"/>
              </a:ext>
            </a:extLst>
          </p:cNvPr>
          <p:cNvPicPr>
            <a:picLocks noChangeAspect="1"/>
          </p:cNvPicPr>
          <p:nvPr userDrawn="1"/>
        </p:nvPicPr>
        <p:blipFill>
          <a:blip r:embed="rId2"/>
          <a:stretch>
            <a:fillRect/>
          </a:stretch>
        </p:blipFill>
        <p:spPr>
          <a:xfrm>
            <a:off x="0" y="0"/>
            <a:ext cx="59944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one</a:t>
            </a:r>
            <a:endParaRPr lang="en-US"/>
          </a:p>
        </p:txBody>
      </p:sp>
    </p:spTree>
    <p:extLst>
      <p:ext uri="{BB962C8B-B14F-4D97-AF65-F5344CB8AC3E}">
        <p14:creationId xmlns:p14="http://schemas.microsoft.com/office/powerpoint/2010/main" val="188618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F8557-71A9-1F4D-8675-DE87C16A783E}"/>
              </a:ext>
            </a:extLst>
          </p:cNvPr>
          <p:cNvPicPr>
            <a:picLocks noChangeAspect="1"/>
          </p:cNvPicPr>
          <p:nvPr userDrawn="1"/>
        </p:nvPicPr>
        <p:blipFill>
          <a:blip r:embed="rId2"/>
          <a:stretch>
            <a:fillRect/>
          </a:stretch>
        </p:blipFill>
        <p:spPr>
          <a:xfrm>
            <a:off x="0" y="0"/>
            <a:ext cx="60198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two</a:t>
            </a:r>
            <a:endParaRPr lang="en-US"/>
          </a:p>
        </p:txBody>
      </p:sp>
    </p:spTree>
    <p:extLst>
      <p:ext uri="{BB962C8B-B14F-4D97-AF65-F5344CB8AC3E}">
        <p14:creationId xmlns:p14="http://schemas.microsoft.com/office/powerpoint/2010/main" val="1328246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7F593-37D0-D547-9302-7B93D3FBBB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lvl1pPr>
          </a:lstStyle>
          <a:p>
            <a:r>
              <a:rPr lang="en-GB"/>
              <a:t>DIVIDER PAGE OPTION TWO (A)</a:t>
            </a:r>
            <a:endParaRPr lang="en-US"/>
          </a:p>
        </p:txBody>
      </p:sp>
    </p:spTree>
    <p:extLst>
      <p:ext uri="{BB962C8B-B14F-4D97-AF65-F5344CB8AC3E}">
        <p14:creationId xmlns:p14="http://schemas.microsoft.com/office/powerpoint/2010/main" val="180415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2B">
    <p:spTree>
      <p:nvGrpSpPr>
        <p:cNvPr id="1" name=""/>
        <p:cNvGrpSpPr/>
        <p:nvPr/>
      </p:nvGrpSpPr>
      <p:grpSpPr>
        <a:xfrm>
          <a:off x="0" y="0"/>
          <a:ext cx="0" cy="0"/>
          <a:chOff x="0" y="0"/>
          <a:chExt cx="0" cy="0"/>
        </a:xfrm>
      </p:grpSpPr>
      <p:pic>
        <p:nvPicPr>
          <p:cNvPr id="4" name="Picture 3" descr="People running in grass">
            <a:extLst>
              <a:ext uri="{FF2B5EF4-FFF2-40B4-BE49-F238E27FC236}">
                <a16:creationId xmlns:a16="http://schemas.microsoft.com/office/drawing/2014/main" id="{A224D2E8-1E10-BC4E-BC32-D45BE7DCFF2F}"/>
              </a:ext>
            </a:extLst>
          </p:cNvPr>
          <p:cNvPicPr>
            <a:picLocks noChangeAspect="1"/>
          </p:cNvPicPr>
          <p:nvPr userDrawn="1"/>
        </p:nvPicPr>
        <p:blipFill>
          <a:blip r:embed="rId2"/>
          <a:srcRect/>
          <a:stretch/>
        </p:blipFill>
        <p:spPr>
          <a:xfrm>
            <a:off x="0" y="-2"/>
            <a:ext cx="12192000" cy="7513896"/>
          </a:xfrm>
          <a:prstGeom prst="rect">
            <a:avLst/>
          </a:prstGeom>
        </p:spPr>
      </p:pic>
      <p:pic>
        <p:nvPicPr>
          <p:cNvPr id="9" name="Picture 8" descr="Background pattern&#10;&#10;Description automatically generated">
            <a:extLst>
              <a:ext uri="{FF2B5EF4-FFF2-40B4-BE49-F238E27FC236}">
                <a16:creationId xmlns:a16="http://schemas.microsoft.com/office/drawing/2014/main" id="{0E1DC582-C29C-492B-A334-68A71B6CBADF}"/>
              </a:ext>
            </a:extLst>
          </p:cNvPr>
          <p:cNvPicPr>
            <a:picLocks noChangeAspect="1"/>
          </p:cNvPicPr>
          <p:nvPr userDrawn="1"/>
        </p:nvPicPr>
        <p:blipFill>
          <a:blip r:embed="rId3"/>
          <a:stretch>
            <a:fillRect/>
          </a:stretch>
        </p:blipFill>
        <p:spPr>
          <a:xfrm>
            <a:off x="4112995" y="-2"/>
            <a:ext cx="4045752" cy="4776186"/>
          </a:xfrm>
          <a:prstGeom prst="rect">
            <a:avLst/>
          </a:prstGeom>
        </p:spPr>
      </p:pic>
      <p:sp>
        <p:nvSpPr>
          <p:cNvPr id="3" name="Rectangle 2">
            <a:extLst>
              <a:ext uri="{FF2B5EF4-FFF2-40B4-BE49-F238E27FC236}">
                <a16:creationId xmlns:a16="http://schemas.microsoft.com/office/drawing/2014/main" id="{6085457F-FA47-4DBD-85FE-4656C30B05D6}"/>
              </a:ext>
            </a:extLst>
          </p:cNvPr>
          <p:cNvSpPr/>
          <p:nvPr userDrawn="1"/>
        </p:nvSpPr>
        <p:spPr>
          <a:xfrm>
            <a:off x="896644" y="-1"/>
            <a:ext cx="5086905" cy="6858000"/>
          </a:xfrm>
          <a:prstGeom prst="rect">
            <a:avLst/>
          </a:prstGeom>
          <a:solidFill>
            <a:srgbClr val="0F818F"/>
          </a:solidFill>
          <a:ln>
            <a:solidFill>
              <a:srgbClr val="00B2B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solidFill>
                  <a:schemeClr val="bg1"/>
                </a:solidFill>
              </a:defRPr>
            </a:lvl1pPr>
          </a:lstStyle>
          <a:p>
            <a:r>
              <a:rPr lang="en-GB"/>
              <a:t>DIVIDER PAGE OPTION TWO (B)</a:t>
            </a:r>
            <a:endParaRPr lang="en-US"/>
          </a:p>
        </p:txBody>
      </p:sp>
      <p:pic>
        <p:nvPicPr>
          <p:cNvPr id="8" name="Picture 7" descr="Background pattern&#10;&#10;Description automatically generated">
            <a:extLst>
              <a:ext uri="{FF2B5EF4-FFF2-40B4-BE49-F238E27FC236}">
                <a16:creationId xmlns:a16="http://schemas.microsoft.com/office/drawing/2014/main" id="{E619F75D-93EF-40EC-B490-A58FB7BBFD97}"/>
              </a:ext>
            </a:extLst>
          </p:cNvPr>
          <p:cNvPicPr>
            <a:picLocks noChangeAspect="1"/>
          </p:cNvPicPr>
          <p:nvPr userDrawn="1"/>
        </p:nvPicPr>
        <p:blipFill>
          <a:blip r:embed="rId3"/>
          <a:stretch>
            <a:fillRect/>
          </a:stretch>
        </p:blipFill>
        <p:spPr>
          <a:xfrm>
            <a:off x="8146248" y="0"/>
            <a:ext cx="4045752" cy="4776186"/>
          </a:xfrm>
          <a:prstGeom prst="rect">
            <a:avLst/>
          </a:prstGeom>
        </p:spPr>
      </p:pic>
    </p:spTree>
    <p:extLst>
      <p:ext uri="{BB962C8B-B14F-4D97-AF65-F5344CB8AC3E}">
        <p14:creationId xmlns:p14="http://schemas.microsoft.com/office/powerpoint/2010/main" val="294217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C637-2226-A54F-B2DE-5D02C43D87CA}"/>
              </a:ext>
            </a:extLst>
          </p:cNvPr>
          <p:cNvPicPr>
            <a:picLocks noChangeAspect="1"/>
          </p:cNvPicPr>
          <p:nvPr userDrawn="1"/>
        </p:nvPicPr>
        <p:blipFill>
          <a:blip r:embed="rId2"/>
          <a:stretch>
            <a:fillRect/>
          </a:stretch>
        </p:blipFill>
        <p:spPr>
          <a:xfrm>
            <a:off x="7979396" y="0"/>
            <a:ext cx="4212603" cy="50292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US"/>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1331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596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6F58E-47FF-DB47-90CD-BF54C9605A7C}"/>
              </a:ext>
            </a:extLst>
          </p:cNvPr>
          <p:cNvPicPr>
            <a:picLocks noChangeAspect="1"/>
          </p:cNvPicPr>
          <p:nvPr userDrawn="1"/>
        </p:nvPicPr>
        <p:blipFill>
          <a:blip r:embed="rId2"/>
          <a:stretch>
            <a:fillRect/>
          </a:stretch>
        </p:blipFill>
        <p:spPr>
          <a:xfrm>
            <a:off x="7962900" y="0"/>
            <a:ext cx="42291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Click to 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p>
        </p:txBody>
      </p:sp>
    </p:spTree>
    <p:extLst>
      <p:ext uri="{BB962C8B-B14F-4D97-AF65-F5344CB8AC3E}">
        <p14:creationId xmlns:p14="http://schemas.microsoft.com/office/powerpoint/2010/main" val="378519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2/8/2023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234190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2/8/2023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14767804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emf"/><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hyperlink" Target="mailto:air.engagement@health.govt" TargetMode="External"/><Relationship Id="rId2" Type="http://schemas.openxmlformats.org/officeDocument/2006/relationships/hyperlink" Target="https://www.tewhatuora.govt.nz/our-health-system/digital-health/the-aotearoa-immunisation-register-air-2/"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image" Target="../media/image4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4912-EE78-4E11-9BF3-21D1A74827C5}"/>
              </a:ext>
            </a:extLst>
          </p:cNvPr>
          <p:cNvSpPr>
            <a:spLocks noGrp="1"/>
          </p:cNvSpPr>
          <p:nvPr>
            <p:ph type="ctrTitle"/>
          </p:nvPr>
        </p:nvSpPr>
        <p:spPr/>
        <p:txBody>
          <a:bodyPr>
            <a:normAutofit fontScale="90000"/>
          </a:bodyPr>
          <a:lstStyle/>
          <a:p>
            <a:r>
              <a:rPr lang="en-NZ">
                <a:latin typeface="Arial"/>
                <a:cs typeface="Arial"/>
              </a:rPr>
              <a:t>Aotearoa Immunisation Register (AIR)</a:t>
            </a:r>
            <a:endParaRPr lang="en-NZ"/>
          </a:p>
        </p:txBody>
      </p:sp>
      <p:pic>
        <p:nvPicPr>
          <p:cNvPr id="4" name="Aotearoa Immunisation Register LOCKUP_Stacked.png" descr="Aotearoa Immunisation Register LOCKUP_Stacked.png">
            <a:extLst>
              <a:ext uri="{FF2B5EF4-FFF2-40B4-BE49-F238E27FC236}">
                <a16:creationId xmlns:a16="http://schemas.microsoft.com/office/drawing/2014/main" id="{4FE2A958-2539-447C-8422-AF25DF45957B}"/>
              </a:ext>
            </a:extLst>
          </p:cNvPr>
          <p:cNvPicPr>
            <a:picLocks noChangeAspect="1"/>
          </p:cNvPicPr>
          <p:nvPr/>
        </p:nvPicPr>
        <p:blipFill>
          <a:blip r:embed="rId2"/>
          <a:stretch>
            <a:fillRect/>
          </a:stretch>
        </p:blipFill>
        <p:spPr>
          <a:xfrm>
            <a:off x="10387174" y="230137"/>
            <a:ext cx="1388175" cy="568925"/>
          </a:xfrm>
          <a:prstGeom prst="rect">
            <a:avLst/>
          </a:prstGeom>
          <a:ln w="12700">
            <a:miter lim="400000"/>
          </a:ln>
        </p:spPr>
      </p:pic>
      <p:sp>
        <p:nvSpPr>
          <p:cNvPr id="7" name="Subtitle 2">
            <a:extLst>
              <a:ext uri="{FF2B5EF4-FFF2-40B4-BE49-F238E27FC236}">
                <a16:creationId xmlns:a16="http://schemas.microsoft.com/office/drawing/2014/main" id="{EE6F0101-99AD-40C6-B737-D5C285B822A3}"/>
              </a:ext>
            </a:extLst>
          </p:cNvPr>
          <p:cNvSpPr>
            <a:spLocks noGrp="1"/>
          </p:cNvSpPr>
          <p:nvPr>
            <p:ph type="subTitle" idx="1"/>
          </p:nvPr>
        </p:nvSpPr>
        <p:spPr>
          <a:xfrm>
            <a:off x="752355" y="4758653"/>
            <a:ext cx="9915645" cy="1768895"/>
          </a:xfrm>
        </p:spPr>
        <p:txBody>
          <a:bodyPr anchor="b">
            <a:normAutofit/>
          </a:bodyPr>
          <a:lstStyle/>
          <a:p>
            <a:r>
              <a:rPr lang="en-NZ" dirty="0"/>
              <a:t>AIR Flu Update 8.02.2022</a:t>
            </a:r>
          </a:p>
          <a:p>
            <a:endParaRPr lang="en-NZ" dirty="0"/>
          </a:p>
        </p:txBody>
      </p:sp>
    </p:spTree>
    <p:extLst>
      <p:ext uri="{BB962C8B-B14F-4D97-AF65-F5344CB8AC3E}">
        <p14:creationId xmlns:p14="http://schemas.microsoft.com/office/powerpoint/2010/main" val="263960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FE22133-7901-48C4-89EE-01A48C7A21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414"/>
          <a:stretch/>
        </p:blipFill>
        <p:spPr>
          <a:xfrm>
            <a:off x="5370701" y="1872016"/>
            <a:ext cx="6773334" cy="4457957"/>
          </a:xfrm>
          <a:prstGeom prst="rect">
            <a:avLst/>
          </a:prstGeom>
        </p:spPr>
      </p:pic>
      <p:sp>
        <p:nvSpPr>
          <p:cNvPr id="2" name="Rectangle 1">
            <a:extLst>
              <a:ext uri="{FF2B5EF4-FFF2-40B4-BE49-F238E27FC236}">
                <a16:creationId xmlns:a16="http://schemas.microsoft.com/office/drawing/2014/main" id="{5D3D6FF6-74E2-4AF3-AB47-D6E8F2C390B4}"/>
              </a:ext>
            </a:extLst>
          </p:cNvPr>
          <p:cNvSpPr/>
          <p:nvPr/>
        </p:nvSpPr>
        <p:spPr>
          <a:xfrm>
            <a:off x="6093523" y="2753968"/>
            <a:ext cx="674088" cy="501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069FC13-0FDB-4644-9D79-B37DC22D6B0A}"/>
              </a:ext>
            </a:extLst>
          </p:cNvPr>
          <p:cNvSpPr/>
          <p:nvPr/>
        </p:nvSpPr>
        <p:spPr>
          <a:xfrm>
            <a:off x="10149506" y="3602182"/>
            <a:ext cx="781699" cy="799521"/>
          </a:xfrm>
          <a:prstGeom prst="ellipse">
            <a:avLst/>
          </a:prstGeom>
          <a:solidFill>
            <a:srgbClr val="2DBB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Needle outline">
            <a:extLst>
              <a:ext uri="{FF2B5EF4-FFF2-40B4-BE49-F238E27FC236}">
                <a16:creationId xmlns:a16="http://schemas.microsoft.com/office/drawing/2014/main" id="{1650902D-13B2-4236-A51D-C3D74D440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3523" y="2653678"/>
            <a:ext cx="674088" cy="674088"/>
          </a:xfrm>
          <a:prstGeom prst="rect">
            <a:avLst/>
          </a:prstGeom>
        </p:spPr>
      </p:pic>
      <p:sp>
        <p:nvSpPr>
          <p:cNvPr id="15" name="TextBox 14">
            <a:extLst>
              <a:ext uri="{FF2B5EF4-FFF2-40B4-BE49-F238E27FC236}">
                <a16:creationId xmlns:a16="http://schemas.microsoft.com/office/drawing/2014/main" id="{EC612B24-AD89-552D-FA48-5B53ABDA67BE}"/>
              </a:ext>
            </a:extLst>
          </p:cNvPr>
          <p:cNvSpPr txBox="1"/>
          <p:nvPr/>
        </p:nvSpPr>
        <p:spPr>
          <a:xfrm>
            <a:off x="485803" y="1211145"/>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a:ln>
                  <a:noFill/>
                </a:ln>
                <a:solidFill>
                  <a:prstClr val="black"/>
                </a:solidFill>
                <a:effectLst/>
                <a:uLnTx/>
                <a:uFillTx/>
                <a:latin typeface="Century Gothic"/>
                <a:ea typeface="+mn-ea"/>
                <a:cs typeface="+mn-cs"/>
              </a:rPr>
              <a:t>Vaccinator Portal|</a:t>
            </a:r>
            <a:r>
              <a:rPr kumimoji="0" lang="en-US" sz="1800" b="0" i="0" u="none" strike="noStrike" kern="1200" cap="none" spc="0" normalizeH="0" baseline="0" noProof="0">
                <a:ln>
                  <a:noFill/>
                </a:ln>
                <a:solidFill>
                  <a:prstClr val="black"/>
                </a:solidFill>
                <a:effectLst/>
                <a:uLnTx/>
                <a:uFillTx/>
                <a:latin typeface="Century Gothic"/>
                <a:ea typeface="+mn-ea"/>
                <a:cs typeface="+mn-cs"/>
              </a:rPr>
              <a:t>Sign Up schedule</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80" name="Rectangle 79">
            <a:extLst>
              <a:ext uri="{FF2B5EF4-FFF2-40B4-BE49-F238E27FC236}">
                <a16:creationId xmlns:a16="http://schemas.microsoft.com/office/drawing/2014/main" id="{AA9D42CF-6D1E-4E27-AE28-F0F8C8E9309A}"/>
              </a:ext>
            </a:extLst>
          </p:cNvPr>
          <p:cNvSpPr/>
          <p:nvPr/>
        </p:nvSpPr>
        <p:spPr>
          <a:xfrm>
            <a:off x="9516140" y="1794497"/>
            <a:ext cx="744279" cy="27177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sym typeface="Open Sans"/>
            </a:endParaRPr>
          </a:p>
        </p:txBody>
      </p:sp>
      <p:sp>
        <p:nvSpPr>
          <p:cNvPr id="84" name="Rectangle 83">
            <a:extLst>
              <a:ext uri="{FF2B5EF4-FFF2-40B4-BE49-F238E27FC236}">
                <a16:creationId xmlns:a16="http://schemas.microsoft.com/office/drawing/2014/main" id="{982A4715-F619-41EC-B49E-468062A6278E}"/>
              </a:ext>
            </a:extLst>
          </p:cNvPr>
          <p:cNvSpPr/>
          <p:nvPr/>
        </p:nvSpPr>
        <p:spPr>
          <a:xfrm>
            <a:off x="6815470" y="6155421"/>
            <a:ext cx="659218" cy="26147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7A7A7">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endParaRPr>
          </a:p>
        </p:txBody>
      </p:sp>
      <p:sp>
        <p:nvSpPr>
          <p:cNvPr id="88" name="TextBox 87">
            <a:extLst>
              <a:ext uri="{FF2B5EF4-FFF2-40B4-BE49-F238E27FC236}">
                <a16:creationId xmlns:a16="http://schemas.microsoft.com/office/drawing/2014/main" id="{C2A67996-5565-4947-B543-E74E3525EA16}"/>
              </a:ext>
            </a:extLst>
          </p:cNvPr>
          <p:cNvSpPr txBox="1"/>
          <p:nvPr/>
        </p:nvSpPr>
        <p:spPr>
          <a:xfrm>
            <a:off x="6115334" y="1544030"/>
            <a:ext cx="2642034" cy="307777"/>
          </a:xfrm>
          <a:prstGeom prst="rect">
            <a:avLst/>
          </a:prstGeom>
          <a:solidFill>
            <a:srgbClr val="FFFFFF"/>
          </a:solid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kern="0" cap="none" spc="300" normalizeH="0" baseline="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rPr>
              <a:t>PILOT GROUP </a:t>
            </a:r>
          </a:p>
        </p:txBody>
      </p:sp>
      <p:sp>
        <p:nvSpPr>
          <p:cNvPr id="89" name="TextBox 88">
            <a:extLst>
              <a:ext uri="{FF2B5EF4-FFF2-40B4-BE49-F238E27FC236}">
                <a16:creationId xmlns:a16="http://schemas.microsoft.com/office/drawing/2014/main" id="{F69AC0EE-9EB5-4D75-8CC0-89FFA6F5C92F}"/>
              </a:ext>
            </a:extLst>
          </p:cNvPr>
          <p:cNvSpPr txBox="1"/>
          <p:nvPr/>
        </p:nvSpPr>
        <p:spPr>
          <a:xfrm>
            <a:off x="7128327" y="2642225"/>
            <a:ext cx="2563522" cy="307777"/>
          </a:xfrm>
          <a:prstGeom prst="rect">
            <a:avLst/>
          </a:prstGeom>
          <a:solidFill>
            <a:srgbClr val="FFFFF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a:ln>
                  <a:noFill/>
                </a:ln>
                <a:solidFill>
                  <a:srgbClr val="FFFFFF">
                    <a:lumMod val="65000"/>
                  </a:srgbClr>
                </a:solidFill>
                <a:effectLst/>
                <a:uLnTx/>
                <a:uFillTx/>
                <a:latin typeface="Calibri" panose="020F0502020204030204"/>
                <a:ea typeface="Open Sans" panose="020B0606030504020204" pitchFamily="34" charset="0"/>
                <a:cs typeface="Open Sans" panose="020B0606030504020204" pitchFamily="34" charset="0"/>
                <a:sym typeface="Open Sans"/>
              </a:rPr>
              <a:t>PHARMACY- ONGOING</a:t>
            </a:r>
          </a:p>
        </p:txBody>
      </p:sp>
      <p:sp>
        <p:nvSpPr>
          <p:cNvPr id="90" name="TextBox 89">
            <a:extLst>
              <a:ext uri="{FF2B5EF4-FFF2-40B4-BE49-F238E27FC236}">
                <a16:creationId xmlns:a16="http://schemas.microsoft.com/office/drawing/2014/main" id="{3B5F7A7B-C124-4822-885B-2C1EC0AA1FB8}"/>
              </a:ext>
            </a:extLst>
          </p:cNvPr>
          <p:cNvSpPr txBox="1"/>
          <p:nvPr/>
        </p:nvSpPr>
        <p:spPr>
          <a:xfrm>
            <a:off x="6598150" y="3742839"/>
            <a:ext cx="3130986" cy="307777"/>
          </a:xfrm>
          <a:prstGeom prst="rect">
            <a:avLst/>
          </a:prstGeom>
          <a:solidFill>
            <a:srgbClr val="FFFFFF"/>
          </a:solidFill>
        </p:spPr>
        <p:txBody>
          <a:bodyPr wrap="none" lIns="91440" tIns="45720" rIns="91440" bIns="45720" rtlCol="0" anchor="t">
            <a:spAutoFit/>
          </a:bodyPr>
          <a:lstStyle>
            <a:defPPr>
              <a:defRPr lang="en-US"/>
            </a:defPPr>
            <a:lvl1pPr algn="ctr">
              <a:defRPr sz="1400" b="1" kern="0" spc="300">
                <a:solidFill>
                  <a:srgbClr val="A7A7A7">
                    <a:lumMod val="50000"/>
                  </a:srgbClr>
                </a:solidFill>
                <a:latin typeface="Calibri" panose="020F0502020204030204"/>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a:ln>
                  <a:noFill/>
                </a:ln>
                <a:solidFill>
                  <a:srgbClr val="09050A"/>
                </a:solidFill>
                <a:effectLst/>
                <a:uLnTx/>
                <a:uFillTx/>
                <a:latin typeface="Calibri" panose="020F0502020204030204"/>
                <a:ea typeface="Open Sans"/>
                <a:cs typeface="Open Sans"/>
                <a:sym typeface="Open Sans"/>
              </a:rPr>
              <a:t>FLU PROVIDERS -FEBRUARY</a:t>
            </a:r>
            <a:endParaRPr kumimoji="0" lang="en-US" sz="1400" b="1" i="0" u="none" strike="noStrike" kern="0" cap="none" spc="300" normalizeH="0" baseline="0" noProof="0">
              <a:ln>
                <a:noFill/>
              </a:ln>
              <a:solidFill>
                <a:srgbClr val="09050A"/>
              </a:solidFill>
              <a:effectLst/>
              <a:uLnTx/>
              <a:uFillTx/>
              <a:latin typeface="Calibri" panose="020F0502020204030204"/>
              <a:ea typeface="Open Sans" panose="020B0606030504020204" pitchFamily="34" charset="0"/>
              <a:cs typeface="Open Sans" panose="020B0606030504020204" pitchFamily="34" charset="0"/>
              <a:sym typeface="Open Sans"/>
            </a:endParaRPr>
          </a:p>
        </p:txBody>
      </p:sp>
      <p:sp>
        <p:nvSpPr>
          <p:cNvPr id="91" name="TextBox 90">
            <a:extLst>
              <a:ext uri="{FF2B5EF4-FFF2-40B4-BE49-F238E27FC236}">
                <a16:creationId xmlns:a16="http://schemas.microsoft.com/office/drawing/2014/main" id="{44E269FF-FCCB-42B8-B19D-C65DC8BC9ECE}"/>
              </a:ext>
            </a:extLst>
          </p:cNvPr>
          <p:cNvSpPr txBox="1"/>
          <p:nvPr/>
        </p:nvSpPr>
        <p:spPr>
          <a:xfrm>
            <a:off x="6742596" y="4861008"/>
            <a:ext cx="3090911" cy="307777"/>
          </a:xfrm>
          <a:prstGeom prst="rect">
            <a:avLst/>
          </a:prstGeom>
          <a:solidFill>
            <a:srgbClr val="FFFFF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rPr>
              <a:t>REMAINING SECTOR- 2023 </a:t>
            </a:r>
          </a:p>
        </p:txBody>
      </p:sp>
      <p:cxnSp>
        <p:nvCxnSpPr>
          <p:cNvPr id="92" name="Straight Connector 91">
            <a:extLst>
              <a:ext uri="{FF2B5EF4-FFF2-40B4-BE49-F238E27FC236}">
                <a16:creationId xmlns:a16="http://schemas.microsoft.com/office/drawing/2014/main" id="{CFE76A0E-2EAC-46FB-83D5-ECFD1B842E42}"/>
              </a:ext>
            </a:extLst>
          </p:cNvPr>
          <p:cNvCxnSpPr>
            <a:cxnSpLocks/>
          </p:cNvCxnSpPr>
          <p:nvPr/>
        </p:nvCxnSpPr>
        <p:spPr>
          <a:xfrm>
            <a:off x="8045539" y="6312229"/>
            <a:ext cx="3395330" cy="0"/>
          </a:xfrm>
          <a:prstGeom prst="line">
            <a:avLst/>
          </a:prstGeom>
          <a:noFill/>
          <a:ln w="57150" cap="flat" cmpd="sng" algn="ctr">
            <a:solidFill>
              <a:srgbClr val="93C27E"/>
            </a:solidFill>
            <a:prstDash val="solid"/>
            <a:miter lim="800000"/>
          </a:ln>
          <a:effectLst/>
        </p:spPr>
      </p:cxnSp>
      <p:cxnSp>
        <p:nvCxnSpPr>
          <p:cNvPr id="95" name="Straight Connector 94">
            <a:extLst>
              <a:ext uri="{FF2B5EF4-FFF2-40B4-BE49-F238E27FC236}">
                <a16:creationId xmlns:a16="http://schemas.microsoft.com/office/drawing/2014/main" id="{1208A21F-013A-4812-8B9B-D23EAE005040}"/>
              </a:ext>
            </a:extLst>
          </p:cNvPr>
          <p:cNvCxnSpPr>
            <a:cxnSpLocks/>
          </p:cNvCxnSpPr>
          <p:nvPr/>
        </p:nvCxnSpPr>
        <p:spPr>
          <a:xfrm>
            <a:off x="7263138" y="2973164"/>
            <a:ext cx="2074212" cy="0"/>
          </a:xfrm>
          <a:prstGeom prst="line">
            <a:avLst/>
          </a:prstGeom>
          <a:noFill/>
          <a:ln w="57150" cap="flat" cmpd="sng" algn="ctr">
            <a:solidFill>
              <a:srgbClr val="93C27E"/>
            </a:solidFill>
            <a:prstDash val="solid"/>
            <a:miter lim="800000"/>
          </a:ln>
          <a:effectLst/>
        </p:spPr>
      </p:cxnSp>
      <p:cxnSp>
        <p:nvCxnSpPr>
          <p:cNvPr id="96" name="Straight Connector 95">
            <a:extLst>
              <a:ext uri="{FF2B5EF4-FFF2-40B4-BE49-F238E27FC236}">
                <a16:creationId xmlns:a16="http://schemas.microsoft.com/office/drawing/2014/main" id="{CF67029A-1049-4DA6-90E4-F6F152906448}"/>
              </a:ext>
            </a:extLst>
          </p:cNvPr>
          <p:cNvCxnSpPr>
            <a:cxnSpLocks/>
          </p:cNvCxnSpPr>
          <p:nvPr/>
        </p:nvCxnSpPr>
        <p:spPr>
          <a:xfrm>
            <a:off x="6081823" y="1854689"/>
            <a:ext cx="2750289" cy="0"/>
          </a:xfrm>
          <a:prstGeom prst="line">
            <a:avLst/>
          </a:prstGeom>
          <a:noFill/>
          <a:ln w="57150" cap="flat" cmpd="sng" algn="ctr">
            <a:solidFill>
              <a:srgbClr val="93C27E"/>
            </a:solidFill>
            <a:prstDash val="solid"/>
            <a:miter lim="800000"/>
          </a:ln>
          <a:effectLst/>
        </p:spPr>
      </p:cxnSp>
      <p:sp>
        <p:nvSpPr>
          <p:cNvPr id="99" name="TextBox 98">
            <a:extLst>
              <a:ext uri="{FF2B5EF4-FFF2-40B4-BE49-F238E27FC236}">
                <a16:creationId xmlns:a16="http://schemas.microsoft.com/office/drawing/2014/main" id="{0DF9C993-3E9D-4064-8354-BD89D0FC1747}"/>
              </a:ext>
            </a:extLst>
          </p:cNvPr>
          <p:cNvSpPr txBox="1"/>
          <p:nvPr/>
        </p:nvSpPr>
        <p:spPr>
          <a:xfrm>
            <a:off x="7212457" y="3031702"/>
            <a:ext cx="2098159" cy="400110"/>
          </a:xfrm>
          <a:prstGeom prst="rect">
            <a:avLst/>
          </a:prstGeom>
          <a:solidFill>
            <a:schemeClr val="bg1"/>
          </a:solidFill>
        </p:spPr>
        <p:txBody>
          <a:bodyPr wrap="square" rtlCol="0">
            <a:spAutoFit/>
          </a:bodyPr>
          <a:lstStyle>
            <a:defPPr>
              <a:defRPr lang="en-US"/>
            </a:defPPr>
            <a:lvl1pPr>
              <a:defRPr sz="2800" b="1">
                <a:solidFill>
                  <a:schemeClr val="bg1"/>
                </a:solidFill>
                <a:latin typeface="+mj-lt"/>
              </a:defRPr>
            </a:lvl1pPr>
          </a:lstStyle>
          <a:p>
            <a:pPr marL="0" marR="0" lvl="0" indent="0" algn="l" defTabSz="914400" rtl="0" eaLnBrk="1" fontAlgn="auto" latinLnBrk="0" hangingPunct="0">
              <a:lnSpc>
                <a:spcPct val="100000"/>
              </a:lnSpc>
              <a:spcBef>
                <a:spcPts val="0"/>
              </a:spcBef>
              <a:spcAft>
                <a:spcPts val="300"/>
              </a:spcAft>
              <a:buClrTx/>
              <a:buSzTx/>
              <a:buFontTx/>
              <a:buNone/>
              <a:tabLst/>
              <a:defRPr/>
            </a:pPr>
            <a:r>
              <a:rPr kumimoji="0" lang="en-US" sz="1000" b="1" i="0" u="none" strike="noStrike" kern="0" cap="none" spc="0" normalizeH="0" baseline="0" noProof="0">
                <a:ln>
                  <a:noFill/>
                </a:ln>
                <a:solidFill>
                  <a:srgbClr val="FFFFFF">
                    <a:lumMod val="65000"/>
                  </a:srgbClr>
                </a:solidFill>
                <a:effectLst/>
                <a:uLnTx/>
                <a:uFillTx/>
                <a:latin typeface="Calibri" panose="020F0502020204030204"/>
                <a:ea typeface="Open Sans" panose="020B0606030504020204" pitchFamily="34" charset="0"/>
                <a:cs typeface="Open Sans" panose="020B0606030504020204" pitchFamily="34" charset="0"/>
                <a:sym typeface="Open Sans"/>
              </a:rPr>
              <a:t>Pharmacies are continuing to onboard to use AIR</a:t>
            </a:r>
          </a:p>
        </p:txBody>
      </p:sp>
      <p:sp>
        <p:nvSpPr>
          <p:cNvPr id="100" name="TextBox 99">
            <a:extLst>
              <a:ext uri="{FF2B5EF4-FFF2-40B4-BE49-F238E27FC236}">
                <a16:creationId xmlns:a16="http://schemas.microsoft.com/office/drawing/2014/main" id="{1B8ECAAC-94FA-4E6D-9311-64989721B1D7}"/>
              </a:ext>
            </a:extLst>
          </p:cNvPr>
          <p:cNvSpPr txBox="1"/>
          <p:nvPr/>
        </p:nvSpPr>
        <p:spPr>
          <a:xfrm>
            <a:off x="6336369" y="4100995"/>
            <a:ext cx="2472378" cy="246221"/>
          </a:xfrm>
          <a:prstGeom prst="rect">
            <a:avLst/>
          </a:prstGeom>
          <a:solidFill>
            <a:schemeClr val="bg1"/>
          </a:solidFill>
        </p:spPr>
        <p:txBody>
          <a:bodyPr wrap="square" rtlCol="0">
            <a:spAutoFit/>
          </a:bodyPr>
          <a:lstStyle>
            <a:defPPr>
              <a:defRPr lang="en-US"/>
            </a:defPPr>
            <a:lvl1pPr>
              <a:defRPr sz="2800" b="1">
                <a:solidFill>
                  <a:schemeClr val="bg1"/>
                </a:solidFill>
                <a:latin typeface="+mj-lt"/>
              </a:defRPr>
            </a:lvl1pPr>
          </a:lstStyle>
          <a:p>
            <a:pPr marL="0" marR="0" lvl="0" indent="0" algn="l" defTabSz="914400" rtl="0" eaLnBrk="1" fontAlgn="auto" latinLnBrk="0" hangingPunct="0">
              <a:lnSpc>
                <a:spcPct val="100000"/>
              </a:lnSpc>
              <a:spcBef>
                <a:spcPts val="0"/>
              </a:spcBef>
              <a:spcAft>
                <a:spcPts val="300"/>
              </a:spcAft>
              <a:buClrTx/>
              <a:buSzTx/>
              <a:buFontTx/>
              <a:buNone/>
              <a:tabLst/>
              <a:defRPr/>
            </a:pPr>
            <a:endParaRPr kumimoji="0" lang="en-US" sz="1000" b="1" i="0" u="none" strike="noStrike" kern="0" cap="none" spc="0" normalizeH="0" baseline="0" noProof="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endParaRPr>
          </a:p>
        </p:txBody>
      </p:sp>
      <p:sp>
        <p:nvSpPr>
          <p:cNvPr id="34" name="Oval 33">
            <a:extLst>
              <a:ext uri="{FF2B5EF4-FFF2-40B4-BE49-F238E27FC236}">
                <a16:creationId xmlns:a16="http://schemas.microsoft.com/office/drawing/2014/main" id="{0566C664-6268-4186-987D-7F12FCAF808A}"/>
              </a:ext>
            </a:extLst>
          </p:cNvPr>
          <p:cNvSpPr/>
          <p:nvPr/>
        </p:nvSpPr>
        <p:spPr>
          <a:xfrm>
            <a:off x="4686523" y="1191338"/>
            <a:ext cx="1101104" cy="1073361"/>
          </a:xfrm>
          <a:prstGeom prst="ellipse">
            <a:avLst/>
          </a:prstGeom>
          <a:blipFill>
            <a:blip r:embed="rId6">
              <a:duotone>
                <a:prstClr val="black"/>
                <a:srgbClr val="70AD47">
                  <a:tint val="45000"/>
                  <a:satMod val="400000"/>
                </a:srgbClr>
              </a:duotone>
            </a:blip>
            <a:stretch>
              <a:fillRect t="-32000" r="-146000"/>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Graphical user interface, website&#10;&#10;Description automatically generated">
            <a:extLst>
              <a:ext uri="{FF2B5EF4-FFF2-40B4-BE49-F238E27FC236}">
                <a16:creationId xmlns:a16="http://schemas.microsoft.com/office/drawing/2014/main" id="{42A0A862-F69A-4CF7-AF17-C86F36B0AF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537"/>
          <a:stretch/>
        </p:blipFill>
        <p:spPr>
          <a:xfrm>
            <a:off x="4673489" y="1284224"/>
            <a:ext cx="1295463" cy="889648"/>
          </a:xfrm>
          <a:prstGeom prst="rect">
            <a:avLst/>
          </a:prstGeom>
        </p:spPr>
      </p:pic>
      <p:sp>
        <p:nvSpPr>
          <p:cNvPr id="14" name="TextBox 1">
            <a:extLst>
              <a:ext uri="{FF2B5EF4-FFF2-40B4-BE49-F238E27FC236}">
                <a16:creationId xmlns:a16="http://schemas.microsoft.com/office/drawing/2014/main" id="{CAD2A65D-7FDB-781C-F36D-C6C2541802BF}"/>
              </a:ext>
            </a:extLst>
          </p:cNvPr>
          <p:cNvSpPr txBox="1"/>
          <p:nvPr/>
        </p:nvSpPr>
        <p:spPr>
          <a:xfrm>
            <a:off x="497176" y="1689586"/>
            <a:ext cx="4236884" cy="27699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48A26E"/>
                </a:solidFill>
                <a:effectLst/>
                <a:uLnTx/>
                <a:uFillTx/>
                <a:latin typeface="Calibri" panose="020F0502020204030204"/>
                <a:ea typeface="+mn-ea"/>
                <a:cs typeface="Calibri"/>
              </a:rPr>
              <a:t>This roadmap identifies the AIR roll out of the </a:t>
            </a:r>
            <a:r>
              <a:rPr kumimoji="0" lang="en-US" sz="1200" b="1" i="1" u="none" strike="noStrike" kern="1200" cap="none" spc="0" normalizeH="0" baseline="0" noProof="0">
                <a:ln>
                  <a:noFill/>
                </a:ln>
                <a:solidFill>
                  <a:srgbClr val="48A26E"/>
                </a:solidFill>
                <a:effectLst/>
                <a:uLnTx/>
                <a:uFillTx/>
                <a:latin typeface="Calibri" panose="020F0502020204030204"/>
                <a:ea typeface="+mn-ea"/>
                <a:cs typeface="Calibri"/>
              </a:rPr>
              <a:t>vaccinator portal</a:t>
            </a:r>
            <a:r>
              <a:rPr kumimoji="0" lang="en-US" sz="1200" b="0" i="1" u="none" strike="noStrike" kern="1200" cap="none" spc="0" normalizeH="0" baseline="0" noProof="0">
                <a:ln>
                  <a:noFill/>
                </a:ln>
                <a:solidFill>
                  <a:srgbClr val="48A26E"/>
                </a:solidFill>
                <a:effectLst/>
                <a:uLnTx/>
                <a:uFillTx/>
                <a:latin typeface="Calibri" panose="020F0502020204030204"/>
                <a:ea typeface="+mn-ea"/>
                <a:cs typeface="Calibri"/>
              </a:rPr>
              <a:t>. </a:t>
            </a:r>
          </a:p>
        </p:txBody>
      </p:sp>
      <p:sp>
        <p:nvSpPr>
          <p:cNvPr id="17" name="TextBox 16">
            <a:extLst>
              <a:ext uri="{FF2B5EF4-FFF2-40B4-BE49-F238E27FC236}">
                <a16:creationId xmlns:a16="http://schemas.microsoft.com/office/drawing/2014/main" id="{9BC578CA-A3F3-B2FF-E14F-41F0A59A43C6}"/>
              </a:ext>
            </a:extLst>
          </p:cNvPr>
          <p:cNvSpPr txBox="1"/>
          <p:nvPr/>
        </p:nvSpPr>
        <p:spPr>
          <a:xfrm>
            <a:off x="4673489" y="540297"/>
            <a:ext cx="3771854" cy="374471"/>
          </a:xfrm>
          <a:prstGeom prst="rect">
            <a:avLst/>
          </a:prstGeom>
          <a:noFill/>
        </p:spPr>
        <p:txBody>
          <a:bodyPr vert="horz" wrap="square" lIns="91440" tIns="45720" rIns="91440" bIns="45720" rtlCol="0" anchor="ctr">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prstClr val="black"/>
                </a:solidFill>
                <a:effectLst/>
                <a:uLnTx/>
                <a:uFillTx/>
                <a:latin typeface="Calibri" panose="020F0502020204030204"/>
                <a:ea typeface="+mn-ea"/>
                <a:cs typeface="+mn-cs"/>
              </a:rPr>
              <a:t>UNENROLLED PATIENT SERVICE PROVIDER </a:t>
            </a:r>
            <a:r>
              <a:rPr kumimoji="0" lang="en-NZ" sz="1600" b="1" i="0" u="none" strike="noStrike" kern="1200" cap="none" spc="0" normalizeH="0" baseline="0" noProof="0">
                <a:ln>
                  <a:noFill/>
                </a:ln>
                <a:solidFill>
                  <a:srgbClr val="C00000"/>
                </a:solidFill>
                <a:effectLst/>
                <a:uLnTx/>
                <a:uFillTx/>
                <a:latin typeface="Calibri" panose="020F0502020204030204"/>
                <a:ea typeface="+mn-ea"/>
                <a:cs typeface="+mn-cs"/>
              </a:rPr>
              <a:t>Vaccinator Portal </a:t>
            </a:r>
          </a:p>
        </p:txBody>
      </p:sp>
      <p:grpSp>
        <p:nvGrpSpPr>
          <p:cNvPr id="18" name="Group 17">
            <a:extLst>
              <a:ext uri="{FF2B5EF4-FFF2-40B4-BE49-F238E27FC236}">
                <a16:creationId xmlns:a16="http://schemas.microsoft.com/office/drawing/2014/main" id="{EA6CBA81-8395-12F1-05A8-8BD3E959C203}"/>
              </a:ext>
            </a:extLst>
          </p:cNvPr>
          <p:cNvGrpSpPr/>
          <p:nvPr/>
        </p:nvGrpSpPr>
        <p:grpSpPr>
          <a:xfrm>
            <a:off x="670755" y="2753968"/>
            <a:ext cx="3402489" cy="3905466"/>
            <a:chOff x="530211" y="3133822"/>
            <a:chExt cx="2397813" cy="3637102"/>
          </a:xfrm>
        </p:grpSpPr>
        <p:sp>
          <p:nvSpPr>
            <p:cNvPr id="19" name="Rectangle 18">
              <a:extLst>
                <a:ext uri="{FF2B5EF4-FFF2-40B4-BE49-F238E27FC236}">
                  <a16:creationId xmlns:a16="http://schemas.microsoft.com/office/drawing/2014/main" id="{33622EBE-EE14-27D3-2EA9-927E6E8C2F5F}"/>
                </a:ext>
              </a:extLst>
            </p:cNvPr>
            <p:cNvSpPr/>
            <p:nvPr/>
          </p:nvSpPr>
          <p:spPr>
            <a:xfrm>
              <a:off x="530211" y="3133822"/>
              <a:ext cx="2379292" cy="34224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C634F83-6BF0-E9E8-4428-5732E5F5600E}"/>
                </a:ext>
              </a:extLst>
            </p:cNvPr>
            <p:cNvSpPr txBox="1"/>
            <p:nvPr/>
          </p:nvSpPr>
          <p:spPr>
            <a:xfrm>
              <a:off x="924513" y="3288404"/>
              <a:ext cx="1397449" cy="317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AIR FUTURE STATE</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21" name="Graphic 20" descr="Circles with arrows outline">
              <a:extLst>
                <a:ext uri="{FF2B5EF4-FFF2-40B4-BE49-F238E27FC236}">
                  <a16:creationId xmlns:a16="http://schemas.microsoft.com/office/drawing/2014/main" id="{63FA798A-B214-BA6C-9B54-E66AB846AF2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4517" y="3346824"/>
              <a:ext cx="279275" cy="285078"/>
            </a:xfrm>
            <a:prstGeom prst="rect">
              <a:avLst/>
            </a:prstGeom>
          </p:spPr>
        </p:pic>
        <p:grpSp>
          <p:nvGrpSpPr>
            <p:cNvPr id="22" name="Group 21">
              <a:extLst>
                <a:ext uri="{FF2B5EF4-FFF2-40B4-BE49-F238E27FC236}">
                  <a16:creationId xmlns:a16="http://schemas.microsoft.com/office/drawing/2014/main" id="{836CFF5F-30FD-1FC5-2FE4-BFF1028605EF}"/>
                </a:ext>
              </a:extLst>
            </p:cNvPr>
            <p:cNvGrpSpPr/>
            <p:nvPr/>
          </p:nvGrpSpPr>
          <p:grpSpPr>
            <a:xfrm>
              <a:off x="662701" y="3881984"/>
              <a:ext cx="627732" cy="571651"/>
              <a:chOff x="9382869" y="3432676"/>
              <a:chExt cx="627732" cy="571651"/>
            </a:xfrm>
          </p:grpSpPr>
          <p:sp>
            <p:nvSpPr>
              <p:cNvPr id="25" name="Shape 21">
                <a:extLst>
                  <a:ext uri="{FF2B5EF4-FFF2-40B4-BE49-F238E27FC236}">
                    <a16:creationId xmlns:a16="http://schemas.microsoft.com/office/drawing/2014/main" id="{7E789377-C80E-9FEC-3DB1-507397B417DC}"/>
                  </a:ext>
                </a:extLst>
              </p:cNvPr>
              <p:cNvSpPr/>
              <p:nvPr/>
            </p:nvSpPr>
            <p:spPr>
              <a:xfrm>
                <a:off x="9382869" y="3455270"/>
                <a:ext cx="468079" cy="549057"/>
              </a:xfrm>
              <a:custGeom>
                <a:avLst/>
                <a:gdLst/>
                <a:ahLst/>
                <a:cxnLst>
                  <a:cxn ang="0">
                    <a:pos x="wd2" y="hd2"/>
                  </a:cxn>
                  <a:cxn ang="5400000">
                    <a:pos x="wd2" y="hd2"/>
                  </a:cxn>
                  <a:cxn ang="10800000">
                    <a:pos x="wd2" y="hd2"/>
                  </a:cxn>
                  <a:cxn ang="16200000">
                    <a:pos x="wd2" y="hd2"/>
                  </a:cxn>
                </a:cxnLst>
                <a:rect l="0" t="0" r="r" b="b"/>
                <a:pathLst>
                  <a:path w="21600" h="21600" extrusionOk="0">
                    <a:moveTo>
                      <a:pt x="1718" y="1938"/>
                    </a:moveTo>
                    <a:lnTo>
                      <a:pt x="19882" y="1938"/>
                    </a:lnTo>
                    <a:lnTo>
                      <a:pt x="19882" y="13015"/>
                    </a:lnTo>
                    <a:lnTo>
                      <a:pt x="1718" y="13015"/>
                    </a:lnTo>
                    <a:cubicBezTo>
                      <a:pt x="1718" y="13015"/>
                      <a:pt x="1718" y="1938"/>
                      <a:pt x="1718" y="1938"/>
                    </a:cubicBezTo>
                    <a:close/>
                    <a:moveTo>
                      <a:pt x="20364" y="0"/>
                    </a:moveTo>
                    <a:lnTo>
                      <a:pt x="1403" y="0"/>
                    </a:lnTo>
                    <a:cubicBezTo>
                      <a:pt x="658" y="0"/>
                      <a:pt x="0" y="730"/>
                      <a:pt x="0" y="1570"/>
                    </a:cubicBezTo>
                    <a:lnTo>
                      <a:pt x="0" y="16316"/>
                    </a:lnTo>
                    <a:cubicBezTo>
                      <a:pt x="0" y="17156"/>
                      <a:pt x="658" y="18000"/>
                      <a:pt x="1403" y="18000"/>
                    </a:cubicBezTo>
                    <a:lnTo>
                      <a:pt x="8345" y="18000"/>
                    </a:lnTo>
                    <a:lnTo>
                      <a:pt x="8345" y="20769"/>
                    </a:lnTo>
                    <a:lnTo>
                      <a:pt x="5891" y="20769"/>
                    </a:lnTo>
                    <a:lnTo>
                      <a:pt x="5891" y="21600"/>
                    </a:lnTo>
                    <a:lnTo>
                      <a:pt x="15955" y="21600"/>
                    </a:lnTo>
                    <a:lnTo>
                      <a:pt x="15955" y="20769"/>
                    </a:lnTo>
                    <a:lnTo>
                      <a:pt x="13500" y="20769"/>
                    </a:lnTo>
                    <a:lnTo>
                      <a:pt x="13500" y="18000"/>
                    </a:lnTo>
                    <a:lnTo>
                      <a:pt x="20364" y="18000"/>
                    </a:lnTo>
                    <a:cubicBezTo>
                      <a:pt x="21109" y="18000"/>
                      <a:pt x="21600" y="17156"/>
                      <a:pt x="21600" y="16316"/>
                    </a:cubicBezTo>
                    <a:lnTo>
                      <a:pt x="21600" y="1570"/>
                    </a:lnTo>
                    <a:cubicBezTo>
                      <a:pt x="21600" y="730"/>
                      <a:pt x="21109" y="0"/>
                      <a:pt x="20364" y="0"/>
                    </a:cubicBezTo>
                    <a:close/>
                  </a:path>
                </a:pathLst>
              </a:custGeom>
              <a:solidFill>
                <a:srgbClr val="C69B34"/>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44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Helvetica"/>
                  <a:cs typeface="Arial" panose="020B0604020202020204" pitchFamily="34" charset="0"/>
                  <a:sym typeface="Helvetica"/>
                </a:endParaRPr>
              </a:p>
            </p:txBody>
          </p:sp>
          <p:pic>
            <p:nvPicPr>
              <p:cNvPr id="26" name="Graphic 13">
                <a:extLst>
                  <a:ext uri="{FF2B5EF4-FFF2-40B4-BE49-F238E27FC236}">
                    <a16:creationId xmlns:a16="http://schemas.microsoft.com/office/drawing/2014/main" id="{11BB2DAA-2F96-0770-22C1-B33797098E1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2579" y="3471178"/>
                <a:ext cx="317004" cy="370749"/>
              </a:xfrm>
              <a:prstGeom prst="rect">
                <a:avLst/>
              </a:prstGeom>
            </p:spPr>
          </p:pic>
          <p:sp>
            <p:nvSpPr>
              <p:cNvPr id="27" name="Graphic 4">
                <a:extLst>
                  <a:ext uri="{FF2B5EF4-FFF2-40B4-BE49-F238E27FC236}">
                    <a16:creationId xmlns:a16="http://schemas.microsoft.com/office/drawing/2014/main" id="{97FB8AFA-CE1C-6102-9168-495BE22B803A}"/>
                  </a:ext>
                </a:extLst>
              </p:cNvPr>
              <p:cNvSpPr/>
              <p:nvPr/>
            </p:nvSpPr>
            <p:spPr>
              <a:xfrm>
                <a:off x="9869469" y="3432676"/>
                <a:ext cx="141132" cy="145977"/>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solidFill>
                <a:srgbClr val="C69B34"/>
              </a:solidFill>
              <a:ln w="0" cap="flat">
                <a:solidFill>
                  <a:srgbClr val="C69B3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raphic 4">
                <a:extLst>
                  <a:ext uri="{FF2B5EF4-FFF2-40B4-BE49-F238E27FC236}">
                    <a16:creationId xmlns:a16="http://schemas.microsoft.com/office/drawing/2014/main" id="{7C92610B-B57C-6640-4162-87454763BB99}"/>
                  </a:ext>
                </a:extLst>
              </p:cNvPr>
              <p:cNvSpPr/>
              <p:nvPr/>
            </p:nvSpPr>
            <p:spPr>
              <a:xfrm>
                <a:off x="9908857" y="3532455"/>
                <a:ext cx="52709" cy="52709"/>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solidFill>
                <a:srgbClr val="C69B34"/>
              </a:solidFill>
              <a:ln w="0" cap="flat">
                <a:solidFill>
                  <a:srgbClr val="C69B3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B58BCEB9-2D72-3CC7-7156-C4A64A28FF7D}"/>
                </a:ext>
              </a:extLst>
            </p:cNvPr>
            <p:cNvSpPr txBox="1"/>
            <p:nvPr/>
          </p:nvSpPr>
          <p:spPr>
            <a:xfrm>
              <a:off x="1363901" y="3796827"/>
              <a:ext cx="1564123" cy="270079"/>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050" b="1" i="0" u="none" strike="noStrike" kern="1200" cap="none" spc="0" normalizeH="0" baseline="0" noProof="0">
                  <a:ln>
                    <a:noFill/>
                  </a:ln>
                  <a:solidFill>
                    <a:prstClr val="black"/>
                  </a:solidFill>
                  <a:effectLst/>
                  <a:uLnTx/>
                  <a:uFillTx/>
                  <a:latin typeface="Calibri" panose="020F0502020204030204"/>
                  <a:ea typeface="+mn-ea"/>
                  <a:cs typeface="+mn-cs"/>
                </a:rPr>
                <a:t>Vaccinator Portal Application  </a:t>
              </a:r>
            </a:p>
          </p:txBody>
        </p:sp>
        <p:sp>
          <p:nvSpPr>
            <p:cNvPr id="24" name="TextBox 23">
              <a:extLst>
                <a:ext uri="{FF2B5EF4-FFF2-40B4-BE49-F238E27FC236}">
                  <a16:creationId xmlns:a16="http://schemas.microsoft.com/office/drawing/2014/main" id="{DC67EE2D-F44D-10AE-3BAD-A877446C215B}"/>
                </a:ext>
              </a:extLst>
            </p:cNvPr>
            <p:cNvSpPr txBox="1"/>
            <p:nvPr/>
          </p:nvSpPr>
          <p:spPr>
            <a:xfrm>
              <a:off x="642523" y="4641221"/>
              <a:ext cx="2242430" cy="2129703"/>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en-NZ" sz="1100" b="0" i="1" u="none" strike="noStrike" kern="1200" cap="none" spc="0" normalizeH="0" baseline="0" noProof="0">
                  <a:ln>
                    <a:noFill/>
                  </a:ln>
                  <a:solidFill>
                    <a:prstClr val="black"/>
                  </a:solidFill>
                  <a:effectLst/>
                  <a:uLnTx/>
                  <a:uFillTx/>
                  <a:latin typeface="Calibri"/>
                  <a:ea typeface="Calibri"/>
                  <a:cs typeface="Times New Roman"/>
                </a:rPr>
                <a:t>No matter where I am vaccinating, I will be able to capture all vaccinations</a:t>
              </a:r>
              <a:endParaRPr kumimoji="0" lang="en-NZ" sz="1100" b="0" i="0" u="none" strike="noStrike" kern="1200" cap="none" spc="0" normalizeH="0" baseline="0" noProof="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en-NZ"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will be able to look up and see a consumers immunisation record from NIR and CIR</a:t>
              </a:r>
              <a:endParaRPr kumimoji="0" lang="en-NZ"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en-NZ"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Notifications of vaccinations that I administer will be sent to a consumer’s enrolled primary care provider and contribute to the consumer’s whole of life immunisation record</a:t>
              </a:r>
              <a:endParaRPr kumimoji="0" lang="en-NZ"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NZ"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9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sp>
        <p:nvSpPr>
          <p:cNvPr id="93" name="TextBox 92">
            <a:extLst>
              <a:ext uri="{FF2B5EF4-FFF2-40B4-BE49-F238E27FC236}">
                <a16:creationId xmlns:a16="http://schemas.microsoft.com/office/drawing/2014/main" id="{F22EE088-E3D6-4351-B195-F5EDFEE71CE2}"/>
              </a:ext>
            </a:extLst>
          </p:cNvPr>
          <p:cNvSpPr txBox="1"/>
          <p:nvPr/>
        </p:nvSpPr>
        <p:spPr>
          <a:xfrm>
            <a:off x="6633578" y="1944129"/>
            <a:ext cx="2123790" cy="553998"/>
          </a:xfrm>
          <a:prstGeom prst="rect">
            <a:avLst/>
          </a:prstGeom>
          <a:solidFill>
            <a:schemeClr val="bg1"/>
          </a:solidFill>
        </p:spPr>
        <p:txBody>
          <a:bodyPr wrap="square" rtlCol="0">
            <a:spAutoFit/>
          </a:bodyPr>
          <a:lstStyle>
            <a:defPPr>
              <a:defRPr lang="en-US"/>
            </a:defPPr>
            <a:lvl1pPr marR="0" lvl="0" indent="0" fontAlgn="auto" hangingPunct="0">
              <a:lnSpc>
                <a:spcPct val="100000"/>
              </a:lnSpc>
              <a:spcBef>
                <a:spcPts val="0"/>
              </a:spcBef>
              <a:spcAft>
                <a:spcPts val="300"/>
              </a:spcAft>
              <a:buClrTx/>
              <a:buSzTx/>
              <a:buFontTx/>
              <a:buNone/>
              <a:tabLst/>
              <a:defRPr kumimoji="0" sz="1000" b="1" i="0" u="none" strike="noStrike" kern="0" cap="none" spc="0" normalizeH="0" baseline="0">
                <a:ln>
                  <a:noFill/>
                </a:ln>
                <a:solidFill>
                  <a:schemeClr val="bg2">
                    <a:lumMod val="75000"/>
                  </a:schemeClr>
                </a:solidFill>
                <a:effectLst/>
                <a:uLnTx/>
                <a:uFillTx/>
                <a:latin typeface="Calibri" panose="020F0502020204030204"/>
                <a:ea typeface="Open Sans" panose="020B0606030504020204" pitchFamily="34" charset="0"/>
                <a:cs typeface="Open Sans" panose="020B0606030504020204" pitchFamily="34" charset="0"/>
              </a:defRPr>
            </a:lvl1pPr>
          </a:lstStyle>
          <a:p>
            <a:pPr marL="0" marR="0" lvl="0" indent="0" algn="l" defTabSz="914400" rtl="0" eaLnBrk="1" fontAlgn="auto" latinLnBrk="0" hangingPunct="0">
              <a:lnSpc>
                <a:spcPct val="100000"/>
              </a:lnSpc>
              <a:spcBef>
                <a:spcPts val="0"/>
              </a:spcBef>
              <a:spcAft>
                <a:spcPts val="300"/>
              </a:spcAft>
              <a:buClrTx/>
              <a:buSzTx/>
              <a:buFontTx/>
              <a:buNone/>
              <a:tabLst/>
              <a:defRPr/>
            </a:pPr>
            <a:r>
              <a:rPr kumimoji="0" lang="en-US" sz="1000" b="1" i="0" u="none" strike="noStrike" kern="0" cap="none" spc="0" normalizeH="0" baseline="0" noProof="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rPr>
              <a:t>Pilot with select Māori and Pacifica group to record ‘MMR catch up’ using new vaccinator capture portal.</a:t>
            </a:r>
          </a:p>
        </p:txBody>
      </p:sp>
      <p:pic>
        <p:nvPicPr>
          <p:cNvPr id="43" name="Graphic 42" descr="Doctor female outline">
            <a:extLst>
              <a:ext uri="{FF2B5EF4-FFF2-40B4-BE49-F238E27FC236}">
                <a16:creationId xmlns:a16="http://schemas.microsoft.com/office/drawing/2014/main" id="{6F7767A2-52DF-1CA4-6D35-597E350F6F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13499" y="5792552"/>
            <a:ext cx="914400" cy="914400"/>
          </a:xfrm>
          <a:prstGeom prst="rect">
            <a:avLst/>
          </a:prstGeom>
        </p:spPr>
      </p:pic>
      <p:pic>
        <p:nvPicPr>
          <p:cNvPr id="47" name="Graphic 46" descr="Immunity outline">
            <a:extLst>
              <a:ext uri="{FF2B5EF4-FFF2-40B4-BE49-F238E27FC236}">
                <a16:creationId xmlns:a16="http://schemas.microsoft.com/office/drawing/2014/main" id="{B44A6F63-8BCA-0D1B-3B76-F22051183A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24182" y="3680608"/>
            <a:ext cx="632345" cy="632345"/>
          </a:xfrm>
          <a:prstGeom prst="rect">
            <a:avLst/>
          </a:prstGeom>
        </p:spPr>
      </p:pic>
      <p:sp>
        <p:nvSpPr>
          <p:cNvPr id="46" name="Freeform 66">
            <a:extLst>
              <a:ext uri="{FF2B5EF4-FFF2-40B4-BE49-F238E27FC236}">
                <a16:creationId xmlns:a16="http://schemas.microsoft.com/office/drawing/2014/main" id="{3CE0D007-8804-42AA-AFE2-7D20E8719313}"/>
              </a:ext>
            </a:extLst>
          </p:cNvPr>
          <p:cNvSpPr>
            <a:spLocks noEditPoints="1"/>
          </p:cNvSpPr>
          <p:nvPr/>
        </p:nvSpPr>
        <p:spPr bwMode="auto">
          <a:xfrm>
            <a:off x="508796" y="2575029"/>
            <a:ext cx="426840" cy="475947"/>
          </a:xfrm>
          <a:custGeom>
            <a:avLst/>
            <a:gdLst>
              <a:gd name="T0" fmla="*/ 60 w 113"/>
              <a:gd name="T1" fmla="*/ 19 h 126"/>
              <a:gd name="T2" fmla="*/ 54 w 113"/>
              <a:gd name="T3" fmla="*/ 0 h 126"/>
              <a:gd name="T4" fmla="*/ 95 w 113"/>
              <a:gd name="T5" fmla="*/ 61 h 126"/>
              <a:gd name="T6" fmla="*/ 113 w 113"/>
              <a:gd name="T7" fmla="*/ 55 h 126"/>
              <a:gd name="T8" fmla="*/ 91 w 113"/>
              <a:gd name="T9" fmla="*/ 42 h 126"/>
              <a:gd name="T10" fmla="*/ 104 w 113"/>
              <a:gd name="T11" fmla="*/ 27 h 126"/>
              <a:gd name="T12" fmla="*/ 79 w 113"/>
              <a:gd name="T13" fmla="*/ 27 h 126"/>
              <a:gd name="T14" fmla="*/ 82 w 113"/>
              <a:gd name="T15" fmla="*/ 7 h 126"/>
              <a:gd name="T16" fmla="*/ 19 w 113"/>
              <a:gd name="T17" fmla="*/ 55 h 126"/>
              <a:gd name="T18" fmla="*/ 0 w 113"/>
              <a:gd name="T19" fmla="*/ 61 h 126"/>
              <a:gd name="T20" fmla="*/ 26 w 113"/>
              <a:gd name="T21" fmla="*/ 36 h 126"/>
              <a:gd name="T22" fmla="*/ 6 w 113"/>
              <a:gd name="T23" fmla="*/ 33 h 126"/>
              <a:gd name="T24" fmla="*/ 42 w 113"/>
              <a:gd name="T25" fmla="*/ 24 h 126"/>
              <a:gd name="T26" fmla="*/ 26 w 113"/>
              <a:gd name="T27" fmla="*/ 10 h 126"/>
              <a:gd name="T28" fmla="*/ 64 w 113"/>
              <a:gd name="T29" fmla="*/ 28 h 126"/>
              <a:gd name="T30" fmla="*/ 79 w 113"/>
              <a:gd name="T31" fmla="*/ 38 h 126"/>
              <a:gd name="T32" fmla="*/ 85 w 113"/>
              <a:gd name="T33" fmla="*/ 47 h 126"/>
              <a:gd name="T34" fmla="*/ 87 w 113"/>
              <a:gd name="T35" fmla="*/ 59 h 126"/>
              <a:gd name="T36" fmla="*/ 84 w 113"/>
              <a:gd name="T37" fmla="*/ 73 h 126"/>
              <a:gd name="T38" fmla="*/ 73 w 113"/>
              <a:gd name="T39" fmla="*/ 87 h 126"/>
              <a:gd name="T40" fmla="*/ 78 w 113"/>
              <a:gd name="T41" fmla="*/ 89 h 126"/>
              <a:gd name="T42" fmla="*/ 79 w 113"/>
              <a:gd name="T43" fmla="*/ 93 h 126"/>
              <a:gd name="T44" fmla="*/ 78 w 113"/>
              <a:gd name="T45" fmla="*/ 100 h 126"/>
              <a:gd name="T46" fmla="*/ 79 w 113"/>
              <a:gd name="T47" fmla="*/ 106 h 126"/>
              <a:gd name="T48" fmla="*/ 74 w 113"/>
              <a:gd name="T49" fmla="*/ 112 h 126"/>
              <a:gd name="T50" fmla="*/ 37 w 113"/>
              <a:gd name="T51" fmla="*/ 114 h 126"/>
              <a:gd name="T52" fmla="*/ 37 w 113"/>
              <a:gd name="T53" fmla="*/ 109 h 126"/>
              <a:gd name="T54" fmla="*/ 37 w 113"/>
              <a:gd name="T55" fmla="*/ 101 h 126"/>
              <a:gd name="T56" fmla="*/ 37 w 113"/>
              <a:gd name="T57" fmla="*/ 97 h 126"/>
              <a:gd name="T58" fmla="*/ 40 w 113"/>
              <a:gd name="T59" fmla="*/ 90 h 126"/>
              <a:gd name="T60" fmla="*/ 42 w 113"/>
              <a:gd name="T61" fmla="*/ 84 h 126"/>
              <a:gd name="T62" fmla="*/ 31 w 113"/>
              <a:gd name="T63" fmla="*/ 75 h 126"/>
              <a:gd name="T64" fmla="*/ 26 w 113"/>
              <a:gd name="T65" fmla="*/ 59 h 126"/>
              <a:gd name="T66" fmla="*/ 33 w 113"/>
              <a:gd name="T67" fmla="*/ 42 h 126"/>
              <a:gd name="T68" fmla="*/ 40 w 113"/>
              <a:gd name="T69" fmla="*/ 33 h 126"/>
              <a:gd name="T70" fmla="*/ 57 w 113"/>
              <a:gd name="T71" fmla="*/ 28 h 126"/>
              <a:gd name="T72" fmla="*/ 67 w 113"/>
              <a:gd name="T73" fmla="*/ 117 h 126"/>
              <a:gd name="T74" fmla="*/ 65 w 113"/>
              <a:gd name="T75" fmla="*/ 121 h 126"/>
              <a:gd name="T76" fmla="*/ 57 w 113"/>
              <a:gd name="T77" fmla="*/ 126 h 126"/>
              <a:gd name="T78" fmla="*/ 51 w 113"/>
              <a:gd name="T79" fmla="*/ 124 h 126"/>
              <a:gd name="T80" fmla="*/ 67 w 113"/>
              <a:gd name="T81" fmla="*/ 117 h 126"/>
              <a:gd name="T82" fmla="*/ 43 w 113"/>
              <a:gd name="T83" fmla="*/ 107 h 126"/>
              <a:gd name="T84" fmla="*/ 43 w 113"/>
              <a:gd name="T85" fmla="*/ 109 h 126"/>
              <a:gd name="T86" fmla="*/ 73 w 113"/>
              <a:gd name="T87" fmla="*/ 106 h 126"/>
              <a:gd name="T88" fmla="*/ 73 w 113"/>
              <a:gd name="T89" fmla="*/ 104 h 126"/>
              <a:gd name="T90" fmla="*/ 43 w 113"/>
              <a:gd name="T91" fmla="*/ 97 h 126"/>
              <a:gd name="T92" fmla="*/ 43 w 113"/>
              <a:gd name="T93" fmla="*/ 97 h 126"/>
              <a:gd name="T94" fmla="*/ 73 w 113"/>
              <a:gd name="T95" fmla="*/ 95 h 126"/>
              <a:gd name="T96" fmla="*/ 73 w 113"/>
              <a:gd name="T97" fmla="*/ 9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26">
                <a:moveTo>
                  <a:pt x="54" y="0"/>
                </a:moveTo>
                <a:lnTo>
                  <a:pt x="60" y="0"/>
                </a:lnTo>
                <a:lnTo>
                  <a:pt x="60" y="19"/>
                </a:lnTo>
                <a:lnTo>
                  <a:pt x="54" y="19"/>
                </a:lnTo>
                <a:lnTo>
                  <a:pt x="54" y="0"/>
                </a:lnTo>
                <a:lnTo>
                  <a:pt x="54" y="0"/>
                </a:lnTo>
                <a:close/>
                <a:moveTo>
                  <a:pt x="113" y="55"/>
                </a:moveTo>
                <a:lnTo>
                  <a:pt x="113" y="61"/>
                </a:lnTo>
                <a:lnTo>
                  <a:pt x="95" y="61"/>
                </a:lnTo>
                <a:lnTo>
                  <a:pt x="95" y="55"/>
                </a:lnTo>
                <a:lnTo>
                  <a:pt x="113" y="55"/>
                </a:lnTo>
                <a:lnTo>
                  <a:pt x="113" y="55"/>
                </a:lnTo>
                <a:close/>
                <a:moveTo>
                  <a:pt x="104" y="27"/>
                </a:moveTo>
                <a:lnTo>
                  <a:pt x="108" y="33"/>
                </a:lnTo>
                <a:lnTo>
                  <a:pt x="91" y="42"/>
                </a:lnTo>
                <a:lnTo>
                  <a:pt x="88" y="36"/>
                </a:lnTo>
                <a:lnTo>
                  <a:pt x="104" y="27"/>
                </a:lnTo>
                <a:lnTo>
                  <a:pt x="104" y="27"/>
                </a:lnTo>
                <a:close/>
                <a:moveTo>
                  <a:pt x="82" y="7"/>
                </a:moveTo>
                <a:lnTo>
                  <a:pt x="73" y="24"/>
                </a:lnTo>
                <a:lnTo>
                  <a:pt x="79" y="27"/>
                </a:lnTo>
                <a:lnTo>
                  <a:pt x="88" y="10"/>
                </a:lnTo>
                <a:lnTo>
                  <a:pt x="82" y="7"/>
                </a:lnTo>
                <a:lnTo>
                  <a:pt x="82" y="7"/>
                </a:lnTo>
                <a:close/>
                <a:moveTo>
                  <a:pt x="0" y="61"/>
                </a:moveTo>
                <a:lnTo>
                  <a:pt x="0" y="55"/>
                </a:lnTo>
                <a:lnTo>
                  <a:pt x="19" y="55"/>
                </a:lnTo>
                <a:lnTo>
                  <a:pt x="19" y="61"/>
                </a:lnTo>
                <a:lnTo>
                  <a:pt x="0" y="61"/>
                </a:lnTo>
                <a:lnTo>
                  <a:pt x="0" y="61"/>
                </a:lnTo>
                <a:close/>
                <a:moveTo>
                  <a:pt x="6" y="33"/>
                </a:moveTo>
                <a:lnTo>
                  <a:pt x="9" y="27"/>
                </a:lnTo>
                <a:lnTo>
                  <a:pt x="26" y="36"/>
                </a:lnTo>
                <a:lnTo>
                  <a:pt x="23" y="42"/>
                </a:lnTo>
                <a:lnTo>
                  <a:pt x="6" y="33"/>
                </a:lnTo>
                <a:lnTo>
                  <a:pt x="6" y="33"/>
                </a:lnTo>
                <a:close/>
                <a:moveTo>
                  <a:pt x="26" y="10"/>
                </a:moveTo>
                <a:lnTo>
                  <a:pt x="36" y="27"/>
                </a:lnTo>
                <a:lnTo>
                  <a:pt x="42" y="24"/>
                </a:lnTo>
                <a:lnTo>
                  <a:pt x="33" y="7"/>
                </a:lnTo>
                <a:lnTo>
                  <a:pt x="26" y="10"/>
                </a:lnTo>
                <a:lnTo>
                  <a:pt x="26" y="10"/>
                </a:lnTo>
                <a:close/>
                <a:moveTo>
                  <a:pt x="57" y="28"/>
                </a:moveTo>
                <a:lnTo>
                  <a:pt x="57" y="28"/>
                </a:lnTo>
                <a:lnTo>
                  <a:pt x="64" y="28"/>
                </a:lnTo>
                <a:lnTo>
                  <a:pt x="68" y="31"/>
                </a:lnTo>
                <a:lnTo>
                  <a:pt x="74" y="33"/>
                </a:lnTo>
                <a:lnTo>
                  <a:pt x="79" y="38"/>
                </a:lnTo>
                <a:lnTo>
                  <a:pt x="79" y="38"/>
                </a:lnTo>
                <a:lnTo>
                  <a:pt x="82" y="42"/>
                </a:lnTo>
                <a:lnTo>
                  <a:pt x="85" y="47"/>
                </a:lnTo>
                <a:lnTo>
                  <a:pt x="87" y="53"/>
                </a:lnTo>
                <a:lnTo>
                  <a:pt x="87" y="59"/>
                </a:lnTo>
                <a:lnTo>
                  <a:pt x="87" y="59"/>
                </a:lnTo>
                <a:lnTo>
                  <a:pt x="87" y="67"/>
                </a:lnTo>
                <a:lnTo>
                  <a:pt x="84" y="73"/>
                </a:lnTo>
                <a:lnTo>
                  <a:pt x="84" y="73"/>
                </a:lnTo>
                <a:lnTo>
                  <a:pt x="79" y="79"/>
                </a:lnTo>
                <a:lnTo>
                  <a:pt x="73" y="84"/>
                </a:lnTo>
                <a:lnTo>
                  <a:pt x="73" y="87"/>
                </a:lnTo>
                <a:lnTo>
                  <a:pt x="74" y="87"/>
                </a:lnTo>
                <a:lnTo>
                  <a:pt x="78" y="87"/>
                </a:lnTo>
                <a:lnTo>
                  <a:pt x="78" y="89"/>
                </a:lnTo>
                <a:lnTo>
                  <a:pt x="78" y="89"/>
                </a:lnTo>
                <a:lnTo>
                  <a:pt x="79" y="93"/>
                </a:lnTo>
                <a:lnTo>
                  <a:pt x="79" y="93"/>
                </a:lnTo>
                <a:lnTo>
                  <a:pt x="78" y="100"/>
                </a:lnTo>
                <a:lnTo>
                  <a:pt x="78" y="100"/>
                </a:lnTo>
                <a:lnTo>
                  <a:pt x="78" y="100"/>
                </a:lnTo>
                <a:lnTo>
                  <a:pt x="78" y="100"/>
                </a:lnTo>
                <a:lnTo>
                  <a:pt x="79" y="106"/>
                </a:lnTo>
                <a:lnTo>
                  <a:pt x="79" y="106"/>
                </a:lnTo>
                <a:lnTo>
                  <a:pt x="78" y="110"/>
                </a:lnTo>
                <a:lnTo>
                  <a:pt x="78" y="112"/>
                </a:lnTo>
                <a:lnTo>
                  <a:pt x="74" y="112"/>
                </a:lnTo>
                <a:lnTo>
                  <a:pt x="40" y="115"/>
                </a:lnTo>
                <a:lnTo>
                  <a:pt x="39" y="115"/>
                </a:lnTo>
                <a:lnTo>
                  <a:pt x="37" y="114"/>
                </a:lnTo>
                <a:lnTo>
                  <a:pt x="37" y="114"/>
                </a:lnTo>
                <a:lnTo>
                  <a:pt x="37" y="109"/>
                </a:lnTo>
                <a:lnTo>
                  <a:pt x="37" y="109"/>
                </a:lnTo>
                <a:lnTo>
                  <a:pt x="37" y="103"/>
                </a:lnTo>
                <a:lnTo>
                  <a:pt x="39" y="103"/>
                </a:lnTo>
                <a:lnTo>
                  <a:pt x="37" y="101"/>
                </a:lnTo>
                <a:lnTo>
                  <a:pt x="37" y="101"/>
                </a:lnTo>
                <a:lnTo>
                  <a:pt x="37" y="97"/>
                </a:lnTo>
                <a:lnTo>
                  <a:pt x="37" y="97"/>
                </a:lnTo>
                <a:lnTo>
                  <a:pt x="37" y="92"/>
                </a:lnTo>
                <a:lnTo>
                  <a:pt x="39" y="90"/>
                </a:lnTo>
                <a:lnTo>
                  <a:pt x="40" y="90"/>
                </a:lnTo>
                <a:lnTo>
                  <a:pt x="42" y="90"/>
                </a:lnTo>
                <a:lnTo>
                  <a:pt x="42" y="84"/>
                </a:lnTo>
                <a:lnTo>
                  <a:pt x="42" y="84"/>
                </a:lnTo>
                <a:lnTo>
                  <a:pt x="36" y="79"/>
                </a:lnTo>
                <a:lnTo>
                  <a:pt x="31" y="75"/>
                </a:lnTo>
                <a:lnTo>
                  <a:pt x="31" y="75"/>
                </a:lnTo>
                <a:lnTo>
                  <a:pt x="28" y="67"/>
                </a:lnTo>
                <a:lnTo>
                  <a:pt x="26" y="59"/>
                </a:lnTo>
                <a:lnTo>
                  <a:pt x="26" y="59"/>
                </a:lnTo>
                <a:lnTo>
                  <a:pt x="28" y="53"/>
                </a:lnTo>
                <a:lnTo>
                  <a:pt x="30" y="47"/>
                </a:lnTo>
                <a:lnTo>
                  <a:pt x="33" y="42"/>
                </a:lnTo>
                <a:lnTo>
                  <a:pt x="36" y="38"/>
                </a:lnTo>
                <a:lnTo>
                  <a:pt x="36" y="38"/>
                </a:lnTo>
                <a:lnTo>
                  <a:pt x="40" y="33"/>
                </a:lnTo>
                <a:lnTo>
                  <a:pt x="45" y="31"/>
                </a:lnTo>
                <a:lnTo>
                  <a:pt x="51" y="28"/>
                </a:lnTo>
                <a:lnTo>
                  <a:pt x="57" y="28"/>
                </a:lnTo>
                <a:lnTo>
                  <a:pt x="57" y="28"/>
                </a:lnTo>
                <a:close/>
                <a:moveTo>
                  <a:pt x="67" y="117"/>
                </a:moveTo>
                <a:lnTo>
                  <a:pt x="67" y="117"/>
                </a:lnTo>
                <a:lnTo>
                  <a:pt x="67" y="118"/>
                </a:lnTo>
                <a:lnTo>
                  <a:pt x="67" y="118"/>
                </a:lnTo>
                <a:lnTo>
                  <a:pt x="65" y="121"/>
                </a:lnTo>
                <a:lnTo>
                  <a:pt x="64" y="124"/>
                </a:lnTo>
                <a:lnTo>
                  <a:pt x="60" y="126"/>
                </a:lnTo>
                <a:lnTo>
                  <a:pt x="57" y="126"/>
                </a:lnTo>
                <a:lnTo>
                  <a:pt x="57" y="126"/>
                </a:lnTo>
                <a:lnTo>
                  <a:pt x="54" y="126"/>
                </a:lnTo>
                <a:lnTo>
                  <a:pt x="51" y="124"/>
                </a:lnTo>
                <a:lnTo>
                  <a:pt x="50" y="121"/>
                </a:lnTo>
                <a:lnTo>
                  <a:pt x="50" y="118"/>
                </a:lnTo>
                <a:lnTo>
                  <a:pt x="67" y="117"/>
                </a:lnTo>
                <a:lnTo>
                  <a:pt x="67" y="117"/>
                </a:lnTo>
                <a:close/>
                <a:moveTo>
                  <a:pt x="73" y="104"/>
                </a:moveTo>
                <a:lnTo>
                  <a:pt x="43" y="107"/>
                </a:lnTo>
                <a:lnTo>
                  <a:pt x="43" y="107"/>
                </a:lnTo>
                <a:lnTo>
                  <a:pt x="43" y="109"/>
                </a:lnTo>
                <a:lnTo>
                  <a:pt x="43" y="109"/>
                </a:lnTo>
                <a:lnTo>
                  <a:pt x="43" y="109"/>
                </a:lnTo>
                <a:lnTo>
                  <a:pt x="73" y="106"/>
                </a:lnTo>
                <a:lnTo>
                  <a:pt x="73" y="106"/>
                </a:lnTo>
                <a:lnTo>
                  <a:pt x="73" y="106"/>
                </a:lnTo>
                <a:lnTo>
                  <a:pt x="73" y="106"/>
                </a:lnTo>
                <a:lnTo>
                  <a:pt x="73" y="104"/>
                </a:lnTo>
                <a:lnTo>
                  <a:pt x="73" y="104"/>
                </a:lnTo>
                <a:close/>
                <a:moveTo>
                  <a:pt x="73" y="93"/>
                </a:moveTo>
                <a:lnTo>
                  <a:pt x="43" y="97"/>
                </a:lnTo>
                <a:lnTo>
                  <a:pt x="43" y="97"/>
                </a:lnTo>
                <a:lnTo>
                  <a:pt x="43" y="97"/>
                </a:lnTo>
                <a:lnTo>
                  <a:pt x="43" y="97"/>
                </a:lnTo>
                <a:lnTo>
                  <a:pt x="43" y="98"/>
                </a:lnTo>
                <a:lnTo>
                  <a:pt x="73" y="95"/>
                </a:lnTo>
                <a:lnTo>
                  <a:pt x="73" y="95"/>
                </a:lnTo>
                <a:lnTo>
                  <a:pt x="73" y="93"/>
                </a:lnTo>
                <a:lnTo>
                  <a:pt x="73" y="93"/>
                </a:lnTo>
                <a:lnTo>
                  <a:pt x="73" y="93"/>
                </a:lnTo>
                <a:lnTo>
                  <a:pt x="73" y="93"/>
                </a:lnTo>
                <a:close/>
              </a:path>
            </a:pathLst>
          </a:custGeom>
          <a:solidFill>
            <a:srgbClr val="48A26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64">
            <a:extLst>
              <a:ext uri="{FF2B5EF4-FFF2-40B4-BE49-F238E27FC236}">
                <a16:creationId xmlns:a16="http://schemas.microsoft.com/office/drawing/2014/main" id="{C378CE8B-7D02-4EC3-8F32-0E8377025EA3}"/>
              </a:ext>
            </a:extLst>
          </p:cNvPr>
          <p:cNvSpPr>
            <a:spLocks noEditPoints="1"/>
          </p:cNvSpPr>
          <p:nvPr/>
        </p:nvSpPr>
        <p:spPr bwMode="auto">
          <a:xfrm>
            <a:off x="9516140" y="1544031"/>
            <a:ext cx="744279" cy="522240"/>
          </a:xfrm>
          <a:custGeom>
            <a:avLst/>
            <a:gdLst>
              <a:gd name="T0" fmla="*/ 120 w 131"/>
              <a:gd name="T1" fmla="*/ 60 h 94"/>
              <a:gd name="T2" fmla="*/ 120 w 131"/>
              <a:gd name="T3" fmla="*/ 56 h 94"/>
              <a:gd name="T4" fmla="*/ 120 w 131"/>
              <a:gd name="T5" fmla="*/ 45 h 94"/>
              <a:gd name="T6" fmla="*/ 115 w 131"/>
              <a:gd name="T7" fmla="*/ 40 h 94"/>
              <a:gd name="T8" fmla="*/ 111 w 131"/>
              <a:gd name="T9" fmla="*/ 40 h 94"/>
              <a:gd name="T10" fmla="*/ 106 w 131"/>
              <a:gd name="T11" fmla="*/ 45 h 94"/>
              <a:gd name="T12" fmla="*/ 106 w 131"/>
              <a:gd name="T13" fmla="*/ 47 h 94"/>
              <a:gd name="T14" fmla="*/ 73 w 131"/>
              <a:gd name="T15" fmla="*/ 17 h 94"/>
              <a:gd name="T16" fmla="*/ 73 w 131"/>
              <a:gd name="T17" fmla="*/ 16 h 94"/>
              <a:gd name="T18" fmla="*/ 73 w 131"/>
              <a:gd name="T19" fmla="*/ 5 h 94"/>
              <a:gd name="T20" fmla="*/ 67 w 131"/>
              <a:gd name="T21" fmla="*/ 0 h 94"/>
              <a:gd name="T22" fmla="*/ 64 w 131"/>
              <a:gd name="T23" fmla="*/ 0 h 94"/>
              <a:gd name="T24" fmla="*/ 58 w 131"/>
              <a:gd name="T25" fmla="*/ 5 h 94"/>
              <a:gd name="T26" fmla="*/ 58 w 131"/>
              <a:gd name="T27" fmla="*/ 16 h 94"/>
              <a:gd name="T28" fmla="*/ 58 w 131"/>
              <a:gd name="T29" fmla="*/ 17 h 94"/>
              <a:gd name="T30" fmla="*/ 25 w 131"/>
              <a:gd name="T31" fmla="*/ 47 h 94"/>
              <a:gd name="T32" fmla="*/ 25 w 131"/>
              <a:gd name="T33" fmla="*/ 45 h 94"/>
              <a:gd name="T34" fmla="*/ 20 w 131"/>
              <a:gd name="T35" fmla="*/ 40 h 94"/>
              <a:gd name="T36" fmla="*/ 16 w 131"/>
              <a:gd name="T37" fmla="*/ 40 h 94"/>
              <a:gd name="T38" fmla="*/ 11 w 131"/>
              <a:gd name="T39" fmla="*/ 45 h 94"/>
              <a:gd name="T40" fmla="*/ 11 w 131"/>
              <a:gd name="T41" fmla="*/ 56 h 94"/>
              <a:gd name="T42" fmla="*/ 11 w 131"/>
              <a:gd name="T43" fmla="*/ 60 h 94"/>
              <a:gd name="T44" fmla="*/ 0 w 131"/>
              <a:gd name="T45" fmla="*/ 70 h 94"/>
              <a:gd name="T46" fmla="*/ 4 w 131"/>
              <a:gd name="T47" fmla="*/ 77 h 94"/>
              <a:gd name="T48" fmla="*/ 11 w 131"/>
              <a:gd name="T49" fmla="*/ 71 h 94"/>
              <a:gd name="T50" fmla="*/ 11 w 131"/>
              <a:gd name="T51" fmla="*/ 85 h 94"/>
              <a:gd name="T52" fmla="*/ 11 w 131"/>
              <a:gd name="T53" fmla="*/ 89 h 94"/>
              <a:gd name="T54" fmla="*/ 11 w 131"/>
              <a:gd name="T55" fmla="*/ 94 h 94"/>
              <a:gd name="T56" fmla="*/ 14 w 131"/>
              <a:gd name="T57" fmla="*/ 94 h 94"/>
              <a:gd name="T58" fmla="*/ 17 w 131"/>
              <a:gd name="T59" fmla="*/ 94 h 94"/>
              <a:gd name="T60" fmla="*/ 40 w 131"/>
              <a:gd name="T61" fmla="*/ 94 h 94"/>
              <a:gd name="T62" fmla="*/ 40 w 131"/>
              <a:gd name="T63" fmla="*/ 54 h 94"/>
              <a:gd name="T64" fmla="*/ 66 w 131"/>
              <a:gd name="T65" fmla="*/ 54 h 94"/>
              <a:gd name="T66" fmla="*/ 66 w 131"/>
              <a:gd name="T67" fmla="*/ 94 h 94"/>
              <a:gd name="T68" fmla="*/ 72 w 131"/>
              <a:gd name="T69" fmla="*/ 94 h 94"/>
              <a:gd name="T70" fmla="*/ 72 w 131"/>
              <a:gd name="T71" fmla="*/ 94 h 94"/>
              <a:gd name="T72" fmla="*/ 73 w 131"/>
              <a:gd name="T73" fmla="*/ 94 h 94"/>
              <a:gd name="T74" fmla="*/ 114 w 131"/>
              <a:gd name="T75" fmla="*/ 94 h 94"/>
              <a:gd name="T76" fmla="*/ 120 w 131"/>
              <a:gd name="T77" fmla="*/ 94 h 94"/>
              <a:gd name="T78" fmla="*/ 120 w 131"/>
              <a:gd name="T79" fmla="*/ 94 h 94"/>
              <a:gd name="T80" fmla="*/ 120 w 131"/>
              <a:gd name="T81" fmla="*/ 89 h 94"/>
              <a:gd name="T82" fmla="*/ 120 w 131"/>
              <a:gd name="T83" fmla="*/ 71 h 94"/>
              <a:gd name="T84" fmla="*/ 127 w 131"/>
              <a:gd name="T85" fmla="*/ 77 h 94"/>
              <a:gd name="T86" fmla="*/ 131 w 131"/>
              <a:gd name="T87" fmla="*/ 70 h 94"/>
              <a:gd name="T88" fmla="*/ 120 w 131"/>
              <a:gd name="T89" fmla="*/ 60 h 94"/>
              <a:gd name="T90" fmla="*/ 99 w 131"/>
              <a:gd name="T91" fmla="*/ 76 h 94"/>
              <a:gd name="T92" fmla="*/ 83 w 131"/>
              <a:gd name="T93" fmla="*/ 76 h 94"/>
              <a:gd name="T94" fmla="*/ 83 w 131"/>
              <a:gd name="T95" fmla="*/ 59 h 94"/>
              <a:gd name="T96" fmla="*/ 99 w 131"/>
              <a:gd name="T97" fmla="*/ 59 h 94"/>
              <a:gd name="T98" fmla="*/ 99 w 131"/>
              <a:gd name="T99"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94">
                <a:moveTo>
                  <a:pt x="120" y="60"/>
                </a:moveTo>
                <a:cubicBezTo>
                  <a:pt x="120" y="60"/>
                  <a:pt x="120" y="57"/>
                  <a:pt x="120" y="56"/>
                </a:cubicBezTo>
                <a:cubicBezTo>
                  <a:pt x="120" y="45"/>
                  <a:pt x="120" y="45"/>
                  <a:pt x="120" y="45"/>
                </a:cubicBezTo>
                <a:cubicBezTo>
                  <a:pt x="120" y="42"/>
                  <a:pt x="118" y="40"/>
                  <a:pt x="115" y="40"/>
                </a:cubicBezTo>
                <a:cubicBezTo>
                  <a:pt x="111" y="40"/>
                  <a:pt x="111" y="40"/>
                  <a:pt x="111" y="40"/>
                </a:cubicBezTo>
                <a:cubicBezTo>
                  <a:pt x="108" y="40"/>
                  <a:pt x="106" y="42"/>
                  <a:pt x="106" y="45"/>
                </a:cubicBezTo>
                <a:cubicBezTo>
                  <a:pt x="106" y="47"/>
                  <a:pt x="106" y="47"/>
                  <a:pt x="106" y="47"/>
                </a:cubicBezTo>
                <a:cubicBezTo>
                  <a:pt x="73" y="17"/>
                  <a:pt x="73" y="17"/>
                  <a:pt x="73" y="17"/>
                </a:cubicBezTo>
                <a:cubicBezTo>
                  <a:pt x="73" y="17"/>
                  <a:pt x="73" y="16"/>
                  <a:pt x="73" y="16"/>
                </a:cubicBezTo>
                <a:cubicBezTo>
                  <a:pt x="73" y="5"/>
                  <a:pt x="73" y="5"/>
                  <a:pt x="73" y="5"/>
                </a:cubicBezTo>
                <a:cubicBezTo>
                  <a:pt x="73" y="2"/>
                  <a:pt x="70" y="0"/>
                  <a:pt x="67" y="0"/>
                </a:cubicBezTo>
                <a:cubicBezTo>
                  <a:pt x="64" y="0"/>
                  <a:pt x="64" y="0"/>
                  <a:pt x="64" y="0"/>
                </a:cubicBezTo>
                <a:cubicBezTo>
                  <a:pt x="61" y="0"/>
                  <a:pt x="58" y="2"/>
                  <a:pt x="58" y="5"/>
                </a:cubicBezTo>
                <a:cubicBezTo>
                  <a:pt x="58" y="16"/>
                  <a:pt x="58" y="16"/>
                  <a:pt x="58" y="16"/>
                </a:cubicBezTo>
                <a:cubicBezTo>
                  <a:pt x="58" y="16"/>
                  <a:pt x="58" y="17"/>
                  <a:pt x="58" y="17"/>
                </a:cubicBezTo>
                <a:cubicBezTo>
                  <a:pt x="25" y="47"/>
                  <a:pt x="25" y="47"/>
                  <a:pt x="25" y="47"/>
                </a:cubicBezTo>
                <a:cubicBezTo>
                  <a:pt x="25" y="45"/>
                  <a:pt x="25" y="45"/>
                  <a:pt x="25" y="45"/>
                </a:cubicBezTo>
                <a:cubicBezTo>
                  <a:pt x="25" y="42"/>
                  <a:pt x="23" y="40"/>
                  <a:pt x="20" y="40"/>
                </a:cubicBezTo>
                <a:cubicBezTo>
                  <a:pt x="16" y="40"/>
                  <a:pt x="16" y="40"/>
                  <a:pt x="16" y="40"/>
                </a:cubicBezTo>
                <a:cubicBezTo>
                  <a:pt x="13" y="40"/>
                  <a:pt x="11" y="42"/>
                  <a:pt x="11" y="45"/>
                </a:cubicBezTo>
                <a:cubicBezTo>
                  <a:pt x="11" y="56"/>
                  <a:pt x="11" y="56"/>
                  <a:pt x="11" y="56"/>
                </a:cubicBezTo>
                <a:cubicBezTo>
                  <a:pt x="11" y="57"/>
                  <a:pt x="11" y="60"/>
                  <a:pt x="11" y="60"/>
                </a:cubicBezTo>
                <a:cubicBezTo>
                  <a:pt x="0" y="70"/>
                  <a:pt x="0" y="70"/>
                  <a:pt x="0" y="70"/>
                </a:cubicBezTo>
                <a:cubicBezTo>
                  <a:pt x="4" y="77"/>
                  <a:pt x="4" y="77"/>
                  <a:pt x="4" y="77"/>
                </a:cubicBezTo>
                <a:cubicBezTo>
                  <a:pt x="11" y="71"/>
                  <a:pt x="11" y="71"/>
                  <a:pt x="11" y="71"/>
                </a:cubicBezTo>
                <a:cubicBezTo>
                  <a:pt x="11" y="85"/>
                  <a:pt x="11" y="85"/>
                  <a:pt x="11" y="85"/>
                </a:cubicBezTo>
                <a:cubicBezTo>
                  <a:pt x="11" y="89"/>
                  <a:pt x="11" y="89"/>
                  <a:pt x="11" y="89"/>
                </a:cubicBezTo>
                <a:cubicBezTo>
                  <a:pt x="11" y="94"/>
                  <a:pt x="11" y="94"/>
                  <a:pt x="11" y="94"/>
                </a:cubicBezTo>
                <a:cubicBezTo>
                  <a:pt x="14" y="94"/>
                  <a:pt x="14" y="94"/>
                  <a:pt x="14" y="94"/>
                </a:cubicBezTo>
                <a:cubicBezTo>
                  <a:pt x="17" y="94"/>
                  <a:pt x="17" y="94"/>
                  <a:pt x="17" y="94"/>
                </a:cubicBezTo>
                <a:cubicBezTo>
                  <a:pt x="40" y="94"/>
                  <a:pt x="40" y="94"/>
                  <a:pt x="40" y="94"/>
                </a:cubicBezTo>
                <a:cubicBezTo>
                  <a:pt x="40" y="54"/>
                  <a:pt x="40" y="54"/>
                  <a:pt x="40" y="54"/>
                </a:cubicBezTo>
                <a:cubicBezTo>
                  <a:pt x="66" y="54"/>
                  <a:pt x="66" y="54"/>
                  <a:pt x="66" y="54"/>
                </a:cubicBezTo>
                <a:cubicBezTo>
                  <a:pt x="66" y="94"/>
                  <a:pt x="66" y="94"/>
                  <a:pt x="66" y="94"/>
                </a:cubicBezTo>
                <a:cubicBezTo>
                  <a:pt x="72" y="94"/>
                  <a:pt x="72" y="94"/>
                  <a:pt x="72" y="94"/>
                </a:cubicBezTo>
                <a:cubicBezTo>
                  <a:pt x="72" y="94"/>
                  <a:pt x="72" y="94"/>
                  <a:pt x="72" y="94"/>
                </a:cubicBezTo>
                <a:cubicBezTo>
                  <a:pt x="73" y="94"/>
                  <a:pt x="73" y="94"/>
                  <a:pt x="73" y="94"/>
                </a:cubicBezTo>
                <a:cubicBezTo>
                  <a:pt x="114" y="94"/>
                  <a:pt x="114" y="94"/>
                  <a:pt x="114" y="94"/>
                </a:cubicBezTo>
                <a:cubicBezTo>
                  <a:pt x="120" y="94"/>
                  <a:pt x="120" y="94"/>
                  <a:pt x="120" y="94"/>
                </a:cubicBezTo>
                <a:cubicBezTo>
                  <a:pt x="120" y="94"/>
                  <a:pt x="120" y="94"/>
                  <a:pt x="120" y="94"/>
                </a:cubicBezTo>
                <a:cubicBezTo>
                  <a:pt x="120" y="89"/>
                  <a:pt x="120" y="89"/>
                  <a:pt x="120" y="89"/>
                </a:cubicBezTo>
                <a:cubicBezTo>
                  <a:pt x="120" y="71"/>
                  <a:pt x="120" y="71"/>
                  <a:pt x="120" y="71"/>
                </a:cubicBezTo>
                <a:cubicBezTo>
                  <a:pt x="127" y="77"/>
                  <a:pt x="127" y="77"/>
                  <a:pt x="127" y="77"/>
                </a:cubicBezTo>
                <a:cubicBezTo>
                  <a:pt x="131" y="70"/>
                  <a:pt x="131" y="70"/>
                  <a:pt x="131" y="70"/>
                </a:cubicBezTo>
                <a:lnTo>
                  <a:pt x="120" y="60"/>
                </a:lnTo>
                <a:close/>
                <a:moveTo>
                  <a:pt x="99" y="76"/>
                </a:moveTo>
                <a:cubicBezTo>
                  <a:pt x="83" y="76"/>
                  <a:pt x="83" y="76"/>
                  <a:pt x="83" y="76"/>
                </a:cubicBezTo>
                <a:cubicBezTo>
                  <a:pt x="83" y="59"/>
                  <a:pt x="83" y="59"/>
                  <a:pt x="83" y="59"/>
                </a:cubicBezTo>
                <a:cubicBezTo>
                  <a:pt x="99" y="59"/>
                  <a:pt x="99" y="59"/>
                  <a:pt x="99" y="59"/>
                </a:cubicBezTo>
                <a:lnTo>
                  <a:pt x="99" y="76"/>
                </a:lnTo>
                <a:close/>
              </a:path>
            </a:pathLst>
          </a:custGeom>
          <a:noFill/>
          <a:ln w="19050" cap="flat">
            <a:solidFill>
              <a:srgbClr val="B4B0B0"/>
            </a:solidFill>
            <a:prstDash val="solid"/>
            <a:miter/>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3F7F4AE3-8D27-4DA0-8DC3-63F6E3506C4B}"/>
              </a:ext>
            </a:extLst>
          </p:cNvPr>
          <p:cNvSpPr txBox="1"/>
          <p:nvPr/>
        </p:nvSpPr>
        <p:spPr>
          <a:xfrm>
            <a:off x="6633578" y="4148008"/>
            <a:ext cx="3140837" cy="400110"/>
          </a:xfrm>
          <a:prstGeom prst="rect">
            <a:avLst/>
          </a:prstGeom>
          <a:solidFill>
            <a:schemeClr val="bg1"/>
          </a:solidFill>
        </p:spPr>
        <p:txBody>
          <a:bodyPr wrap="square" rtlCol="0">
            <a:spAutoFit/>
          </a:bodyPr>
          <a:lstStyle>
            <a:defPPr>
              <a:defRPr lang="en-US"/>
            </a:defPPr>
            <a:lvl1pPr marR="0" lvl="0" indent="0" fontAlgn="auto" hangingPunct="0">
              <a:lnSpc>
                <a:spcPct val="100000"/>
              </a:lnSpc>
              <a:spcBef>
                <a:spcPts val="0"/>
              </a:spcBef>
              <a:spcAft>
                <a:spcPts val="300"/>
              </a:spcAft>
              <a:buClrTx/>
              <a:buSzTx/>
              <a:buFontTx/>
              <a:buNone/>
              <a:tabLst/>
              <a:defRPr kumimoji="0" sz="1000" b="1" i="0" u="none" strike="noStrike" kern="0" cap="none" spc="0" normalizeH="0" baseline="0">
                <a:ln>
                  <a:noFill/>
                </a:ln>
                <a:solidFill>
                  <a:srgbClr val="535353"/>
                </a:solidFill>
                <a:effectLst/>
                <a:uLnTx/>
                <a:uFillTx/>
                <a:latin typeface="Calibri" panose="020F0502020204030204"/>
                <a:ea typeface="Open Sans" panose="020B0606030504020204" pitchFamily="34" charset="0"/>
                <a:cs typeface="Open Sans" panose="020B0606030504020204" pitchFamily="34" charset="0"/>
              </a:defRPr>
            </a:lvl1pPr>
          </a:lstStyle>
          <a:p>
            <a:pPr marL="0" marR="0" lvl="0" indent="0" algn="l" defTabSz="914400" rtl="0" eaLnBrk="1" fontAlgn="auto" latinLnBrk="0" hangingPunct="0">
              <a:lnSpc>
                <a:spcPct val="100000"/>
              </a:lnSpc>
              <a:spcBef>
                <a:spcPts val="0"/>
              </a:spcBef>
              <a:spcAft>
                <a:spcPts val="300"/>
              </a:spcAft>
              <a:buClrTx/>
              <a:buSzTx/>
              <a:buFontTx/>
              <a:buNone/>
              <a:tabLst/>
              <a:defRPr/>
            </a:pPr>
            <a:r>
              <a:rPr kumimoji="0" lang="en-US" sz="1000" b="1" i="0" u="none" strike="noStrike" kern="0" cap="none" spc="0" normalizeH="0" baseline="0" noProof="0">
                <a:ln>
                  <a:noFill/>
                </a:ln>
                <a:solidFill>
                  <a:srgbClr val="09050A"/>
                </a:solidFill>
                <a:effectLst/>
                <a:uLnTx/>
                <a:uFillTx/>
                <a:latin typeface="Calibri" panose="020F0502020204030204"/>
                <a:ea typeface="Open Sans" panose="020B0606030504020204" pitchFamily="34" charset="0"/>
                <a:cs typeface="Open Sans" panose="020B0606030504020204" pitchFamily="34" charset="0"/>
                <a:sym typeface="Open Sans"/>
              </a:rPr>
              <a:t>Providers that deliver FLU vaccines commence adopting portal.</a:t>
            </a:r>
          </a:p>
        </p:txBody>
      </p:sp>
      <p:sp>
        <p:nvSpPr>
          <p:cNvPr id="54" name="TextBox 53">
            <a:extLst>
              <a:ext uri="{FF2B5EF4-FFF2-40B4-BE49-F238E27FC236}">
                <a16:creationId xmlns:a16="http://schemas.microsoft.com/office/drawing/2014/main" id="{34D61822-8CD4-4362-BB65-D9B8EED72C1B}"/>
              </a:ext>
            </a:extLst>
          </p:cNvPr>
          <p:cNvSpPr txBox="1"/>
          <p:nvPr/>
        </p:nvSpPr>
        <p:spPr>
          <a:xfrm>
            <a:off x="8045539" y="6353861"/>
            <a:ext cx="3395330" cy="246221"/>
          </a:xfrm>
          <a:prstGeom prst="rect">
            <a:avLst/>
          </a:prstGeom>
          <a:solidFill>
            <a:schemeClr val="bg1"/>
          </a:solidFill>
        </p:spPr>
        <p:txBody>
          <a:bodyPr wrap="square" rtlCol="0">
            <a:spAutoFit/>
          </a:bodyPr>
          <a:lstStyle>
            <a:defPPr>
              <a:defRPr lang="en-US"/>
            </a:defPPr>
            <a:lvl1pPr>
              <a:defRPr sz="2800" b="1">
                <a:solidFill>
                  <a:schemeClr val="bg1"/>
                </a:solidFill>
                <a:latin typeface="+mj-lt"/>
              </a:defRPr>
            </a:lvl1pPr>
          </a:lstStyle>
          <a:p>
            <a:pPr marL="0" marR="0" lvl="0" indent="0" algn="ctr" defTabSz="914400" rtl="0" eaLnBrk="1" fontAlgn="auto" latinLnBrk="0" hangingPunct="0">
              <a:lnSpc>
                <a:spcPct val="100000"/>
              </a:lnSpc>
              <a:spcBef>
                <a:spcPts val="0"/>
              </a:spcBef>
              <a:spcAft>
                <a:spcPts val="300"/>
              </a:spcAft>
              <a:buClrTx/>
              <a:buSzTx/>
              <a:buFontTx/>
              <a:buNone/>
              <a:tabLst/>
              <a:defRPr/>
            </a:pPr>
            <a:r>
              <a:rPr kumimoji="0" lang="en-US" sz="1000" b="1" i="0" u="none" strike="noStrike" kern="0" cap="none" spc="0" normalizeH="0" baseline="0" noProof="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rPr>
              <a:t>NIR &amp; CIR commence decommissioning</a:t>
            </a:r>
          </a:p>
        </p:txBody>
      </p:sp>
      <p:cxnSp>
        <p:nvCxnSpPr>
          <p:cNvPr id="55" name="Straight Connector 54">
            <a:extLst>
              <a:ext uri="{FF2B5EF4-FFF2-40B4-BE49-F238E27FC236}">
                <a16:creationId xmlns:a16="http://schemas.microsoft.com/office/drawing/2014/main" id="{AD7EBFF3-8EA5-47DC-A97F-4EC5E1D6F1E1}"/>
              </a:ext>
            </a:extLst>
          </p:cNvPr>
          <p:cNvCxnSpPr>
            <a:cxnSpLocks/>
          </p:cNvCxnSpPr>
          <p:nvPr/>
        </p:nvCxnSpPr>
        <p:spPr>
          <a:xfrm>
            <a:off x="6559416" y="5192674"/>
            <a:ext cx="3558789" cy="0"/>
          </a:xfrm>
          <a:prstGeom prst="line">
            <a:avLst/>
          </a:prstGeom>
          <a:noFill/>
          <a:ln w="57150" cap="flat" cmpd="sng" algn="ctr">
            <a:solidFill>
              <a:srgbClr val="93C27E"/>
            </a:solidFill>
            <a:prstDash val="solid"/>
            <a:miter lim="800000"/>
          </a:ln>
          <a:effectLst/>
        </p:spPr>
      </p:cxnSp>
      <p:cxnSp>
        <p:nvCxnSpPr>
          <p:cNvPr id="94" name="Straight Connector 93">
            <a:extLst>
              <a:ext uri="{FF2B5EF4-FFF2-40B4-BE49-F238E27FC236}">
                <a16:creationId xmlns:a16="http://schemas.microsoft.com/office/drawing/2014/main" id="{988041DD-634A-4AE6-A730-D14A7F8F9ECC}"/>
              </a:ext>
            </a:extLst>
          </p:cNvPr>
          <p:cNvCxnSpPr>
            <a:cxnSpLocks/>
          </p:cNvCxnSpPr>
          <p:nvPr/>
        </p:nvCxnSpPr>
        <p:spPr>
          <a:xfrm>
            <a:off x="6559416" y="4100995"/>
            <a:ext cx="3631607" cy="0"/>
          </a:xfrm>
          <a:prstGeom prst="line">
            <a:avLst/>
          </a:prstGeom>
          <a:noFill/>
          <a:ln w="57150" cap="flat" cmpd="sng" algn="ctr">
            <a:solidFill>
              <a:srgbClr val="93C27E"/>
            </a:solidFill>
            <a:prstDash val="solid"/>
            <a:miter lim="800000"/>
          </a:ln>
          <a:effectLst/>
        </p:spPr>
      </p:cxnSp>
      <p:sp>
        <p:nvSpPr>
          <p:cNvPr id="56" name="TextBox 55">
            <a:extLst>
              <a:ext uri="{FF2B5EF4-FFF2-40B4-BE49-F238E27FC236}">
                <a16:creationId xmlns:a16="http://schemas.microsoft.com/office/drawing/2014/main" id="{F6D21008-503A-4AE5-B58B-D3EF5E85E882}"/>
              </a:ext>
            </a:extLst>
          </p:cNvPr>
          <p:cNvSpPr txBox="1"/>
          <p:nvPr/>
        </p:nvSpPr>
        <p:spPr>
          <a:xfrm>
            <a:off x="8445343" y="5918772"/>
            <a:ext cx="2690038" cy="307777"/>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a:ln>
                  <a:noFill/>
                </a:ln>
                <a:solidFill>
                  <a:srgbClr val="E7E6E6">
                    <a:lumMod val="75000"/>
                  </a:srgbClr>
                </a:solidFill>
                <a:effectLst/>
                <a:uLnTx/>
                <a:uFillTx/>
                <a:latin typeface="Calibri" panose="020F0502020204030204"/>
                <a:ea typeface="Open Sans" panose="020B0606030504020204" pitchFamily="34" charset="0"/>
                <a:cs typeface="Open Sans" panose="020B0606030504020204" pitchFamily="34" charset="0"/>
                <a:sym typeface="Open Sans"/>
              </a:rPr>
              <a:t>Q4 2023</a:t>
            </a:r>
          </a:p>
        </p:txBody>
      </p:sp>
      <p:sp>
        <p:nvSpPr>
          <p:cNvPr id="49" name="TextBox 48">
            <a:extLst>
              <a:ext uri="{FF2B5EF4-FFF2-40B4-BE49-F238E27FC236}">
                <a16:creationId xmlns:a16="http://schemas.microsoft.com/office/drawing/2014/main" id="{7985BACA-85A6-409F-9E03-0B6084F382C4}"/>
              </a:ext>
            </a:extLst>
          </p:cNvPr>
          <p:cNvSpPr txBox="1"/>
          <p:nvPr/>
        </p:nvSpPr>
        <p:spPr>
          <a:xfrm>
            <a:off x="7005112" y="5279848"/>
            <a:ext cx="2690038" cy="553998"/>
          </a:xfrm>
          <a:prstGeom prst="rect">
            <a:avLst/>
          </a:prstGeom>
          <a:solidFill>
            <a:schemeClr val="bg1"/>
          </a:solidFill>
        </p:spPr>
        <p:txBody>
          <a:bodyPr wrap="square" lIns="91440" tIns="45720" rIns="91440" bIns="45720" rtlCol="0" anchor="t">
            <a:spAutoFit/>
          </a:bodyPr>
          <a:lstStyle>
            <a:defPPr>
              <a:defRPr lang="en-US"/>
            </a:defPPr>
            <a:lvl1pPr>
              <a:defRPr sz="2800" b="1">
                <a:solidFill>
                  <a:schemeClr val="bg1"/>
                </a:solidFill>
                <a:latin typeface="+mj-lt"/>
              </a:defRPr>
            </a:lvl1pPr>
          </a:lstStyle>
          <a:p>
            <a:pPr marL="0" marR="0" lvl="0" indent="0" algn="l" defTabSz="914400" rtl="0" eaLnBrk="1" fontAlgn="auto" latinLnBrk="0" hangingPunct="0">
              <a:lnSpc>
                <a:spcPct val="100000"/>
              </a:lnSpc>
              <a:spcBef>
                <a:spcPts val="0"/>
              </a:spcBef>
              <a:spcAft>
                <a:spcPts val="300"/>
              </a:spcAft>
              <a:buClrTx/>
              <a:buSzTx/>
              <a:buFontTx/>
              <a:buNone/>
              <a:tabLst/>
              <a:defRPr/>
            </a:pPr>
            <a:r>
              <a:rPr kumimoji="0" lang="en-US" sz="1000" b="1" i="0" u="none" strike="noStrike" kern="0" cap="none" spc="0" normalizeH="0" baseline="0" noProof="0">
                <a:ln>
                  <a:noFill/>
                </a:ln>
                <a:solidFill>
                  <a:srgbClr val="FFFFFF">
                    <a:lumMod val="65000"/>
                  </a:srgbClr>
                </a:solidFill>
                <a:effectLst/>
                <a:uLnTx/>
                <a:uFillTx/>
                <a:latin typeface="Calibri" panose="020F0502020204030204"/>
                <a:ea typeface="Open Sans" panose="020B0606030504020204" pitchFamily="34" charset="0"/>
                <a:cs typeface="Open Sans" panose="020B0606030504020204" pitchFamily="34" charset="0"/>
                <a:sym typeface="Open Sans"/>
              </a:rPr>
              <a:t>Invitation sent to remaining sector to commence onboarding </a:t>
            </a:r>
            <a:r>
              <a:rPr kumimoji="0" lang="en-US" sz="1000" b="1" i="0" u="sng" strike="noStrike" kern="0" cap="none" spc="0" normalizeH="0" baseline="0" noProof="0">
                <a:ln>
                  <a:noFill/>
                </a:ln>
                <a:solidFill>
                  <a:srgbClr val="FFFFFF">
                    <a:lumMod val="65000"/>
                  </a:srgbClr>
                </a:solidFill>
                <a:effectLst/>
                <a:uLnTx/>
                <a:uFillTx/>
                <a:latin typeface="Calibri" panose="020F0502020204030204"/>
                <a:ea typeface="Open Sans" panose="020B0606030504020204" pitchFamily="34" charset="0"/>
                <a:cs typeface="Open Sans" panose="020B0606030504020204" pitchFamily="34" charset="0"/>
                <a:sym typeface="Open Sans"/>
              </a:rPr>
              <a:t>when relevant vaccine types are available</a:t>
            </a:r>
          </a:p>
        </p:txBody>
      </p:sp>
    </p:spTree>
    <p:extLst>
      <p:ext uri="{BB962C8B-B14F-4D97-AF65-F5344CB8AC3E}">
        <p14:creationId xmlns:p14="http://schemas.microsoft.com/office/powerpoint/2010/main" val="396653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CA65583-B339-4778-9D31-61CAB72FFCEC}"/>
              </a:ext>
            </a:extLst>
          </p:cNvPr>
          <p:cNvSpPr/>
          <p:nvPr/>
        </p:nvSpPr>
        <p:spPr>
          <a:xfrm>
            <a:off x="5002457" y="2697483"/>
            <a:ext cx="2048597" cy="2772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CF484355-17FE-44D9-8B36-782EDBBE4C63}"/>
              </a:ext>
            </a:extLst>
          </p:cNvPr>
          <p:cNvCxnSpPr>
            <a:cxnSpLocks/>
          </p:cNvCxnSpPr>
          <p:nvPr/>
        </p:nvCxnSpPr>
        <p:spPr>
          <a:xfrm>
            <a:off x="5002457" y="2616242"/>
            <a:ext cx="20485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4C62BBD-1C76-4999-ADE4-8F24AA4895CF}"/>
              </a:ext>
            </a:extLst>
          </p:cNvPr>
          <p:cNvSpPr/>
          <p:nvPr/>
        </p:nvSpPr>
        <p:spPr>
          <a:xfrm>
            <a:off x="5560720" y="2125354"/>
            <a:ext cx="932067" cy="93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5891EC-0C9C-4447-9D0A-7FED2482AC12}"/>
              </a:ext>
            </a:extLst>
          </p:cNvPr>
          <p:cNvSpPr/>
          <p:nvPr/>
        </p:nvSpPr>
        <p:spPr>
          <a:xfrm>
            <a:off x="2638079" y="2697483"/>
            <a:ext cx="2048597" cy="2772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D11D87A-8F6D-45EC-8CAD-70D31173536E}"/>
              </a:ext>
            </a:extLst>
          </p:cNvPr>
          <p:cNvCxnSpPr>
            <a:cxnSpLocks/>
          </p:cNvCxnSpPr>
          <p:nvPr/>
        </p:nvCxnSpPr>
        <p:spPr>
          <a:xfrm>
            <a:off x="2638079" y="2616242"/>
            <a:ext cx="20485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BB7EF8-2E0C-4522-9123-55D8603A0C85}"/>
              </a:ext>
            </a:extLst>
          </p:cNvPr>
          <p:cNvSpPr txBox="1"/>
          <p:nvPr/>
        </p:nvSpPr>
        <p:spPr>
          <a:xfrm>
            <a:off x="485803" y="1211145"/>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a:ln>
                  <a:noFill/>
                </a:ln>
                <a:solidFill>
                  <a:prstClr val="black"/>
                </a:solidFill>
                <a:effectLst/>
                <a:uLnTx/>
                <a:uFillTx/>
                <a:latin typeface="Century Gothic"/>
                <a:ea typeface="+mn-ea"/>
                <a:cs typeface="+mn-cs"/>
              </a:rPr>
              <a:t>AIR|</a:t>
            </a:r>
            <a:r>
              <a:rPr kumimoji="0" lang="en-US" sz="1800" b="0" i="0" u="none" strike="noStrike" kern="1200" cap="none" spc="0" normalizeH="0" baseline="0" noProof="0">
                <a:ln>
                  <a:noFill/>
                </a:ln>
                <a:solidFill>
                  <a:prstClr val="black"/>
                </a:solidFill>
                <a:effectLst/>
                <a:uLnTx/>
                <a:uFillTx/>
                <a:latin typeface="Century Gothic"/>
                <a:ea typeface="+mn-ea"/>
                <a:cs typeface="+mn-cs"/>
              </a:rPr>
              <a:t>Flu 2023 – Update on AIR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1609C849-2E4F-4F8E-9869-7BA2B4BC8051}"/>
              </a:ext>
            </a:extLst>
          </p:cNvPr>
          <p:cNvSpPr txBox="1"/>
          <p:nvPr/>
        </p:nvSpPr>
        <p:spPr>
          <a:xfrm>
            <a:off x="485803" y="1662727"/>
            <a:ext cx="10979978" cy="2616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The AIR will support the flu vaccination </a:t>
            </a:r>
            <a:r>
              <a:rPr kumimoji="0" lang="en-US" sz="1100" b="0" i="1" u="none" strike="noStrike" kern="1200" cap="none" spc="0" normalizeH="0" baseline="0" noProof="0" err="1">
                <a:ln>
                  <a:noFill/>
                </a:ln>
                <a:solidFill>
                  <a:srgbClr val="48A26E"/>
                </a:solidFill>
                <a:effectLst/>
                <a:uLnTx/>
                <a:uFillTx/>
                <a:latin typeface="Calibri" panose="020F0502020204030204"/>
                <a:ea typeface="+mn-ea"/>
                <a:cs typeface="Calibri"/>
              </a:rPr>
              <a:t>programme</a:t>
            </a: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 in 2023. Providers will be able to choose to use AIR, CIR or NIR to record flu vaccinations depending on the service they are delivering. </a:t>
            </a:r>
          </a:p>
        </p:txBody>
      </p:sp>
      <p:grpSp>
        <p:nvGrpSpPr>
          <p:cNvPr id="4" name="Group 3">
            <a:extLst>
              <a:ext uri="{FF2B5EF4-FFF2-40B4-BE49-F238E27FC236}">
                <a16:creationId xmlns:a16="http://schemas.microsoft.com/office/drawing/2014/main" id="{B5CB3708-96B9-4765-A021-C9E7B690158B}"/>
              </a:ext>
            </a:extLst>
          </p:cNvPr>
          <p:cNvGrpSpPr/>
          <p:nvPr/>
        </p:nvGrpSpPr>
        <p:grpSpPr>
          <a:xfrm>
            <a:off x="2638078" y="2125354"/>
            <a:ext cx="2048598" cy="3465471"/>
            <a:chOff x="1362102" y="2508598"/>
            <a:chExt cx="2048598" cy="3465471"/>
          </a:xfrm>
        </p:grpSpPr>
        <p:sp>
          <p:nvSpPr>
            <p:cNvPr id="10" name="Oval 9">
              <a:extLst>
                <a:ext uri="{FF2B5EF4-FFF2-40B4-BE49-F238E27FC236}">
                  <a16:creationId xmlns:a16="http://schemas.microsoft.com/office/drawing/2014/main" id="{C5460259-F755-46BD-985B-F8F557579441}"/>
                </a:ext>
              </a:extLst>
            </p:cNvPr>
            <p:cNvSpPr/>
            <p:nvPr/>
          </p:nvSpPr>
          <p:spPr>
            <a:xfrm>
              <a:off x="1910741" y="2508598"/>
              <a:ext cx="932067" cy="93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C40D183-7D8B-4DDC-AB00-B62C5D81F568}"/>
                </a:ext>
              </a:extLst>
            </p:cNvPr>
            <p:cNvSpPr txBox="1"/>
            <p:nvPr/>
          </p:nvSpPr>
          <p:spPr>
            <a:xfrm>
              <a:off x="1362102" y="3573412"/>
              <a:ext cx="2048598" cy="240065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09050A"/>
                  </a:solidFill>
                  <a:effectLst/>
                  <a:uLnTx/>
                  <a:uFillTx/>
                  <a:latin typeface="Calibri" panose="020F0502020204030204"/>
                  <a:ea typeface="+mn-ea"/>
                  <a:cs typeface="+mn-cs"/>
                </a:rPr>
                <a:t>Flu vaccinations will be able to be recorded using the AIR, CIR and NIR from March 2023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600" b="0"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09050A"/>
                  </a:solidFill>
                  <a:effectLst/>
                  <a:uLnTx/>
                  <a:uFillTx/>
                  <a:latin typeface="Calibri" panose="020F0502020204030204"/>
                  <a:ea typeface="+mn-ea"/>
                  <a:cs typeface="Calibri"/>
                </a:rPr>
                <a:t>Covid19 vaccinations are only able to be recorded in CIR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1"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1" i="0" u="none" strike="noStrike" kern="1200" cap="none" spc="0" normalizeH="0" baseline="0" noProof="0">
                <a:ln>
                  <a:noFill/>
                </a:ln>
                <a:solidFill>
                  <a:srgbClr val="09050A"/>
                </a:solidFill>
                <a:effectLst/>
                <a:uLnTx/>
                <a:uFillTx/>
                <a:latin typeface="Calibri" panose="020F0502020204030204"/>
                <a:ea typeface="+mn-ea"/>
                <a:cs typeface="Calibri"/>
              </a:endParaRPr>
            </a:p>
          </p:txBody>
        </p:sp>
      </p:grpSp>
      <p:pic>
        <p:nvPicPr>
          <p:cNvPr id="25" name="Graphic 24" descr="Immunity outline">
            <a:extLst>
              <a:ext uri="{FF2B5EF4-FFF2-40B4-BE49-F238E27FC236}">
                <a16:creationId xmlns:a16="http://schemas.microsoft.com/office/drawing/2014/main" id="{60554858-7EE4-4B86-A8EB-6089F2E4B4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70276" y="2201282"/>
            <a:ext cx="784200" cy="784200"/>
          </a:xfrm>
          <a:prstGeom prst="rect">
            <a:avLst/>
          </a:prstGeom>
        </p:spPr>
      </p:pic>
      <p:sp>
        <p:nvSpPr>
          <p:cNvPr id="30" name="TextBox 29">
            <a:extLst>
              <a:ext uri="{FF2B5EF4-FFF2-40B4-BE49-F238E27FC236}">
                <a16:creationId xmlns:a16="http://schemas.microsoft.com/office/drawing/2014/main" id="{3D02F98A-940C-4021-B620-001F81CACAC6}"/>
              </a:ext>
            </a:extLst>
          </p:cNvPr>
          <p:cNvSpPr txBox="1"/>
          <p:nvPr/>
        </p:nvSpPr>
        <p:spPr>
          <a:xfrm>
            <a:off x="5002456" y="3178375"/>
            <a:ext cx="2005408" cy="304698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09050A"/>
                </a:solidFill>
                <a:effectLst/>
                <a:uLnTx/>
                <a:uFillTx/>
                <a:latin typeface="Calibri" panose="020F0502020204030204"/>
                <a:ea typeface="+mn-ea"/>
                <a:cs typeface="+mn-cs"/>
              </a:rPr>
              <a:t>Book My Vaccine (BMV) will be available for consumers to book publicly funded FLU and/or </a:t>
            </a:r>
            <a:r>
              <a:rPr lang="en-NZ" sz="1600">
                <a:solidFill>
                  <a:srgbClr val="09050A"/>
                </a:solidFill>
                <a:latin typeface="Calibri" panose="020F0502020204030204"/>
              </a:rPr>
              <a:t>Covid-19</a:t>
            </a:r>
            <a:r>
              <a:rPr kumimoji="0" lang="en-NZ" sz="1600" b="0" i="0" u="none" strike="noStrike" kern="1200" cap="none" spc="0" normalizeH="0" baseline="0" noProof="0">
                <a:ln>
                  <a:noFill/>
                </a:ln>
                <a:solidFill>
                  <a:srgbClr val="09050A"/>
                </a:solidFill>
                <a:effectLst/>
                <a:uLnTx/>
                <a:uFillTx/>
                <a:latin typeface="Calibri" panose="020F0502020204030204"/>
                <a:ea typeface="+mn-ea"/>
                <a:cs typeface="+mn-cs"/>
              </a:rPr>
              <a:t> vaccination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6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600" b="0"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1"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1" i="0" u="none" strike="noStrike" kern="1200" cap="none" spc="0" normalizeH="0" baseline="0" noProof="0">
              <a:ln>
                <a:noFill/>
              </a:ln>
              <a:solidFill>
                <a:srgbClr val="09050A"/>
              </a:solidFill>
              <a:effectLst/>
              <a:uLnTx/>
              <a:uFillTx/>
              <a:latin typeface="Calibri" panose="020F0502020204030204"/>
              <a:ea typeface="+mn-ea"/>
              <a:cs typeface="Calibri"/>
            </a:endParaRPr>
          </a:p>
        </p:txBody>
      </p:sp>
      <p:pic>
        <p:nvPicPr>
          <p:cNvPr id="32" name="Graphic 31" descr="Monthly calendar outline">
            <a:extLst>
              <a:ext uri="{FF2B5EF4-FFF2-40B4-BE49-F238E27FC236}">
                <a16:creationId xmlns:a16="http://schemas.microsoft.com/office/drawing/2014/main" id="{982ACFCE-D9EB-4A83-AF1D-EBFA25CBD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492" y="2270241"/>
            <a:ext cx="692001" cy="692001"/>
          </a:xfrm>
          <a:prstGeom prst="rect">
            <a:avLst/>
          </a:prstGeom>
        </p:spPr>
      </p:pic>
      <p:sp>
        <p:nvSpPr>
          <p:cNvPr id="33" name="Rectangle 32">
            <a:extLst>
              <a:ext uri="{FF2B5EF4-FFF2-40B4-BE49-F238E27FC236}">
                <a16:creationId xmlns:a16="http://schemas.microsoft.com/office/drawing/2014/main" id="{66D1FCAB-D50A-4BB1-BB55-AE68E9E47313}"/>
              </a:ext>
            </a:extLst>
          </p:cNvPr>
          <p:cNvSpPr/>
          <p:nvPr/>
        </p:nvSpPr>
        <p:spPr>
          <a:xfrm>
            <a:off x="7320280" y="2697483"/>
            <a:ext cx="2048597" cy="2772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90217940-5BE0-490C-8AA7-81402783123A}"/>
              </a:ext>
            </a:extLst>
          </p:cNvPr>
          <p:cNvCxnSpPr>
            <a:cxnSpLocks/>
          </p:cNvCxnSpPr>
          <p:nvPr/>
        </p:nvCxnSpPr>
        <p:spPr>
          <a:xfrm>
            <a:off x="7320280" y="2616242"/>
            <a:ext cx="20485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FE1288C-125E-4399-8866-1BB176A9916D}"/>
              </a:ext>
            </a:extLst>
          </p:cNvPr>
          <p:cNvSpPr/>
          <p:nvPr/>
        </p:nvSpPr>
        <p:spPr>
          <a:xfrm>
            <a:off x="7878543" y="2125354"/>
            <a:ext cx="932067" cy="93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BC64B3E-0F29-44F9-B7DB-8B47875A85FA}"/>
              </a:ext>
            </a:extLst>
          </p:cNvPr>
          <p:cNvSpPr txBox="1"/>
          <p:nvPr/>
        </p:nvSpPr>
        <p:spPr>
          <a:xfrm>
            <a:off x="7320279" y="3206298"/>
            <a:ext cx="2048598" cy="278537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09050A"/>
                </a:solidFill>
                <a:effectLst/>
                <a:uLnTx/>
                <a:uFillTx/>
                <a:latin typeface="Calibri" panose="020F0502020204030204"/>
                <a:ea typeface="+mn-ea"/>
                <a:cs typeface="+mn-cs"/>
              </a:rPr>
              <a:t>Sign up to the AIR vaccinator portal is open to; </a:t>
            </a:r>
          </a:p>
          <a:p>
            <a:pPr marL="171450" marR="0" lvl="0" indent="-1714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NZ" sz="1050" b="0" i="0" u="none" strike="noStrike" kern="1200" cap="none" spc="0" normalizeH="0" baseline="0" noProof="0">
                <a:ln>
                  <a:noFill/>
                </a:ln>
                <a:solidFill>
                  <a:srgbClr val="09050A"/>
                </a:solidFill>
                <a:effectLst/>
                <a:uLnTx/>
                <a:uFillTx/>
                <a:latin typeface="Calibri" panose="020F0502020204030204"/>
                <a:ea typeface="+mn-ea"/>
                <a:cs typeface="+mn-cs"/>
              </a:rPr>
              <a:t> Occupational Health             (DHB and Private) </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NZ" sz="1050" b="0" i="0" u="none" strike="noStrike" kern="1200" cap="none" spc="0" normalizeH="0" baseline="0" noProof="0">
                <a:ln>
                  <a:noFill/>
                </a:ln>
                <a:solidFill>
                  <a:srgbClr val="09050A"/>
                </a:solidFill>
                <a:effectLst/>
                <a:uLnTx/>
                <a:uFillTx/>
                <a:latin typeface="Calibri" panose="020F0502020204030204"/>
                <a:ea typeface="+mn-ea"/>
                <a:cs typeface="+mn-cs"/>
              </a:rPr>
              <a:t>Māori and Pacific Providers </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NZ" sz="1050" b="0" i="0" u="none" strike="noStrike" kern="1200" cap="none" spc="0" normalizeH="0" baseline="0" noProof="0">
                <a:ln>
                  <a:noFill/>
                </a:ln>
                <a:solidFill>
                  <a:srgbClr val="09050A"/>
                </a:solidFill>
                <a:effectLst/>
                <a:uLnTx/>
                <a:uFillTx/>
                <a:latin typeface="Calibri" panose="020F0502020204030204"/>
                <a:ea typeface="+mn-ea"/>
                <a:cs typeface="+mn-cs"/>
              </a:rPr>
              <a:t>LMCs and Maternity Services. (that deliver flu)</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NZ" sz="1050" b="0" i="0" u="none" strike="noStrike" kern="1200" cap="none" spc="0" normalizeH="0" baseline="0" noProof="0">
                <a:ln>
                  <a:noFill/>
                </a:ln>
                <a:solidFill>
                  <a:srgbClr val="09050A"/>
                </a:solidFill>
                <a:effectLst/>
                <a:uLnTx/>
                <a:uFillTx/>
                <a:latin typeface="Calibri" panose="020F0502020204030204"/>
                <a:ea typeface="+mn-ea"/>
                <a:cs typeface="+mn-cs"/>
              </a:rPr>
              <a:t>Pharmacy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6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600" b="0"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1"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1" i="0" u="none" strike="noStrike" kern="1200" cap="none" spc="0" normalizeH="0" baseline="0" noProof="0">
              <a:ln>
                <a:noFill/>
              </a:ln>
              <a:solidFill>
                <a:srgbClr val="09050A"/>
              </a:solidFill>
              <a:effectLst/>
              <a:uLnTx/>
              <a:uFillTx/>
              <a:latin typeface="Calibri" panose="020F0502020204030204"/>
              <a:ea typeface="+mn-ea"/>
              <a:cs typeface="Calibri"/>
            </a:endParaRPr>
          </a:p>
        </p:txBody>
      </p:sp>
      <p:grpSp>
        <p:nvGrpSpPr>
          <p:cNvPr id="43" name="Group 42">
            <a:extLst>
              <a:ext uri="{FF2B5EF4-FFF2-40B4-BE49-F238E27FC236}">
                <a16:creationId xmlns:a16="http://schemas.microsoft.com/office/drawing/2014/main" id="{F229327D-076E-4CEF-837D-1939C9ADBC3D}"/>
              </a:ext>
            </a:extLst>
          </p:cNvPr>
          <p:cNvGrpSpPr/>
          <p:nvPr/>
        </p:nvGrpSpPr>
        <p:grpSpPr>
          <a:xfrm>
            <a:off x="8018498" y="2275573"/>
            <a:ext cx="652155" cy="709909"/>
            <a:chOff x="8911677" y="3545965"/>
            <a:chExt cx="914400" cy="914400"/>
          </a:xfrm>
        </p:grpSpPr>
        <p:pic>
          <p:nvPicPr>
            <p:cNvPr id="41" name="Graphic 40" descr="Traffic light outline">
              <a:extLst>
                <a:ext uri="{FF2B5EF4-FFF2-40B4-BE49-F238E27FC236}">
                  <a16:creationId xmlns:a16="http://schemas.microsoft.com/office/drawing/2014/main" id="{8096FA0D-C1CE-47EA-89F3-A45A8F44AD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1677" y="3545965"/>
              <a:ext cx="914400" cy="914400"/>
            </a:xfrm>
            <a:prstGeom prst="rect">
              <a:avLst/>
            </a:prstGeom>
          </p:spPr>
        </p:pic>
        <p:sp>
          <p:nvSpPr>
            <p:cNvPr id="42" name="Oval 41">
              <a:extLst>
                <a:ext uri="{FF2B5EF4-FFF2-40B4-BE49-F238E27FC236}">
                  <a16:creationId xmlns:a16="http://schemas.microsoft.com/office/drawing/2014/main" id="{63345109-6E23-4058-9108-AB7F3BE61FC0}"/>
                </a:ext>
              </a:extLst>
            </p:cNvPr>
            <p:cNvSpPr/>
            <p:nvPr/>
          </p:nvSpPr>
          <p:spPr>
            <a:xfrm>
              <a:off x="9274418" y="3698696"/>
              <a:ext cx="188917" cy="188632"/>
            </a:xfrm>
            <a:prstGeom prst="ellipse">
              <a:avLst/>
            </a:prstGeom>
            <a:solidFill>
              <a:srgbClr val="48A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74C40A3E-DAD3-43F9-AAA3-BABCC42E6C41}"/>
              </a:ext>
            </a:extLst>
          </p:cNvPr>
          <p:cNvSpPr txBox="1"/>
          <p:nvPr/>
        </p:nvSpPr>
        <p:spPr>
          <a:xfrm>
            <a:off x="2237759" y="5637975"/>
            <a:ext cx="74760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rPr>
              <a:t>Please refer to our website in the coming days for more flu information. Advice relating to Book My Vaccine onboarding will also </a:t>
            </a:r>
            <a:r>
              <a:rPr kumimoji="0" lang="en-NZ" b="0" i="0" u="none" strike="noStrike" kern="1200" cap="none" spc="0" normalizeH="0" baseline="0" noProof="0">
                <a:ln>
                  <a:noFill/>
                </a:ln>
                <a:solidFill>
                  <a:srgbClr val="09050A"/>
                </a:solidFill>
                <a:uLnTx/>
                <a:uFillTx/>
                <a:latin typeface="Calibri" panose="020F0502020204030204" pitchFamily="34" charset="0"/>
                <a:cs typeface="+mn-cs"/>
              </a:rPr>
              <a:t>be provided in the coming weeks. </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96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D89E2-BF26-4232-BD96-43AEF95C21F9}"/>
              </a:ext>
            </a:extLst>
          </p:cNvPr>
          <p:cNvSpPr/>
          <p:nvPr/>
        </p:nvSpPr>
        <p:spPr>
          <a:xfrm>
            <a:off x="893672" y="3020488"/>
            <a:ext cx="9354099" cy="2943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3BB7EF8-2E0C-4522-9123-55D8603A0C85}"/>
              </a:ext>
            </a:extLst>
          </p:cNvPr>
          <p:cNvSpPr txBox="1"/>
          <p:nvPr/>
        </p:nvSpPr>
        <p:spPr>
          <a:xfrm>
            <a:off x="485803" y="1211145"/>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a:t>
            </a:r>
            <a:r>
              <a:rPr kumimoji="0" lang="en-US" sz="1800" b="0" i="0" u="none" strike="noStrike" kern="1200" cap="none" spc="0" normalizeH="0" baseline="0" noProof="0">
                <a:ln>
                  <a:noFill/>
                </a:ln>
                <a:solidFill>
                  <a:srgbClr val="09050A"/>
                </a:solidFill>
                <a:effectLst/>
                <a:uLnTx/>
                <a:uFillTx/>
                <a:latin typeface="Century Gothic"/>
                <a:ea typeface="+mn-ea"/>
                <a:cs typeface="+mn-cs"/>
              </a:rPr>
              <a:t>Flu 2023 system guidance</a:t>
            </a:r>
            <a:endParaRPr kumimoji="0" lang="en-US"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1609C849-2E4F-4F8E-9869-7BA2B4BC8051}"/>
              </a:ext>
            </a:extLst>
          </p:cNvPr>
          <p:cNvSpPr txBox="1"/>
          <p:nvPr/>
        </p:nvSpPr>
        <p:spPr>
          <a:xfrm>
            <a:off x="485803" y="1662727"/>
            <a:ext cx="10979978" cy="2616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Providers will be able to choose to use AIR, CIR or NIR to record flu vaccinations depending on the service they are delivering. For more information, please refer </a:t>
            </a:r>
            <a:r>
              <a:rPr kumimoji="0" lang="en-US" sz="1100" b="0" i="1" u="none" strike="noStrike" kern="1200" cap="none" spc="0" normalizeH="0" baseline="0" noProof="0">
                <a:ln>
                  <a:noFill/>
                </a:ln>
                <a:solidFill>
                  <a:srgbClr val="00AC5C"/>
                </a:solidFill>
                <a:effectLst/>
                <a:uLnTx/>
                <a:uFillTx/>
                <a:latin typeface="Calibri" panose="020F0502020204030204"/>
                <a:ea typeface="+mn-ea"/>
                <a:cs typeface="Calibri"/>
              </a:rPr>
              <a:t>to </a:t>
            </a:r>
            <a:r>
              <a:rPr kumimoji="0" lang="en-US" sz="1100" b="0" i="1" u="none" strike="noStrike" kern="1200" cap="none" spc="0" normalizeH="0" baseline="0" noProof="0">
                <a:ln>
                  <a:noFill/>
                </a:ln>
                <a:solidFill>
                  <a:srgbClr val="00AC5C"/>
                </a:solidFill>
                <a:effectLst/>
                <a:uLnTx/>
                <a:uFillTx/>
                <a:latin typeface="Calibri" panose="020F0502020204030204"/>
                <a:ea typeface="+mn-ea"/>
                <a:cs typeface="Calibri"/>
                <a:hlinkClick r:id="rId2">
                  <a:extLst>
                    <a:ext uri="{A12FA001-AC4F-418D-AE19-62706E023703}">
                      <ahyp:hlinkClr xmlns:ahyp="http://schemas.microsoft.com/office/drawing/2018/hyperlinkcolor" val="tx"/>
                    </a:ext>
                  </a:extLst>
                </a:hlinkClick>
              </a:rPr>
              <a:t>our</a:t>
            </a:r>
            <a:r>
              <a:rPr kumimoji="0" lang="en-US" sz="1100" b="0" i="1" u="none" strike="noStrike" kern="1200" cap="none" spc="0" normalizeH="0" baseline="0" noProof="0">
                <a:ln>
                  <a:noFill/>
                </a:ln>
                <a:solidFill>
                  <a:srgbClr val="CCEAEE"/>
                </a:solidFill>
                <a:effectLst/>
                <a:uLnTx/>
                <a:uFillTx/>
                <a:latin typeface="Calibri" panose="020F0502020204030204"/>
                <a:ea typeface="+mn-ea"/>
                <a:cs typeface="Calibri"/>
                <a:hlinkClick r:id="rId2">
                  <a:extLst>
                    <a:ext uri="{A12FA001-AC4F-418D-AE19-62706E023703}">
                      <ahyp:hlinkClr xmlns:ahyp="http://schemas.microsoft.com/office/drawing/2018/hyperlinkcolor" val="tx"/>
                    </a:ext>
                  </a:extLst>
                </a:hlinkClick>
              </a:rPr>
              <a:t> </a:t>
            </a:r>
            <a:r>
              <a:rPr kumimoji="0" lang="en-US" sz="1100" b="0" i="1" u="none" strike="noStrike" kern="1200" cap="none" spc="0" normalizeH="0" baseline="0" noProof="0">
                <a:ln>
                  <a:noFill/>
                </a:ln>
                <a:solidFill>
                  <a:srgbClr val="00AC5C"/>
                </a:solidFill>
                <a:effectLst/>
                <a:uLnTx/>
                <a:uFillTx/>
                <a:latin typeface="Calibri" panose="020F0502020204030204"/>
                <a:ea typeface="+mn-ea"/>
                <a:cs typeface="Calibri"/>
                <a:hlinkClick r:id="rId2">
                  <a:extLst>
                    <a:ext uri="{A12FA001-AC4F-418D-AE19-62706E023703}">
                      <ahyp:hlinkClr xmlns:ahyp="http://schemas.microsoft.com/office/drawing/2018/hyperlinkcolor" val="tx"/>
                    </a:ext>
                  </a:extLst>
                </a:hlinkClick>
              </a:rPr>
              <a:t>website</a:t>
            </a: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a:t>
            </a:r>
          </a:p>
        </p:txBody>
      </p:sp>
      <p:graphicFrame>
        <p:nvGraphicFramePr>
          <p:cNvPr id="5" name="Table 24">
            <a:extLst>
              <a:ext uri="{FF2B5EF4-FFF2-40B4-BE49-F238E27FC236}">
                <a16:creationId xmlns:a16="http://schemas.microsoft.com/office/drawing/2014/main" id="{F07B1921-6CB6-4D59-A9B6-9E73EB304D62}"/>
              </a:ext>
            </a:extLst>
          </p:cNvPr>
          <p:cNvGraphicFramePr>
            <a:graphicFrameLocks noGrp="1"/>
          </p:cNvGraphicFramePr>
          <p:nvPr>
            <p:extLst>
              <p:ext uri="{D42A27DB-BD31-4B8C-83A1-F6EECF244321}">
                <p14:modId xmlns:p14="http://schemas.microsoft.com/office/powerpoint/2010/main" val="2480506559"/>
              </p:ext>
            </p:extLst>
          </p:nvPr>
        </p:nvGraphicFramePr>
        <p:xfrm>
          <a:off x="912592" y="2969775"/>
          <a:ext cx="9214737" cy="3002181"/>
        </p:xfrm>
        <a:graphic>
          <a:graphicData uri="http://schemas.openxmlformats.org/drawingml/2006/table">
            <a:tbl>
              <a:tblPr firstRow="1" bandRow="1">
                <a:tableStyleId>{5940675A-B579-460E-94D1-54222C63F5DA}</a:tableStyleId>
              </a:tblPr>
              <a:tblGrid>
                <a:gridCol w="1599252">
                  <a:extLst>
                    <a:ext uri="{9D8B030D-6E8A-4147-A177-3AD203B41FA5}">
                      <a16:colId xmlns:a16="http://schemas.microsoft.com/office/drawing/2014/main" val="2625615556"/>
                    </a:ext>
                  </a:extLst>
                </a:gridCol>
                <a:gridCol w="1599252">
                  <a:extLst>
                    <a:ext uri="{9D8B030D-6E8A-4147-A177-3AD203B41FA5}">
                      <a16:colId xmlns:a16="http://schemas.microsoft.com/office/drawing/2014/main" val="1801890159"/>
                    </a:ext>
                  </a:extLst>
                </a:gridCol>
                <a:gridCol w="335239">
                  <a:extLst>
                    <a:ext uri="{9D8B030D-6E8A-4147-A177-3AD203B41FA5}">
                      <a16:colId xmlns:a16="http://schemas.microsoft.com/office/drawing/2014/main" val="110163333"/>
                    </a:ext>
                  </a:extLst>
                </a:gridCol>
                <a:gridCol w="1512390">
                  <a:extLst>
                    <a:ext uri="{9D8B030D-6E8A-4147-A177-3AD203B41FA5}">
                      <a16:colId xmlns:a16="http://schemas.microsoft.com/office/drawing/2014/main" val="3429423646"/>
                    </a:ext>
                  </a:extLst>
                </a:gridCol>
                <a:gridCol w="451025">
                  <a:extLst>
                    <a:ext uri="{9D8B030D-6E8A-4147-A177-3AD203B41FA5}">
                      <a16:colId xmlns:a16="http://schemas.microsoft.com/office/drawing/2014/main" val="2500552950"/>
                    </a:ext>
                  </a:extLst>
                </a:gridCol>
                <a:gridCol w="1612753">
                  <a:extLst>
                    <a:ext uri="{9D8B030D-6E8A-4147-A177-3AD203B41FA5}">
                      <a16:colId xmlns:a16="http://schemas.microsoft.com/office/drawing/2014/main" val="2435502769"/>
                    </a:ext>
                  </a:extLst>
                </a:gridCol>
                <a:gridCol w="492026">
                  <a:extLst>
                    <a:ext uri="{9D8B030D-6E8A-4147-A177-3AD203B41FA5}">
                      <a16:colId xmlns:a16="http://schemas.microsoft.com/office/drawing/2014/main" val="1844202317"/>
                    </a:ext>
                  </a:extLst>
                </a:gridCol>
                <a:gridCol w="1612800">
                  <a:extLst>
                    <a:ext uri="{9D8B030D-6E8A-4147-A177-3AD203B41FA5}">
                      <a16:colId xmlns:a16="http://schemas.microsoft.com/office/drawing/2014/main" val="3353167177"/>
                    </a:ext>
                  </a:extLst>
                </a:gridCol>
              </a:tblGrid>
              <a:tr h="1447701">
                <a:tc>
                  <a:txBody>
                    <a:bodyPr/>
                    <a:lstStyle/>
                    <a:p>
                      <a:pPr lvl="0" algn="l">
                        <a:lnSpc>
                          <a:spcPct val="100000"/>
                        </a:lnSpc>
                        <a:spcBef>
                          <a:spcPts val="0"/>
                        </a:spcBef>
                        <a:spcAft>
                          <a:spcPts val="0"/>
                        </a:spcAft>
                        <a:buNone/>
                      </a:pPr>
                      <a:r>
                        <a:rPr lang="en-US" sz="1200" b="0" i="0" u="none" strike="noStrike" noProof="0">
                          <a:latin typeface="+mn-lt"/>
                        </a:rPr>
                        <a:t>I use an electronic system (mainly Patient Management Systems) that directly submit information to NIR </a:t>
                      </a:r>
                      <a:r>
                        <a:rPr lang="en-US" sz="1200" b="0" i="1" u="none" strike="noStrike" noProof="0">
                          <a:latin typeface="+mn-lt"/>
                        </a:rPr>
                        <a:t>i.e Medtech, Mypractice, Profile</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1200" b="0" i="1"/>
                        <a:t>General Practice</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NZ" sz="800"/>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NZ" sz="1200"/>
                        <a:t>Use your PMS</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NZ" sz="1200"/>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NZ" sz="1200"/>
                        <a:t>Use CIR</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200"/>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NZ" sz="1200"/>
                        <a:t>Use;</a:t>
                      </a:r>
                    </a:p>
                    <a:p>
                      <a:pPr marL="0" indent="0" algn="ctr">
                        <a:buFont typeface="Arial" panose="020B0604020202020204" pitchFamily="34" charset="0"/>
                        <a:buNone/>
                      </a:pPr>
                      <a:r>
                        <a:rPr lang="en-NZ" sz="1200"/>
                        <a:t>FLU = PMS*</a:t>
                      </a:r>
                    </a:p>
                    <a:p>
                      <a:pPr marL="0" indent="0" algn="ctr">
                        <a:buFont typeface="Arial" panose="020B0604020202020204" pitchFamily="34" charset="0"/>
                        <a:buNone/>
                      </a:pPr>
                      <a:r>
                        <a:rPr lang="en-NZ" sz="1200"/>
                        <a:t>COVID19 = CIR</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0440093"/>
                  </a:ext>
                </a:extLst>
              </a:tr>
              <a:tr h="1447701">
                <a:tc>
                  <a:txBody>
                    <a:bodyPr/>
                    <a:lstStyle/>
                    <a:p>
                      <a:pPr marL="0" lvl="0" algn="l" rtl="0" eaLnBrk="1" latinLnBrk="0" hangingPunct="1">
                        <a:lnSpc>
                          <a:spcPct val="100000"/>
                        </a:lnSpc>
                        <a:spcBef>
                          <a:spcPts val="0"/>
                        </a:spcBef>
                        <a:spcAft>
                          <a:spcPts val="0"/>
                        </a:spcAft>
                        <a:buNone/>
                      </a:pPr>
                      <a:r>
                        <a:rPr lang="en-US" sz="1200" b="0" i="0" u="none" strike="noStrike" kern="1200" noProof="0">
                          <a:solidFill>
                            <a:schemeClr val="tx1"/>
                          </a:solidFill>
                          <a:latin typeface="+mn-lt"/>
                          <a:ea typeface="+mn-ea"/>
                          <a:cs typeface="+mn-cs"/>
                        </a:rPr>
                        <a:t>I </a:t>
                      </a:r>
                      <a:r>
                        <a:rPr lang="en-US" sz="1200" b="1" i="0" u="none" strike="noStrike" kern="1200" noProof="0">
                          <a:solidFill>
                            <a:schemeClr val="tx1"/>
                          </a:solidFill>
                          <a:latin typeface="+mn-lt"/>
                          <a:ea typeface="+mn-ea"/>
                          <a:cs typeface="+mn-cs"/>
                        </a:rPr>
                        <a:t>do not </a:t>
                      </a:r>
                      <a:r>
                        <a:rPr lang="en-US" sz="1200" b="0" i="0" u="none" strike="noStrike" kern="1200" noProof="0">
                          <a:solidFill>
                            <a:schemeClr val="tx1"/>
                          </a:solidFill>
                          <a:latin typeface="+mn-lt"/>
                          <a:ea typeface="+mn-ea"/>
                          <a:cs typeface="+mn-cs"/>
                        </a:rPr>
                        <a:t>use an   electronic system </a:t>
                      </a:r>
                    </a:p>
                    <a:p>
                      <a:pPr marL="0" lvl="0" algn="l" rtl="0" eaLnBrk="1" latinLnBrk="0" hangingPunct="1">
                        <a:lnSpc>
                          <a:spcPct val="100000"/>
                        </a:lnSpc>
                        <a:spcBef>
                          <a:spcPts val="0"/>
                        </a:spcBef>
                        <a:spcAft>
                          <a:spcPts val="0"/>
                        </a:spcAft>
                        <a:buNone/>
                      </a:pPr>
                      <a:r>
                        <a:rPr lang="en-US" sz="1200" b="0" i="0" u="none" strike="noStrike" kern="1200" noProof="0">
                          <a:solidFill>
                            <a:schemeClr val="tx1"/>
                          </a:solidFill>
                          <a:latin typeface="+mn-lt"/>
                          <a:ea typeface="+mn-ea"/>
                          <a:cs typeface="+mn-cs"/>
                        </a:rPr>
                        <a:t>(mainly Patient Management Systems) that directly submit information to NIR </a:t>
                      </a:r>
                      <a:r>
                        <a:rPr lang="en-US" sz="1200" b="0" i="1" u="none" strike="noStrike" kern="1200" noProof="0">
                          <a:solidFill>
                            <a:schemeClr val="tx1"/>
                          </a:solidFill>
                          <a:latin typeface="+mn-lt"/>
                          <a:ea typeface="+mn-ea"/>
                          <a:cs typeface="+mn-cs"/>
                        </a:rPr>
                        <a:t>i.e I submit a NIR3 form</a:t>
                      </a:r>
                      <a:r>
                        <a:rPr lang="en-US" sz="1200" b="0" i="0" u="none" strike="noStrike" kern="1200" noProof="0">
                          <a:solidFill>
                            <a:schemeClr val="tx1"/>
                          </a:solidFill>
                          <a:latin typeface="+mn-lt"/>
                          <a:ea typeface="+mn-ea"/>
                          <a:cs typeface="+mn-cs"/>
                        </a:rPr>
                        <a:t> </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u="none" strike="noStrike" noProof="0">
                          <a:solidFill>
                            <a:schemeClr val="tx1"/>
                          </a:solidFill>
                          <a:latin typeface="+mn-lt"/>
                        </a:rPr>
                        <a:t>Occupational Health, Māori &amp; Pacific Community Providers, Pharmacy, Lead Maternity Carer that vaccinate</a:t>
                      </a:r>
                      <a:endParaRPr lang="en-US" sz="1200" b="0" i="1">
                        <a:solidFill>
                          <a:schemeClr val="tx1"/>
                        </a:solidFill>
                      </a:endParaRPr>
                    </a:p>
                    <a:p>
                      <a:pPr algn="ctr"/>
                      <a:endParaRPr lang="en-NZ" sz="1200" b="1"/>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NZ" sz="800"/>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NZ" sz="1200"/>
                        <a:t>Use AIR</a:t>
                      </a:r>
                    </a:p>
                    <a:p>
                      <a:pPr algn="ctr"/>
                      <a:endParaRPr lang="en-NZ" sz="1200"/>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NZ" sz="1200"/>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NZ" sz="1200" kern="1200">
                          <a:solidFill>
                            <a:schemeClr val="tx1"/>
                          </a:solidFill>
                          <a:latin typeface="+mn-lt"/>
                          <a:ea typeface="+mn-ea"/>
                          <a:cs typeface="+mn-cs"/>
                        </a:rPr>
                        <a:t>Use CIR</a:t>
                      </a:r>
                    </a:p>
                  </a:txBody>
                  <a:tcPr anchor="ctr">
                    <a:lnL w="381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NZ" sz="1200"/>
                    </a:p>
                  </a:txBody>
                  <a:tcPr anchor="ctr">
                    <a:lnL w="127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NZ" sz="1200"/>
                        <a:t>Use CIR</a:t>
                      </a:r>
                    </a:p>
                    <a:p>
                      <a:pPr marL="0" indent="0" algn="ctr">
                        <a:buFont typeface="Arial" panose="020B0604020202020204" pitchFamily="34" charset="0"/>
                        <a:buNone/>
                      </a:pPr>
                      <a:r>
                        <a:rPr lang="en-NZ" sz="1200" i="1"/>
                        <a:t>(You can choose to use AIR for flu)</a:t>
                      </a:r>
                    </a:p>
                  </a:txBody>
                  <a:tcPr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473526"/>
                  </a:ext>
                </a:extLst>
              </a:tr>
            </a:tbl>
          </a:graphicData>
        </a:graphic>
      </p:graphicFrame>
      <p:sp>
        <p:nvSpPr>
          <p:cNvPr id="7" name="Rectangle: Rounded Corners 6">
            <a:extLst>
              <a:ext uri="{FF2B5EF4-FFF2-40B4-BE49-F238E27FC236}">
                <a16:creationId xmlns:a16="http://schemas.microsoft.com/office/drawing/2014/main" id="{B1312230-7496-43AC-8659-946A3B4027A5}"/>
              </a:ext>
            </a:extLst>
          </p:cNvPr>
          <p:cNvSpPr/>
          <p:nvPr/>
        </p:nvSpPr>
        <p:spPr>
          <a:xfrm>
            <a:off x="966381" y="2184316"/>
            <a:ext cx="1445018" cy="614681"/>
          </a:xfrm>
          <a:prstGeom prst="roundRect">
            <a:avLst/>
          </a:prstGeom>
          <a:solidFill>
            <a:srgbClr val="2DBB7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FFFFFF"/>
                </a:solidFill>
                <a:effectLst/>
                <a:uLnTx/>
                <a:uFillTx/>
                <a:latin typeface="Calibri" panose="020F0502020204030204"/>
                <a:ea typeface="+mn-ea"/>
                <a:cs typeface="+mn-cs"/>
              </a:rPr>
              <a:t>Provider situation</a:t>
            </a:r>
          </a:p>
        </p:txBody>
      </p:sp>
      <p:sp>
        <p:nvSpPr>
          <p:cNvPr id="10" name="Rectangle: Rounded Corners 9">
            <a:extLst>
              <a:ext uri="{FF2B5EF4-FFF2-40B4-BE49-F238E27FC236}">
                <a16:creationId xmlns:a16="http://schemas.microsoft.com/office/drawing/2014/main" id="{3DEA1290-6EF7-436E-81DF-3D57BC2F2A10}"/>
              </a:ext>
            </a:extLst>
          </p:cNvPr>
          <p:cNvSpPr/>
          <p:nvPr/>
        </p:nvSpPr>
        <p:spPr>
          <a:xfrm>
            <a:off x="2541356" y="2184313"/>
            <a:ext cx="1445017" cy="614684"/>
          </a:xfrm>
          <a:prstGeom prst="roundRect">
            <a:avLst/>
          </a:prstGeom>
          <a:solidFill>
            <a:srgbClr val="2DBB7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FFFFFF"/>
                </a:solidFill>
                <a:effectLst/>
                <a:uLnTx/>
                <a:uFillTx/>
                <a:latin typeface="Calibri" panose="020F0502020204030204"/>
                <a:ea typeface="+mn-ea"/>
                <a:cs typeface="+mn-cs"/>
              </a:rPr>
              <a:t>Resembles</a:t>
            </a:r>
          </a:p>
        </p:txBody>
      </p:sp>
      <p:sp>
        <p:nvSpPr>
          <p:cNvPr id="12" name="Rectangle: Rounded Corners 11">
            <a:extLst>
              <a:ext uri="{FF2B5EF4-FFF2-40B4-BE49-F238E27FC236}">
                <a16:creationId xmlns:a16="http://schemas.microsoft.com/office/drawing/2014/main" id="{4EB5EF5F-B817-47AB-BCB2-C21068A54940}"/>
              </a:ext>
            </a:extLst>
          </p:cNvPr>
          <p:cNvSpPr/>
          <p:nvPr/>
        </p:nvSpPr>
        <p:spPr>
          <a:xfrm>
            <a:off x="8473185" y="2402997"/>
            <a:ext cx="1654144" cy="39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dirty="0">
                <a:ln>
                  <a:noFill/>
                </a:ln>
                <a:solidFill>
                  <a:srgbClr val="FFFFFF"/>
                </a:solidFill>
                <a:effectLst/>
                <a:uLnTx/>
                <a:uFillTx/>
                <a:latin typeface="Calibri" panose="020F0502020204030204"/>
                <a:ea typeface="+mn-ea"/>
                <a:cs typeface="+mn-cs"/>
              </a:rPr>
              <a:t>I deliver both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dirty="0">
                <a:ln>
                  <a:noFill/>
                </a:ln>
                <a:solidFill>
                  <a:srgbClr val="FFFFFF"/>
                </a:solidFill>
                <a:effectLst/>
                <a:uLnTx/>
                <a:uFillTx/>
                <a:latin typeface="Calibri" panose="020F0502020204030204"/>
                <a:ea typeface="+mn-ea"/>
                <a:cs typeface="+mn-cs"/>
              </a:rPr>
              <a:t>COVID-19 &amp; Flu vaccines</a:t>
            </a:r>
          </a:p>
        </p:txBody>
      </p:sp>
      <p:sp>
        <p:nvSpPr>
          <p:cNvPr id="13" name="Rectangle: Rounded Corners 12">
            <a:extLst>
              <a:ext uri="{FF2B5EF4-FFF2-40B4-BE49-F238E27FC236}">
                <a16:creationId xmlns:a16="http://schemas.microsoft.com/office/drawing/2014/main" id="{7BDC057F-853F-4664-A4BE-C8BC401059D7}"/>
              </a:ext>
            </a:extLst>
          </p:cNvPr>
          <p:cNvSpPr/>
          <p:nvPr/>
        </p:nvSpPr>
        <p:spPr>
          <a:xfrm>
            <a:off x="4443002" y="2402997"/>
            <a:ext cx="1462781" cy="39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FFFFFF"/>
                </a:solidFill>
                <a:effectLst/>
                <a:uLnTx/>
                <a:uFillTx/>
                <a:latin typeface="Calibri" panose="020F0502020204030204"/>
                <a:ea typeface="+mn-ea"/>
                <a:cs typeface="+mn-cs"/>
              </a:rPr>
              <a:t>I deliver FLU ONLY</a:t>
            </a:r>
          </a:p>
        </p:txBody>
      </p:sp>
      <p:sp>
        <p:nvSpPr>
          <p:cNvPr id="14" name="Rectangle: Rounded Corners 13">
            <a:extLst>
              <a:ext uri="{FF2B5EF4-FFF2-40B4-BE49-F238E27FC236}">
                <a16:creationId xmlns:a16="http://schemas.microsoft.com/office/drawing/2014/main" id="{4B5EB577-95BE-4BCE-8214-52E3B6262ABB}"/>
              </a:ext>
            </a:extLst>
          </p:cNvPr>
          <p:cNvSpPr/>
          <p:nvPr/>
        </p:nvSpPr>
        <p:spPr>
          <a:xfrm>
            <a:off x="6362412" y="2402997"/>
            <a:ext cx="1654144" cy="39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dirty="0">
                <a:ln>
                  <a:noFill/>
                </a:ln>
                <a:solidFill>
                  <a:srgbClr val="FFFFFF"/>
                </a:solidFill>
                <a:effectLst/>
                <a:uLnTx/>
                <a:uFillTx/>
                <a:latin typeface="Calibri" panose="020F0502020204030204"/>
                <a:ea typeface="+mn-ea"/>
                <a:cs typeface="+mn-cs"/>
              </a:rPr>
              <a:t>I deliver COVID-19 ONLY</a:t>
            </a:r>
          </a:p>
        </p:txBody>
      </p:sp>
      <p:sp>
        <p:nvSpPr>
          <p:cNvPr id="15" name="Rectangle: Rounded Corners 14">
            <a:extLst>
              <a:ext uri="{FF2B5EF4-FFF2-40B4-BE49-F238E27FC236}">
                <a16:creationId xmlns:a16="http://schemas.microsoft.com/office/drawing/2014/main" id="{59651E9E-98B2-4C1C-97D7-B21BA9FD5113}"/>
              </a:ext>
            </a:extLst>
          </p:cNvPr>
          <p:cNvSpPr/>
          <p:nvPr/>
        </p:nvSpPr>
        <p:spPr>
          <a:xfrm>
            <a:off x="4443002" y="2093614"/>
            <a:ext cx="5779786" cy="187830"/>
          </a:xfrm>
          <a:prstGeom prst="roundRect">
            <a:avLst/>
          </a:prstGeom>
          <a:solidFill>
            <a:srgbClr val="2DBB7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FFFFFF"/>
                </a:solidFill>
                <a:effectLst/>
                <a:uLnTx/>
                <a:uFillTx/>
                <a:latin typeface="Calibri" panose="020F0502020204030204"/>
                <a:ea typeface="+mn-ea"/>
                <a:cs typeface="+mn-cs"/>
              </a:rPr>
              <a:t>Service provided</a:t>
            </a:r>
          </a:p>
        </p:txBody>
      </p:sp>
      <p:sp>
        <p:nvSpPr>
          <p:cNvPr id="3" name="TextBox 2">
            <a:extLst>
              <a:ext uri="{FF2B5EF4-FFF2-40B4-BE49-F238E27FC236}">
                <a16:creationId xmlns:a16="http://schemas.microsoft.com/office/drawing/2014/main" id="{E71D9289-A71C-4ED4-8D36-39AB5F0B68D7}"/>
              </a:ext>
            </a:extLst>
          </p:cNvPr>
          <p:cNvSpPr txBox="1"/>
          <p:nvPr/>
        </p:nvSpPr>
        <p:spPr>
          <a:xfrm>
            <a:off x="10241708" y="3231385"/>
            <a:ext cx="1773083" cy="861774"/>
          </a:xfrm>
          <a:prstGeom prst="rect">
            <a:avLst/>
          </a:prstGeom>
          <a:noFill/>
        </p:spPr>
        <p:txBody>
          <a:bodyPr wrap="square" lIns="91440" tIns="45720" rIns="91440" bIns="45720" rtlCol="0" anchor="t">
            <a:spAutoFit/>
          </a:bodyPr>
          <a:lstStyle/>
          <a:p>
            <a:r>
              <a:rPr lang="en-NZ" sz="1000" i="1"/>
              <a:t>*There may be circumstances where General Practice may wish to use AIR  - please email </a:t>
            </a:r>
            <a:r>
              <a:rPr lang="en-NZ" sz="1000" i="1">
                <a:solidFill>
                  <a:schemeClr val="bg2"/>
                </a:solidFill>
                <a:hlinkClick r:id="rId3">
                  <a:extLst>
                    <a:ext uri="{A12FA001-AC4F-418D-AE19-62706E023703}">
                      <ahyp:hlinkClr xmlns:ahyp="http://schemas.microsoft.com/office/drawing/2018/hyperlinkcolor" val="tx"/>
                    </a:ext>
                  </a:extLst>
                </a:hlinkClick>
              </a:rPr>
              <a:t>air.engagement@health.govt.nz </a:t>
            </a:r>
            <a:endParaRPr lang="en-NZ" sz="1000" i="1">
              <a:solidFill>
                <a:schemeClr val="bg2"/>
              </a:solidFill>
              <a:cs typeface="Calibri"/>
            </a:endParaRPr>
          </a:p>
        </p:txBody>
      </p:sp>
    </p:spTree>
    <p:extLst>
      <p:ext uri="{BB962C8B-B14F-4D97-AF65-F5344CB8AC3E}">
        <p14:creationId xmlns:p14="http://schemas.microsoft.com/office/powerpoint/2010/main" val="290237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BB7EF8-2E0C-4522-9123-55D8603A0C85}"/>
              </a:ext>
            </a:extLst>
          </p:cNvPr>
          <p:cNvSpPr txBox="1"/>
          <p:nvPr/>
        </p:nvSpPr>
        <p:spPr>
          <a:xfrm>
            <a:off x="485803" y="1211145"/>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a:t>
            </a:r>
            <a:r>
              <a:rPr kumimoji="0" lang="en-US" sz="1800" b="0" i="0" u="none" strike="noStrike" kern="1200" cap="none" spc="0" normalizeH="0" baseline="0" noProof="0">
                <a:ln>
                  <a:noFill/>
                </a:ln>
                <a:solidFill>
                  <a:srgbClr val="09050A"/>
                </a:solidFill>
                <a:effectLst/>
                <a:uLnTx/>
                <a:uFillTx/>
                <a:latin typeface="Century Gothic"/>
                <a:ea typeface="+mn-ea"/>
                <a:cs typeface="+mn-cs"/>
              </a:rPr>
              <a:t>Current state of AIR abilities</a:t>
            </a:r>
            <a:r>
              <a:rPr lang="en-US">
                <a:solidFill>
                  <a:srgbClr val="09050A"/>
                </a:solidFill>
                <a:latin typeface="Century Gothic"/>
              </a:rPr>
              <a:t> </a:t>
            </a:r>
            <a:endParaRPr lang="en-US" sz="1800" b="0" i="0" u="none" strike="noStrike" kern="1200" cap="none" spc="0" normalizeH="0" baseline="0" noProof="0">
              <a:ln>
                <a:noFill/>
              </a:ln>
              <a:solidFill>
                <a:srgbClr val="09050A"/>
              </a:solidFill>
              <a:effectLst/>
              <a:uLnTx/>
              <a:uFillTx/>
              <a:latin typeface="Century Gothic"/>
            </a:endParaRPr>
          </a:p>
        </p:txBody>
      </p:sp>
      <p:sp>
        <p:nvSpPr>
          <p:cNvPr id="9" name="TextBox 1">
            <a:extLst>
              <a:ext uri="{FF2B5EF4-FFF2-40B4-BE49-F238E27FC236}">
                <a16:creationId xmlns:a16="http://schemas.microsoft.com/office/drawing/2014/main" id="{1609C849-2E4F-4F8E-9869-7BA2B4BC8051}"/>
              </a:ext>
            </a:extLst>
          </p:cNvPr>
          <p:cNvSpPr txBox="1"/>
          <p:nvPr/>
        </p:nvSpPr>
        <p:spPr>
          <a:xfrm>
            <a:off x="485803" y="1662727"/>
            <a:ext cx="10979978" cy="2616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defRPr/>
            </a:pP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When deciding when the right time is to adopt the AIR, please consider what AIR can and cannot do to determine how the AIR fits in with your other services that you offer.</a:t>
            </a:r>
            <a:r>
              <a:rPr lang="en-US" sz="1100" i="1">
                <a:solidFill>
                  <a:srgbClr val="48A26E"/>
                </a:solidFill>
                <a:latin typeface="Calibri" panose="020F0502020204030204"/>
                <a:cs typeface="Calibri"/>
              </a:rPr>
              <a:t> </a:t>
            </a:r>
            <a:endPar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endParaRPr>
          </a:p>
        </p:txBody>
      </p:sp>
      <p:graphicFrame>
        <p:nvGraphicFramePr>
          <p:cNvPr id="3" name="Table 3">
            <a:extLst>
              <a:ext uri="{FF2B5EF4-FFF2-40B4-BE49-F238E27FC236}">
                <a16:creationId xmlns:a16="http://schemas.microsoft.com/office/drawing/2014/main" id="{AF8CA660-61A9-4794-A304-FD7CE37CDCF0}"/>
              </a:ext>
            </a:extLst>
          </p:cNvPr>
          <p:cNvGraphicFramePr>
            <a:graphicFrameLocks noGrp="1"/>
          </p:cNvGraphicFramePr>
          <p:nvPr>
            <p:extLst>
              <p:ext uri="{D42A27DB-BD31-4B8C-83A1-F6EECF244321}">
                <p14:modId xmlns:p14="http://schemas.microsoft.com/office/powerpoint/2010/main" val="229951235"/>
              </p:ext>
            </p:extLst>
          </p:nvPr>
        </p:nvGraphicFramePr>
        <p:xfrm>
          <a:off x="4162953" y="2855086"/>
          <a:ext cx="7189172" cy="2976880"/>
        </p:xfrm>
        <a:graphic>
          <a:graphicData uri="http://schemas.openxmlformats.org/drawingml/2006/table">
            <a:tbl>
              <a:tblPr firstRow="1" bandRow="1">
                <a:tableStyleId>{5C22544A-7EE6-4342-B048-85BDC9FD1C3A}</a:tableStyleId>
              </a:tblPr>
              <a:tblGrid>
                <a:gridCol w="3034258">
                  <a:extLst>
                    <a:ext uri="{9D8B030D-6E8A-4147-A177-3AD203B41FA5}">
                      <a16:colId xmlns:a16="http://schemas.microsoft.com/office/drawing/2014/main" val="290068955"/>
                    </a:ext>
                  </a:extLst>
                </a:gridCol>
                <a:gridCol w="1088216">
                  <a:extLst>
                    <a:ext uri="{9D8B030D-6E8A-4147-A177-3AD203B41FA5}">
                      <a16:colId xmlns:a16="http://schemas.microsoft.com/office/drawing/2014/main" val="2019545237"/>
                    </a:ext>
                  </a:extLst>
                </a:gridCol>
                <a:gridCol w="3066698">
                  <a:extLst>
                    <a:ext uri="{9D8B030D-6E8A-4147-A177-3AD203B41FA5}">
                      <a16:colId xmlns:a16="http://schemas.microsoft.com/office/drawing/2014/main" val="4020956603"/>
                    </a:ext>
                  </a:extLst>
                </a:gridCol>
              </a:tblGrid>
              <a:tr h="370840">
                <a:tc>
                  <a:txBody>
                    <a:bodyPr/>
                    <a:lstStyle/>
                    <a:p>
                      <a:r>
                        <a:rPr lang="en-NZ" sz="1400"/>
                        <a:t>AIR can…</a:t>
                      </a:r>
                    </a:p>
                  </a:txBody>
                  <a:tcPr>
                    <a:solidFill>
                      <a:srgbClr val="00AC5C"/>
                    </a:solidFill>
                  </a:tcPr>
                </a:tc>
                <a:tc>
                  <a:txBody>
                    <a:bodyPr/>
                    <a:lstStyle/>
                    <a:p>
                      <a:endParaRPr lang="en-NZ" sz="1100"/>
                    </a:p>
                  </a:txBody>
                  <a:tcPr>
                    <a:solidFill>
                      <a:schemeClr val="bg1"/>
                    </a:solidFill>
                  </a:tcPr>
                </a:tc>
                <a:tc>
                  <a:txBody>
                    <a:bodyPr/>
                    <a:lstStyle/>
                    <a:p>
                      <a:r>
                        <a:rPr lang="en-NZ" sz="1400"/>
                        <a:t>AIR cannot…</a:t>
                      </a:r>
                    </a:p>
                  </a:txBody>
                  <a:tcPr>
                    <a:solidFill>
                      <a:srgbClr val="C00000"/>
                    </a:solidFill>
                  </a:tcPr>
                </a:tc>
                <a:extLst>
                  <a:ext uri="{0D108BD9-81ED-4DB2-BD59-A6C34878D82A}">
                    <a16:rowId xmlns:a16="http://schemas.microsoft.com/office/drawing/2014/main" val="1474758052"/>
                  </a:ext>
                </a:extLst>
              </a:tr>
              <a:tr h="516469">
                <a:tc>
                  <a:txBody>
                    <a:bodyPr/>
                    <a:lstStyle/>
                    <a:p>
                      <a:pPr marL="171450" indent="-171450">
                        <a:buFont typeface="Arial" panose="020B0604020202020204" pitchFamily="34" charset="0"/>
                        <a:buChar char="•"/>
                      </a:pPr>
                      <a:r>
                        <a:rPr lang="en-NZ" sz="1100" i="1" dirty="0"/>
                        <a:t>record these vaccines; </a:t>
                      </a:r>
                    </a:p>
                    <a:p>
                      <a:pPr marL="628650" lvl="1" indent="-171450" fontAlgn="base">
                        <a:buFont typeface="Wingdings" panose="05000000000000000000" pitchFamily="2" charset="2"/>
                        <a:buChar char="ü"/>
                      </a:pPr>
                      <a:r>
                        <a:rPr lang="en-NZ" sz="1100" i="1" kern="1200" dirty="0">
                          <a:solidFill>
                            <a:schemeClr val="dk1"/>
                          </a:solidFill>
                          <a:effectLst/>
                          <a:latin typeface="+mn-lt"/>
                          <a:ea typeface="+mn-ea"/>
                          <a:cs typeface="+mn-cs"/>
                        </a:rPr>
                        <a:t>MMR (adult only)</a:t>
                      </a:r>
                    </a:p>
                    <a:p>
                      <a:pPr marL="628650" lvl="1" indent="-171450" fontAlgn="base">
                        <a:buFont typeface="Wingdings" panose="05000000000000000000" pitchFamily="2" charset="2"/>
                        <a:buChar char="ü"/>
                      </a:pPr>
                      <a:r>
                        <a:rPr lang="en-NZ" sz="1100" i="1" kern="1200" dirty="0">
                          <a:solidFill>
                            <a:schemeClr val="dk1"/>
                          </a:solidFill>
                          <a:effectLst/>
                          <a:latin typeface="+mn-lt"/>
                          <a:ea typeface="+mn-ea"/>
                          <a:cs typeface="+mn-cs"/>
                        </a:rPr>
                        <a:t>Tdap  (adult only)</a:t>
                      </a:r>
                    </a:p>
                    <a:p>
                      <a:pPr marL="628650" lvl="1" indent="-171450" fontAlgn="base">
                        <a:buFont typeface="Wingdings" panose="05000000000000000000" pitchFamily="2" charset="2"/>
                        <a:buChar char="ü"/>
                      </a:pPr>
                      <a:r>
                        <a:rPr lang="en-NZ" sz="1100" i="1" kern="1200" dirty="0" err="1">
                          <a:solidFill>
                            <a:schemeClr val="dk1"/>
                          </a:solidFill>
                          <a:effectLst/>
                          <a:latin typeface="+mn-lt"/>
                          <a:ea typeface="+mn-ea"/>
                          <a:cs typeface="+mn-cs"/>
                        </a:rPr>
                        <a:t>Menz</a:t>
                      </a:r>
                      <a:r>
                        <a:rPr lang="en-NZ" sz="1100" i="1" kern="1200" dirty="0">
                          <a:solidFill>
                            <a:schemeClr val="dk1"/>
                          </a:solidFill>
                          <a:effectLst/>
                          <a:latin typeface="+mn-lt"/>
                          <a:ea typeface="+mn-ea"/>
                          <a:cs typeface="+mn-cs"/>
                        </a:rPr>
                        <a:t> B  (adult only)</a:t>
                      </a:r>
                    </a:p>
                    <a:p>
                      <a:pPr marL="628650" lvl="1" indent="-171450" fontAlgn="base">
                        <a:buFont typeface="Wingdings" panose="05000000000000000000" pitchFamily="2" charset="2"/>
                        <a:buChar char="ü"/>
                      </a:pPr>
                      <a:r>
                        <a:rPr lang="en-NZ" sz="1100" i="1" kern="1200" dirty="0" err="1">
                          <a:solidFill>
                            <a:schemeClr val="dk1"/>
                          </a:solidFill>
                          <a:effectLst/>
                          <a:latin typeface="+mn-lt"/>
                          <a:ea typeface="+mn-ea"/>
                          <a:cs typeface="+mn-cs"/>
                        </a:rPr>
                        <a:t>Menz</a:t>
                      </a:r>
                      <a:r>
                        <a:rPr lang="en-NZ" sz="1100" i="1" kern="1200" dirty="0">
                          <a:solidFill>
                            <a:schemeClr val="dk1"/>
                          </a:solidFill>
                          <a:effectLst/>
                          <a:latin typeface="+mn-lt"/>
                          <a:ea typeface="+mn-ea"/>
                          <a:cs typeface="+mn-cs"/>
                        </a:rPr>
                        <a:t> ACWY  (adult only)</a:t>
                      </a:r>
                    </a:p>
                    <a:p>
                      <a:pPr marL="628650" lvl="1" indent="-171450" fontAlgn="base">
                        <a:buFont typeface="Wingdings" panose="05000000000000000000" pitchFamily="2" charset="2"/>
                        <a:buChar char="ü"/>
                      </a:pPr>
                      <a:r>
                        <a:rPr lang="en-NZ" sz="1100" i="1" kern="1200" dirty="0" err="1">
                          <a:solidFill>
                            <a:schemeClr val="dk1"/>
                          </a:solidFill>
                          <a:effectLst/>
                          <a:latin typeface="+mn-lt"/>
                          <a:ea typeface="+mn-ea"/>
                          <a:cs typeface="+mn-cs"/>
                        </a:rPr>
                        <a:t>Mpox</a:t>
                      </a:r>
                      <a:endParaRPr lang="en-NZ" sz="1100" i="1" kern="1200" dirty="0">
                        <a:solidFill>
                          <a:schemeClr val="dk1"/>
                        </a:solidFill>
                        <a:effectLst/>
                        <a:latin typeface="+mn-lt"/>
                        <a:ea typeface="+mn-ea"/>
                        <a:cs typeface="+mn-cs"/>
                      </a:endParaRPr>
                    </a:p>
                    <a:p>
                      <a:pPr marL="628650" lvl="1" indent="-171450" fontAlgn="base">
                        <a:buFont typeface="Wingdings" panose="05000000000000000000" pitchFamily="2" charset="2"/>
                        <a:buChar char="ü"/>
                      </a:pPr>
                      <a:r>
                        <a:rPr lang="en-NZ" sz="1100" i="1" kern="1200" dirty="0">
                          <a:solidFill>
                            <a:schemeClr val="dk1"/>
                          </a:solidFill>
                          <a:effectLst/>
                          <a:latin typeface="+mn-lt"/>
                          <a:ea typeface="+mn-ea"/>
                          <a:cs typeface="+mn-cs"/>
                        </a:rPr>
                        <a:t>INFLUENZA –  (ALL ages) From March 2023</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view vaccination history available in the CIR, NIR and AIR</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edit AIR vaccination records (from March)</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send GP Notifications (flu from April)</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enable mobile site (from March)</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provide provider reporting (from April)</a:t>
                      </a:r>
                    </a:p>
                    <a:p>
                      <a:endParaRPr lang="en-NZ" sz="1100" dirty="0"/>
                    </a:p>
                  </a:txBody>
                  <a:tcPr/>
                </a:tc>
                <a:tc>
                  <a:txBody>
                    <a:bodyPr/>
                    <a:lstStyle/>
                    <a:p>
                      <a:endParaRPr lang="en-NZ" sz="1100"/>
                    </a:p>
                  </a:txBody>
                  <a:tcPr>
                    <a:solidFill>
                      <a:schemeClr val="bg1"/>
                    </a:solidFill>
                  </a:tcPr>
                </a:tc>
                <a:tc>
                  <a:txBody>
                    <a:bodyPr/>
                    <a:lstStyle/>
                    <a:p>
                      <a:pPr marL="171450" marR="0" lvl="0" indent="-171450" algn="l" rtl="0" eaLnBrk="1" fontAlgn="base" latinLnBrk="0" hangingPunct="1">
                        <a:lnSpc>
                          <a:spcPct val="100000"/>
                        </a:lnSpc>
                        <a:spcBef>
                          <a:spcPts val="0"/>
                        </a:spcBef>
                        <a:spcAft>
                          <a:spcPts val="0"/>
                        </a:spcAft>
                        <a:buClrTx/>
                        <a:buSzTx/>
                        <a:buFont typeface="Arial" panose="020B0604020202020204" pitchFamily="34" charset="0"/>
                        <a:buChar char="•"/>
                      </a:pPr>
                      <a:r>
                        <a:rPr lang="en-NZ" sz="1100" i="1" kern="1200" dirty="0">
                          <a:solidFill>
                            <a:schemeClr val="dk1"/>
                          </a:solidFill>
                          <a:effectLst/>
                          <a:latin typeface="+mn-lt"/>
                          <a:ea typeface="+mn-ea"/>
                          <a:cs typeface="+mn-cs"/>
                        </a:rPr>
                        <a:t>record any childhood</a:t>
                      </a:r>
                      <a:r>
                        <a:rPr lang="en-NZ" sz="1100" i="1" kern="1200" baseline="0" dirty="0">
                          <a:solidFill>
                            <a:schemeClr val="dk1"/>
                          </a:solidFill>
                          <a:effectLst/>
                          <a:latin typeface="+mn-lt"/>
                          <a:ea typeface="+mn-ea"/>
                          <a:cs typeface="+mn-cs"/>
                        </a:rPr>
                        <a:t> immunisations from the ‘National Schedule’ or ‘Special Schedule’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NZ" sz="1100" i="1" kern="1200" dirty="0">
                          <a:solidFill>
                            <a:schemeClr val="dk1"/>
                          </a:solidFill>
                          <a:effectLst/>
                          <a:latin typeface="+mn-lt"/>
                          <a:ea typeface="+mn-ea"/>
                          <a:cs typeface="+mn-cs"/>
                        </a:rPr>
                        <a:t>submit claims or manage inventory</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view or check-in any bookings made via Book My Vaccine</a:t>
                      </a:r>
                    </a:p>
                    <a:p>
                      <a:pPr marL="171450" indent="-171450" fontAlgn="base">
                        <a:buFont typeface="Arial" panose="020B0604020202020204" pitchFamily="34" charset="0"/>
                        <a:buChar char="•"/>
                      </a:pPr>
                      <a:r>
                        <a:rPr lang="en-NZ" sz="1100" i="1" kern="1200" dirty="0">
                          <a:solidFill>
                            <a:schemeClr val="dk1"/>
                          </a:solidFill>
                          <a:effectLst/>
                          <a:latin typeface="+mn-lt"/>
                          <a:ea typeface="+mn-ea"/>
                          <a:cs typeface="+mn-cs"/>
                        </a:rPr>
                        <a:t>manage a workflow (</a:t>
                      </a:r>
                      <a:r>
                        <a:rPr lang="en-NZ" sz="1100" i="1" kern="1200" dirty="0" err="1">
                          <a:solidFill>
                            <a:schemeClr val="dk1"/>
                          </a:solidFill>
                          <a:effectLst/>
                          <a:latin typeface="+mn-lt"/>
                          <a:ea typeface="+mn-ea"/>
                          <a:cs typeface="+mn-cs"/>
                        </a:rPr>
                        <a:t>i.e</a:t>
                      </a:r>
                      <a:r>
                        <a:rPr lang="en-NZ" sz="1100" i="1" kern="1200" dirty="0">
                          <a:solidFill>
                            <a:schemeClr val="dk1"/>
                          </a:solidFill>
                          <a:effectLst/>
                          <a:latin typeface="+mn-lt"/>
                          <a:ea typeface="+mn-ea"/>
                          <a:cs typeface="+mn-cs"/>
                        </a:rPr>
                        <a:t> no reception</a:t>
                      </a:r>
                      <a:r>
                        <a:rPr lang="en-NZ" sz="1100" i="1" kern="1200" baseline="0" dirty="0">
                          <a:solidFill>
                            <a:schemeClr val="dk1"/>
                          </a:solidFill>
                          <a:effectLst/>
                          <a:latin typeface="+mn-lt"/>
                          <a:ea typeface="+mn-ea"/>
                          <a:cs typeface="+mn-cs"/>
                        </a:rPr>
                        <a:t> or</a:t>
                      </a:r>
                      <a:r>
                        <a:rPr lang="en-NZ" sz="1100" i="1" kern="1200" dirty="0">
                          <a:solidFill>
                            <a:schemeClr val="dk1"/>
                          </a:solidFill>
                          <a:effectLst/>
                          <a:latin typeface="+mn-lt"/>
                          <a:ea typeface="+mn-ea"/>
                          <a:cs typeface="+mn-cs"/>
                        </a:rPr>
                        <a:t> observation area)</a:t>
                      </a:r>
                    </a:p>
                    <a:p>
                      <a:pPr marL="0" indent="0" fontAlgn="base">
                        <a:buFont typeface="Arial" panose="020B0604020202020204" pitchFamily="34" charset="0"/>
                        <a:buNone/>
                      </a:pPr>
                      <a:endParaRPr lang="en-NZ" sz="1100" i="1" kern="1200" dirty="0">
                        <a:solidFill>
                          <a:schemeClr val="dk1"/>
                        </a:solidFill>
                        <a:effectLst/>
                        <a:latin typeface="+mn-lt"/>
                        <a:ea typeface="+mn-ea"/>
                        <a:cs typeface="+mn-cs"/>
                      </a:endParaRPr>
                    </a:p>
                    <a:p>
                      <a:pPr fontAlgn="base"/>
                      <a:endParaRPr lang="en-NZ" sz="1100" i="1" kern="1200" dirty="0">
                        <a:solidFill>
                          <a:schemeClr val="dk1"/>
                        </a:solidFill>
                        <a:effectLst/>
                        <a:latin typeface="+mn-lt"/>
                        <a:ea typeface="+mn-ea"/>
                        <a:cs typeface="+mn-cs"/>
                      </a:endParaRPr>
                    </a:p>
                    <a:p>
                      <a:endParaRPr lang="en-NZ" sz="1100" dirty="0"/>
                    </a:p>
                  </a:txBody>
                  <a:tcPr/>
                </a:tc>
                <a:extLst>
                  <a:ext uri="{0D108BD9-81ED-4DB2-BD59-A6C34878D82A}">
                    <a16:rowId xmlns:a16="http://schemas.microsoft.com/office/drawing/2014/main" val="1561586920"/>
                  </a:ext>
                </a:extLst>
              </a:tr>
            </a:tbl>
          </a:graphicData>
        </a:graphic>
      </p:graphicFrame>
      <p:sp>
        <p:nvSpPr>
          <p:cNvPr id="16" name="TextBox 15">
            <a:extLst>
              <a:ext uri="{FF2B5EF4-FFF2-40B4-BE49-F238E27FC236}">
                <a16:creationId xmlns:a16="http://schemas.microsoft.com/office/drawing/2014/main" id="{4B834B43-C3A1-417C-A70C-BF1DF03A4865}"/>
              </a:ext>
            </a:extLst>
          </p:cNvPr>
          <p:cNvSpPr txBox="1"/>
          <p:nvPr/>
        </p:nvSpPr>
        <p:spPr>
          <a:xfrm>
            <a:off x="595777" y="3555726"/>
            <a:ext cx="2743200" cy="1962364"/>
          </a:xfrm>
          <a:prstGeom prst="rect">
            <a:avLst/>
          </a:prstGeom>
        </p:spPr>
        <p:txBody>
          <a:bodyPr vert="horz" wrap="square" lIns="91440" tIns="45720" rIns="91440" bIns="45720" rtlCol="0">
            <a:norm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NZ" sz="12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PHASE 2</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NZ"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The “focus on core” phase aims to build out all of the key components that are required to support the future state while coexisting with the “legacy” components.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7" name="Picture 16" descr="A picture containing text&#10;&#10;Description automatically generated">
            <a:extLst>
              <a:ext uri="{FF2B5EF4-FFF2-40B4-BE49-F238E27FC236}">
                <a16:creationId xmlns:a16="http://schemas.microsoft.com/office/drawing/2014/main" id="{5127665E-33C2-4DB2-A123-DB2D062F9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271" y="2488204"/>
            <a:ext cx="1772212" cy="1180531"/>
          </a:xfrm>
          <a:prstGeom prst="rect">
            <a:avLst/>
          </a:prstGeom>
        </p:spPr>
      </p:pic>
      <p:grpSp>
        <p:nvGrpSpPr>
          <p:cNvPr id="18" name="Group 17">
            <a:extLst>
              <a:ext uri="{FF2B5EF4-FFF2-40B4-BE49-F238E27FC236}">
                <a16:creationId xmlns:a16="http://schemas.microsoft.com/office/drawing/2014/main" id="{60DB1D3A-B729-43DC-B6DE-C48685EADC25}"/>
              </a:ext>
            </a:extLst>
          </p:cNvPr>
          <p:cNvGrpSpPr/>
          <p:nvPr/>
        </p:nvGrpSpPr>
        <p:grpSpPr>
          <a:xfrm>
            <a:off x="1036884" y="5814702"/>
            <a:ext cx="1860987" cy="493589"/>
            <a:chOff x="9133354" y="5286149"/>
            <a:chExt cx="1860987" cy="493589"/>
          </a:xfrm>
        </p:grpSpPr>
        <p:sp>
          <p:nvSpPr>
            <p:cNvPr id="19" name="TextBox 18">
              <a:extLst>
                <a:ext uri="{FF2B5EF4-FFF2-40B4-BE49-F238E27FC236}">
                  <a16:creationId xmlns:a16="http://schemas.microsoft.com/office/drawing/2014/main" id="{DE3E5650-2AF9-403C-97B0-001B76364904}"/>
                </a:ext>
              </a:extLst>
            </p:cNvPr>
            <p:cNvSpPr txBox="1"/>
            <p:nvPr/>
          </p:nvSpPr>
          <p:spPr>
            <a:xfrm>
              <a:off x="9133354" y="5286149"/>
              <a:ext cx="1668361" cy="287926"/>
            </a:xfrm>
            <a:prstGeom prst="rect">
              <a:avLst/>
            </a:prstGeom>
            <a:solidFill>
              <a:schemeClr val="bg1"/>
            </a:solidFill>
            <a:ln>
              <a:solidFill>
                <a:srgbClr val="6ACFA0"/>
              </a:solidFill>
            </a:ln>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1" i="1"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Continuously Evolving</a:t>
              </a:r>
            </a:p>
          </p:txBody>
        </p:sp>
        <p:pic>
          <p:nvPicPr>
            <p:cNvPr id="20" name="Graphic 19" descr="Circles with arrows outline">
              <a:extLst>
                <a:ext uri="{FF2B5EF4-FFF2-40B4-BE49-F238E27FC236}">
                  <a16:creationId xmlns:a16="http://schemas.microsoft.com/office/drawing/2014/main" id="{44C03A9F-018F-48A5-9DB5-19FA5CEB6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78788" y="5368411"/>
              <a:ext cx="415553" cy="411327"/>
            </a:xfrm>
            <a:prstGeom prst="rect">
              <a:avLst/>
            </a:prstGeom>
          </p:spPr>
        </p:pic>
      </p:grpSp>
      <p:sp>
        <p:nvSpPr>
          <p:cNvPr id="21" name="Rectangle 20">
            <a:extLst>
              <a:ext uri="{FF2B5EF4-FFF2-40B4-BE49-F238E27FC236}">
                <a16:creationId xmlns:a16="http://schemas.microsoft.com/office/drawing/2014/main" id="{106FBEE8-F158-4C31-8564-7C9FAB00F3A1}"/>
              </a:ext>
            </a:extLst>
          </p:cNvPr>
          <p:cNvSpPr/>
          <p:nvPr/>
        </p:nvSpPr>
        <p:spPr>
          <a:xfrm>
            <a:off x="485803" y="2482696"/>
            <a:ext cx="2963149" cy="3836782"/>
          </a:xfrm>
          <a:prstGeom prst="rect">
            <a:avLst/>
          </a:prstGeom>
          <a:noFill/>
          <a:ln w="28575">
            <a:solidFill>
              <a:srgbClr val="00A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590DD92-8C00-4589-BD36-A91929EBE18E}"/>
              </a:ext>
            </a:extLst>
          </p:cNvPr>
          <p:cNvSpPr txBox="1"/>
          <p:nvPr/>
        </p:nvSpPr>
        <p:spPr>
          <a:xfrm>
            <a:off x="957749" y="2125354"/>
            <a:ext cx="2019257" cy="296612"/>
          </a:xfrm>
          <a:prstGeom prst="rect">
            <a:avLst/>
          </a:prstGeom>
        </p:spPr>
        <p:txBody>
          <a:bodyPr vert="horz" wrap="square" lIns="91440" tIns="45720" rIns="91440" bIns="45720" rtlCol="0">
            <a:normAutofit fontScale="62500" lnSpcReduction="2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Calibri" panose="020F0502020204030204"/>
                <a:ea typeface="+mn-ea"/>
                <a:cs typeface="+mn-cs"/>
              </a:rPr>
              <a:t>At this time:</a:t>
            </a:r>
          </a:p>
        </p:txBody>
      </p:sp>
    </p:spTree>
    <p:extLst>
      <p:ext uri="{BB962C8B-B14F-4D97-AF65-F5344CB8AC3E}">
        <p14:creationId xmlns:p14="http://schemas.microsoft.com/office/powerpoint/2010/main" val="161607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ACD8C-A703-4BBA-8538-331EB92AFD0B}"/>
              </a:ext>
            </a:extLst>
          </p:cNvPr>
          <p:cNvSpPr txBox="1"/>
          <p:nvPr/>
        </p:nvSpPr>
        <p:spPr>
          <a:xfrm>
            <a:off x="468501" y="1216237"/>
            <a:ext cx="8876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8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AIR|Flu</a:t>
            </a:r>
            <a:r>
              <a:rPr kumimoji="0" lang="mi-NZ"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mi-NZ" sz="18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Provider</a:t>
            </a:r>
            <a:r>
              <a:rPr kumimoji="0" lang="mi-NZ"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mi-NZ" sz="18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Decision</a:t>
            </a:r>
            <a:r>
              <a:rPr kumimoji="0" lang="mi-NZ"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mi-NZ" sz="18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Tree</a:t>
            </a:r>
            <a:endParaRPr kumimoji="0" lang="en-NZ"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777CBD0-87AC-4CC6-9A85-4A8530592CD1}"/>
              </a:ext>
            </a:extLst>
          </p:cNvPr>
          <p:cNvSpPr txBox="1"/>
          <p:nvPr/>
        </p:nvSpPr>
        <p:spPr>
          <a:xfrm>
            <a:off x="468500" y="1542755"/>
            <a:ext cx="10874451" cy="461665"/>
          </a:xfrm>
          <a:prstGeom prst="rect">
            <a:avLst/>
          </a:prstGeom>
          <a:noFill/>
        </p:spPr>
        <p:txBody>
          <a:bodyPr wrap="square" lIns="91440" tIns="45720" rIns="91440" bIns="45720" rtlCol="0" anchor="t">
            <a:spAutoFit/>
          </a:bodyPr>
          <a:lstStyle/>
          <a:p>
            <a:pPr fontAlgn="base">
              <a:defRPr/>
            </a:pPr>
            <a:r>
              <a:rPr kumimoji="0" lang="en-US" sz="1200" b="0" i="1" u="none" strike="noStrike" kern="1200" cap="none" spc="0" normalizeH="0" baseline="0" noProof="0">
                <a:ln>
                  <a:noFill/>
                </a:ln>
                <a:solidFill>
                  <a:srgbClr val="48A26E"/>
                </a:solidFill>
                <a:effectLst/>
                <a:uLnTx/>
                <a:uFillTx/>
                <a:latin typeface="Calibri" panose="020F0502020204030204"/>
                <a:ea typeface="Calibri"/>
                <a:cs typeface="Calibri"/>
              </a:rPr>
              <a:t>All three vaccination recording systems will continue to be in place throughout early 2023 in a hybrid model. The below demonstrates when you should be using each systems in an environment that offers both flu and </a:t>
            </a:r>
            <a:r>
              <a:rPr lang="en-US" sz="1200" i="1">
                <a:solidFill>
                  <a:srgbClr val="48A26E"/>
                </a:solidFill>
                <a:latin typeface="Calibri" panose="020F0502020204030204"/>
                <a:ea typeface="Calibri"/>
                <a:cs typeface="Calibri"/>
              </a:rPr>
              <a:t>COVID-19 </a:t>
            </a:r>
            <a:r>
              <a:rPr kumimoji="0" lang="en-US" sz="1200" b="0" i="1" u="none" strike="noStrike" kern="1200" cap="none" spc="0" normalizeH="0" baseline="0" noProof="0">
                <a:ln>
                  <a:noFill/>
                </a:ln>
                <a:solidFill>
                  <a:srgbClr val="48A26E"/>
                </a:solidFill>
                <a:effectLst/>
                <a:uLnTx/>
                <a:uFillTx/>
                <a:latin typeface="Calibri" panose="020F0502020204030204"/>
                <a:ea typeface="Calibri"/>
                <a:cs typeface="Calibri"/>
              </a:rPr>
              <a:t>vaccinations, where possible providers should </a:t>
            </a:r>
            <a:r>
              <a:rPr lang="en-US" sz="1200" i="1" err="1">
                <a:solidFill>
                  <a:srgbClr val="48A26E"/>
                </a:solidFill>
                <a:latin typeface="Calibri" panose="020F0502020204030204"/>
                <a:ea typeface="Calibri"/>
                <a:cs typeface="Calibri"/>
              </a:rPr>
              <a:t>prioritise</a:t>
            </a:r>
            <a:r>
              <a:rPr kumimoji="0" lang="en-US" sz="1200" b="0" i="1" u="none" strike="noStrike" kern="1200" cap="none" spc="0" normalizeH="0" baseline="0" noProof="0">
                <a:ln>
                  <a:noFill/>
                </a:ln>
                <a:solidFill>
                  <a:srgbClr val="48A26E"/>
                </a:solidFill>
                <a:effectLst/>
                <a:uLnTx/>
                <a:uFillTx/>
                <a:latin typeface="Calibri" panose="020F0502020204030204"/>
                <a:ea typeface="Calibri"/>
                <a:cs typeface="Calibri"/>
              </a:rPr>
              <a:t> the use of the AIR.</a:t>
            </a:r>
            <a:r>
              <a:rPr lang="en-US" sz="1200" i="1">
                <a:solidFill>
                  <a:srgbClr val="48A26E"/>
                </a:solidFill>
                <a:latin typeface="Calibri" panose="020F0502020204030204"/>
                <a:ea typeface="Calibri"/>
                <a:cs typeface="Calibri"/>
              </a:rPr>
              <a:t> </a:t>
            </a:r>
            <a:endParaRPr kumimoji="0" lang="en-US" sz="1200" b="0" i="1" u="none" strike="noStrike" kern="1200" cap="none" spc="0" normalizeH="0" baseline="0" noProof="0">
              <a:ln>
                <a:noFill/>
              </a:ln>
              <a:solidFill>
                <a:srgbClr val="48A26E"/>
              </a:solidFill>
              <a:effectLst/>
              <a:uLnTx/>
              <a:uFillTx/>
              <a:latin typeface="Calibri" panose="020F0502020204030204"/>
              <a:ea typeface="Calibri"/>
              <a:cs typeface="Calibri"/>
            </a:endParaRPr>
          </a:p>
        </p:txBody>
      </p:sp>
      <p:sp>
        <p:nvSpPr>
          <p:cNvPr id="94" name="Rectangle: Rounded Corners 93">
            <a:extLst>
              <a:ext uri="{FF2B5EF4-FFF2-40B4-BE49-F238E27FC236}">
                <a16:creationId xmlns:a16="http://schemas.microsoft.com/office/drawing/2014/main" id="{C7C65D9D-9C50-4FFA-BD6B-9BA80AA78CA8}"/>
              </a:ext>
            </a:extLst>
          </p:cNvPr>
          <p:cNvSpPr/>
          <p:nvPr/>
        </p:nvSpPr>
        <p:spPr>
          <a:xfrm>
            <a:off x="729464" y="2146272"/>
            <a:ext cx="1695236" cy="986319"/>
          </a:xfrm>
          <a:prstGeom prst="roundRect">
            <a:avLst/>
          </a:prstGeom>
          <a:solidFill>
            <a:srgbClr val="DDDD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Are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you</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planning</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to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offer</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flu</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vaccination</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service</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in 2023?</a:t>
            </a:r>
            <a:endParaRPr kumimoji="0" lang="en-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sp>
        <p:nvSpPr>
          <p:cNvPr id="96" name="Rectangle: Rounded Corners 95">
            <a:extLst>
              <a:ext uri="{FF2B5EF4-FFF2-40B4-BE49-F238E27FC236}">
                <a16:creationId xmlns:a16="http://schemas.microsoft.com/office/drawing/2014/main" id="{C078E3DA-830D-47B5-917E-801652BA5291}"/>
              </a:ext>
            </a:extLst>
          </p:cNvPr>
          <p:cNvSpPr/>
          <p:nvPr/>
        </p:nvSpPr>
        <p:spPr>
          <a:xfrm>
            <a:off x="6270658" y="4822085"/>
            <a:ext cx="1695236" cy="986319"/>
          </a:xfrm>
          <a:prstGeom prst="roundRect">
            <a:avLst/>
          </a:prstGeom>
          <a:solidFill>
            <a:srgbClr val="DDDD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Are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you</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planning</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to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vaccinate</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for COVID-19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alongside</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flu</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in</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2023?</a:t>
            </a:r>
            <a:endParaRPr kumimoji="0" lang="en-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sp>
        <p:nvSpPr>
          <p:cNvPr id="97" name="Rectangle: Rounded Corners 96">
            <a:extLst>
              <a:ext uri="{FF2B5EF4-FFF2-40B4-BE49-F238E27FC236}">
                <a16:creationId xmlns:a16="http://schemas.microsoft.com/office/drawing/2014/main" id="{6506F66F-856C-402B-9670-5494C8D9C468}"/>
              </a:ext>
            </a:extLst>
          </p:cNvPr>
          <p:cNvSpPr/>
          <p:nvPr/>
        </p:nvSpPr>
        <p:spPr>
          <a:xfrm>
            <a:off x="3854519" y="3433112"/>
            <a:ext cx="1695236" cy="986319"/>
          </a:xfrm>
          <a:prstGeom prst="roundRect">
            <a:avLst/>
          </a:prstGeom>
          <a:solidFill>
            <a:srgbClr val="DDDD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Do</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you</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use</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Patient</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Management</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System</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that’s</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integrated</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with</a:t>
            </a:r>
            <a:r>
              <a:rPr kumimoji="0" lang="mi-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rPr>
              <a:t> NIR?</a:t>
            </a:r>
            <a:endParaRPr kumimoji="0" lang="en-NZ" sz="11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cxnSp>
        <p:nvCxnSpPr>
          <p:cNvPr id="101" name="Connector: Elbow 100">
            <a:extLst>
              <a:ext uri="{FF2B5EF4-FFF2-40B4-BE49-F238E27FC236}">
                <a16:creationId xmlns:a16="http://schemas.microsoft.com/office/drawing/2014/main" id="{78885881-4F8D-411A-A78A-D104032065CD}"/>
              </a:ext>
            </a:extLst>
          </p:cNvPr>
          <p:cNvCxnSpPr>
            <a:cxnSpLocks/>
            <a:stCxn id="94" idx="2"/>
            <a:endCxn id="97" idx="1"/>
          </p:cNvCxnSpPr>
          <p:nvPr/>
        </p:nvCxnSpPr>
        <p:spPr>
          <a:xfrm rot="16200000" flipH="1">
            <a:off x="2318960" y="2390712"/>
            <a:ext cx="793681" cy="2277437"/>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B2E4B7A7-3817-4532-AB4D-2B21377E46B2}"/>
              </a:ext>
            </a:extLst>
          </p:cNvPr>
          <p:cNvCxnSpPr>
            <a:stCxn id="97" idx="2"/>
            <a:endCxn id="96" idx="1"/>
          </p:cNvCxnSpPr>
          <p:nvPr/>
        </p:nvCxnSpPr>
        <p:spPr>
          <a:xfrm rot="16200000" flipH="1">
            <a:off x="5038490" y="4083077"/>
            <a:ext cx="895814" cy="1568521"/>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Rectangle: Rounded Corners 111">
            <a:extLst>
              <a:ext uri="{FF2B5EF4-FFF2-40B4-BE49-F238E27FC236}">
                <a16:creationId xmlns:a16="http://schemas.microsoft.com/office/drawing/2014/main" id="{CFD56DC0-5E27-4273-849E-735C96972366}"/>
              </a:ext>
            </a:extLst>
          </p:cNvPr>
          <p:cNvSpPr/>
          <p:nvPr/>
        </p:nvSpPr>
        <p:spPr>
          <a:xfrm>
            <a:off x="9647716" y="2146272"/>
            <a:ext cx="1695236" cy="986319"/>
          </a:xfrm>
          <a:prstGeom prst="roundRect">
            <a:avLst/>
          </a:prstGeom>
          <a:solidFill>
            <a:srgbClr val="FF5D5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This</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does</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not</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apply</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to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you</a:t>
            </a:r>
            <a:endParaRPr kumimoji="0" lang="en-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5" name="Rectangle: Rounded Corners 114">
            <a:extLst>
              <a:ext uri="{FF2B5EF4-FFF2-40B4-BE49-F238E27FC236}">
                <a16:creationId xmlns:a16="http://schemas.microsoft.com/office/drawing/2014/main" id="{DE2AE62E-2F75-4891-A250-266D1E0A1143}"/>
              </a:ext>
            </a:extLst>
          </p:cNvPr>
          <p:cNvSpPr/>
          <p:nvPr/>
        </p:nvSpPr>
        <p:spPr>
          <a:xfrm>
            <a:off x="9647716" y="3433112"/>
            <a:ext cx="1695236" cy="986319"/>
          </a:xfrm>
          <a:prstGeom prst="round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Continue</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to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record</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flu</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vaccinations</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in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your</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PMS and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use</a:t>
            </a:r>
            <a:r>
              <a:rPr kumimoji="0" lang="mi-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CIR for COVID-19 </a:t>
            </a:r>
            <a:r>
              <a:rPr kumimoji="0" lang="mi-NZ"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vaccinations</a:t>
            </a:r>
            <a:endParaRPr kumimoji="0" lang="en-NZ"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7" name="Rectangle: Rounded Corners 116">
            <a:extLst>
              <a:ext uri="{FF2B5EF4-FFF2-40B4-BE49-F238E27FC236}">
                <a16:creationId xmlns:a16="http://schemas.microsoft.com/office/drawing/2014/main" id="{F29DDE14-4A3C-4CCF-9809-46AA04EF87FD}"/>
              </a:ext>
            </a:extLst>
          </p:cNvPr>
          <p:cNvSpPr/>
          <p:nvPr/>
        </p:nvSpPr>
        <p:spPr>
          <a:xfrm>
            <a:off x="729464" y="4822083"/>
            <a:ext cx="1695236" cy="986319"/>
          </a:xfrm>
          <a:prstGeom prst="round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You</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can</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record</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both</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Flu</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and COVID-19 </a:t>
            </a: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vaccinations</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2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in</a:t>
            </a:r>
            <a:r>
              <a:rPr kumimoji="0" lang="mi-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CIR</a:t>
            </a:r>
            <a:endParaRPr kumimoji="0" lang="en-NZ"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8" name="Rectangle: Rounded Corners 117">
            <a:extLst>
              <a:ext uri="{FF2B5EF4-FFF2-40B4-BE49-F238E27FC236}">
                <a16:creationId xmlns:a16="http://schemas.microsoft.com/office/drawing/2014/main" id="{34D7BA89-9E6C-4697-9B49-3EA9B3A2EE9B}"/>
              </a:ext>
            </a:extLst>
          </p:cNvPr>
          <p:cNvSpPr/>
          <p:nvPr/>
        </p:nvSpPr>
        <p:spPr>
          <a:xfrm>
            <a:off x="9647716" y="4822083"/>
            <a:ext cx="1695236" cy="986319"/>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1"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Record</a:t>
            </a:r>
            <a:r>
              <a:rPr kumimoji="0" lang="mi-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your</a:t>
            </a:r>
            <a:r>
              <a:rPr kumimoji="0" lang="mi-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flu</a:t>
            </a:r>
            <a:r>
              <a:rPr kumimoji="0" lang="mi-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vaccinations</a:t>
            </a:r>
            <a:r>
              <a:rPr kumimoji="0" lang="mi-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in</a:t>
            </a:r>
            <a:r>
              <a:rPr kumimoji="0" lang="mi-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mi-NZ" sz="1100" b="1"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the</a:t>
            </a:r>
            <a:r>
              <a:rPr kumimoji="0" lang="mi-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AIR</a:t>
            </a:r>
            <a:endParaRPr kumimoji="0" lang="en-NZ" sz="11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6" name="TextBox 125">
            <a:extLst>
              <a:ext uri="{FF2B5EF4-FFF2-40B4-BE49-F238E27FC236}">
                <a16:creationId xmlns:a16="http://schemas.microsoft.com/office/drawing/2014/main" id="{BFD970E4-DC66-4855-A381-58E68AC9C84B}"/>
              </a:ext>
            </a:extLst>
          </p:cNvPr>
          <p:cNvSpPr txBox="1"/>
          <p:nvPr/>
        </p:nvSpPr>
        <p:spPr>
          <a:xfrm>
            <a:off x="1284268" y="3421616"/>
            <a:ext cx="58562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Yes</a:t>
            </a:r>
            <a:endParaRPr kumimoji="0" lang="en-NZ" sz="16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sp>
        <p:nvSpPr>
          <p:cNvPr id="128" name="TextBox 127">
            <a:extLst>
              <a:ext uri="{FF2B5EF4-FFF2-40B4-BE49-F238E27FC236}">
                <a16:creationId xmlns:a16="http://schemas.microsoft.com/office/drawing/2014/main" id="{C21977E5-527F-4A36-8F5D-5A7CA3076B03}"/>
              </a:ext>
            </a:extLst>
          </p:cNvPr>
          <p:cNvSpPr txBox="1"/>
          <p:nvPr/>
        </p:nvSpPr>
        <p:spPr>
          <a:xfrm>
            <a:off x="4450791" y="4719954"/>
            <a:ext cx="566133" cy="338554"/>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No</a:t>
            </a:r>
            <a:endParaRPr kumimoji="0" lang="en-US" sz="1800" b="0"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endParaRPr>
          </a:p>
        </p:txBody>
      </p:sp>
      <p:cxnSp>
        <p:nvCxnSpPr>
          <p:cNvPr id="130" name="Straight Connector 129">
            <a:extLst>
              <a:ext uri="{FF2B5EF4-FFF2-40B4-BE49-F238E27FC236}">
                <a16:creationId xmlns:a16="http://schemas.microsoft.com/office/drawing/2014/main" id="{C3005166-EF4F-48D2-BCEC-87D8209E4C9A}"/>
              </a:ext>
            </a:extLst>
          </p:cNvPr>
          <p:cNvCxnSpPr>
            <a:cxnSpLocks/>
            <a:stCxn id="96" idx="3"/>
            <a:endCxn id="118" idx="1"/>
          </p:cNvCxnSpPr>
          <p:nvPr/>
        </p:nvCxnSpPr>
        <p:spPr>
          <a:xfrm flipV="1">
            <a:off x="7965894" y="5315243"/>
            <a:ext cx="168182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B8FDC24-0E7E-4252-816E-84ABA1192851}"/>
              </a:ext>
            </a:extLst>
          </p:cNvPr>
          <p:cNvCxnSpPr>
            <a:stCxn id="97" idx="3"/>
            <a:endCxn id="115" idx="1"/>
          </p:cNvCxnSpPr>
          <p:nvPr/>
        </p:nvCxnSpPr>
        <p:spPr>
          <a:xfrm>
            <a:off x="5549755" y="3926272"/>
            <a:ext cx="40979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6F2F7AF8-44C4-4751-95C7-D74154287000}"/>
              </a:ext>
            </a:extLst>
          </p:cNvPr>
          <p:cNvSpPr txBox="1"/>
          <p:nvPr/>
        </p:nvSpPr>
        <p:spPr>
          <a:xfrm>
            <a:off x="8515559" y="5145967"/>
            <a:ext cx="595906"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No</a:t>
            </a:r>
            <a:endParaRPr kumimoji="0" lang="en-NZ" sz="16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cxnSp>
        <p:nvCxnSpPr>
          <p:cNvPr id="135" name="Connector: Elbow 134">
            <a:extLst>
              <a:ext uri="{FF2B5EF4-FFF2-40B4-BE49-F238E27FC236}">
                <a16:creationId xmlns:a16="http://schemas.microsoft.com/office/drawing/2014/main" id="{B019B920-ABB3-46C1-8AF8-0D4C9D8AD3C5}"/>
              </a:ext>
            </a:extLst>
          </p:cNvPr>
          <p:cNvCxnSpPr>
            <a:cxnSpLocks/>
            <a:stCxn id="96" idx="2"/>
            <a:endCxn id="117" idx="2"/>
          </p:cNvCxnSpPr>
          <p:nvPr/>
        </p:nvCxnSpPr>
        <p:spPr>
          <a:xfrm rot="5400000" flipH="1">
            <a:off x="4347678" y="3037806"/>
            <a:ext cx="2" cy="5541194"/>
          </a:xfrm>
          <a:prstGeom prst="bentConnector3">
            <a:avLst>
              <a:gd name="adj1" fmla="val -1143000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DA3C14C9-12E4-41A7-AA26-64FBE504C89E}"/>
              </a:ext>
            </a:extLst>
          </p:cNvPr>
          <p:cNvSpPr txBox="1"/>
          <p:nvPr/>
        </p:nvSpPr>
        <p:spPr>
          <a:xfrm>
            <a:off x="3994737" y="5860877"/>
            <a:ext cx="56757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Yes</a:t>
            </a:r>
            <a:endParaRPr kumimoji="0" lang="en-NZ" sz="16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sp>
        <p:nvSpPr>
          <p:cNvPr id="127" name="TextBox 126">
            <a:extLst>
              <a:ext uri="{FF2B5EF4-FFF2-40B4-BE49-F238E27FC236}">
                <a16:creationId xmlns:a16="http://schemas.microsoft.com/office/drawing/2014/main" id="{0C3397E2-C06B-421C-A535-1AD3A9C0E2DA}"/>
              </a:ext>
            </a:extLst>
          </p:cNvPr>
          <p:cNvSpPr txBox="1"/>
          <p:nvPr/>
        </p:nvSpPr>
        <p:spPr>
          <a:xfrm>
            <a:off x="7164216" y="3733829"/>
            <a:ext cx="529981" cy="338554"/>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Yes</a:t>
            </a:r>
            <a:endParaRPr kumimoji="0" lang="en-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endParaRPr>
          </a:p>
        </p:txBody>
      </p:sp>
      <p:cxnSp>
        <p:nvCxnSpPr>
          <p:cNvPr id="144" name="Straight Connector 143">
            <a:extLst>
              <a:ext uri="{FF2B5EF4-FFF2-40B4-BE49-F238E27FC236}">
                <a16:creationId xmlns:a16="http://schemas.microsoft.com/office/drawing/2014/main" id="{6CD841C1-A30D-4F65-A7FB-6AF097897C82}"/>
              </a:ext>
            </a:extLst>
          </p:cNvPr>
          <p:cNvCxnSpPr>
            <a:stCxn id="94" idx="3"/>
            <a:endCxn id="112" idx="1"/>
          </p:cNvCxnSpPr>
          <p:nvPr/>
        </p:nvCxnSpPr>
        <p:spPr>
          <a:xfrm>
            <a:off x="2424700" y="2639432"/>
            <a:ext cx="7223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24ACCA06-91FC-44C3-8AFF-352BFDA3490D}"/>
              </a:ext>
            </a:extLst>
          </p:cNvPr>
          <p:cNvSpPr txBox="1"/>
          <p:nvPr/>
        </p:nvSpPr>
        <p:spPr>
          <a:xfrm>
            <a:off x="3583467" y="2454763"/>
            <a:ext cx="536469"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err="1">
                <a:ln>
                  <a:noFill/>
                </a:ln>
                <a:solidFill>
                  <a:srgbClr val="09050A"/>
                </a:solidFill>
                <a:effectLst/>
                <a:uLnTx/>
                <a:uFillTx/>
                <a:latin typeface="Segoe UI" panose="020B0502040204020203" pitchFamily="34" charset="0"/>
                <a:ea typeface="+mn-ea"/>
                <a:cs typeface="Segoe UI" panose="020B0502040204020203" pitchFamily="34" charset="0"/>
              </a:rPr>
              <a:t>No</a:t>
            </a:r>
            <a:endParaRPr kumimoji="0" lang="en-NZ" sz="1600" b="1" i="0" u="none" strike="noStrike" kern="1200" cap="none" spc="0" normalizeH="0" baseline="0" noProof="0">
              <a:ln>
                <a:noFill/>
              </a:ln>
              <a:solidFill>
                <a:srgbClr val="09050A"/>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57170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A1BD5F-16A2-4441-8203-4F937DD6EC4B}"/>
              </a:ext>
            </a:extLst>
          </p:cNvPr>
          <p:cNvSpPr txBox="1"/>
          <p:nvPr/>
        </p:nvSpPr>
        <p:spPr>
          <a:xfrm>
            <a:off x="485803" y="1211145"/>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a:t>
            </a:r>
            <a:r>
              <a:rPr kumimoji="0" lang="en-US" sz="1800" b="0" i="0" u="none" strike="noStrike" kern="1200" cap="none" spc="0" normalizeH="0" baseline="0" noProof="0">
                <a:ln>
                  <a:noFill/>
                </a:ln>
                <a:solidFill>
                  <a:srgbClr val="09050A"/>
                </a:solidFill>
                <a:effectLst/>
                <a:uLnTx/>
                <a:uFillTx/>
                <a:latin typeface="Century Gothic"/>
                <a:ea typeface="+mn-ea"/>
                <a:cs typeface="+mn-cs"/>
              </a:rPr>
              <a:t>Key </a:t>
            </a:r>
            <a:r>
              <a:rPr lang="en-US">
                <a:solidFill>
                  <a:srgbClr val="09050A"/>
                </a:solidFill>
                <a:latin typeface="Century Gothic"/>
              </a:rPr>
              <a:t>m</a:t>
            </a:r>
            <a:r>
              <a:rPr kumimoji="0" lang="en-US" sz="1800" b="0" i="0" u="none" strike="noStrike" kern="1200" cap="none" spc="0" normalizeH="0" baseline="0" noProof="0" err="1">
                <a:ln>
                  <a:noFill/>
                </a:ln>
                <a:solidFill>
                  <a:srgbClr val="09050A"/>
                </a:solidFill>
                <a:effectLst/>
                <a:uLnTx/>
                <a:uFillTx/>
                <a:latin typeface="Century Gothic"/>
                <a:ea typeface="+mn-ea"/>
                <a:cs typeface="+mn-cs"/>
              </a:rPr>
              <a:t>essages</a:t>
            </a:r>
            <a:r>
              <a:rPr kumimoji="0" lang="en-US" sz="1800" b="0" i="0" u="none" strike="noStrike" kern="1200" cap="none" spc="0" normalizeH="0" baseline="0" noProof="0">
                <a:ln>
                  <a:noFill/>
                </a:ln>
                <a:solidFill>
                  <a:srgbClr val="09050A"/>
                </a:solidFill>
                <a:effectLst/>
                <a:uLnTx/>
                <a:uFillTx/>
                <a:latin typeface="Century Gothic"/>
                <a:ea typeface="+mn-ea"/>
                <a:cs typeface="+mn-cs"/>
              </a:rPr>
              <a:t> for providers</a:t>
            </a:r>
            <a:endParaRPr kumimoji="0" lang="en-US"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3" name="TextBox 1">
            <a:extLst>
              <a:ext uri="{FF2B5EF4-FFF2-40B4-BE49-F238E27FC236}">
                <a16:creationId xmlns:a16="http://schemas.microsoft.com/office/drawing/2014/main" id="{0BC518B0-30F5-402A-B3E3-FC26B2B29775}"/>
              </a:ext>
            </a:extLst>
          </p:cNvPr>
          <p:cNvSpPr txBox="1"/>
          <p:nvPr/>
        </p:nvSpPr>
        <p:spPr>
          <a:xfrm>
            <a:off x="485803" y="1662727"/>
            <a:ext cx="10979978" cy="2616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A full toolkit will be available via our website shortly, however, please note the below key messages</a:t>
            </a:r>
          </a:p>
        </p:txBody>
      </p:sp>
      <p:sp>
        <p:nvSpPr>
          <p:cNvPr id="24" name="TextBox 23">
            <a:extLst>
              <a:ext uri="{FF2B5EF4-FFF2-40B4-BE49-F238E27FC236}">
                <a16:creationId xmlns:a16="http://schemas.microsoft.com/office/drawing/2014/main" id="{1B3832BB-D1F4-435A-923E-737D6BEF7C37}"/>
              </a:ext>
            </a:extLst>
          </p:cNvPr>
          <p:cNvSpPr txBox="1"/>
          <p:nvPr/>
        </p:nvSpPr>
        <p:spPr>
          <a:xfrm>
            <a:off x="1299738" y="2041483"/>
            <a:ext cx="8765658" cy="4583242"/>
          </a:xfrm>
          <a:prstGeom prst="rect">
            <a:avLst/>
          </a:prstGeom>
          <a:noFill/>
        </p:spPr>
        <p:txBody>
          <a:bodyPr wrap="square">
            <a:spAutoFit/>
          </a:bodyPr>
          <a:lstStyle/>
          <a:p>
            <a:pPr marR="0" lvl="0" algn="l" defTabSz="914400" rtl="0" eaLnBrk="1" fontAlgn="base" latinLnBrk="0" hangingPunct="1">
              <a:lnSpc>
                <a:spcPct val="150000"/>
              </a:lnSpc>
              <a:spcBef>
                <a:spcPts val="0"/>
              </a:spcBef>
              <a:spcAft>
                <a:spcPts val="0"/>
              </a:spcAft>
              <a:buClrTx/>
              <a:buSzTx/>
              <a:tabLst/>
              <a:defRPr/>
            </a:pPr>
            <a:endPar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Providers are asked to record flu vaccinations using either AIR or CIR or their PMS systems </a:t>
            </a: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AIR does not support claiming; you will need to use your current method for making claims </a:t>
            </a: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Immunisations recorded in the AIR &amp; CIR will not be viewable on the NIR, and therefore status queries from PMS systems to NIR will not include vaccinations recorded in the AIR or CIR </a:t>
            </a: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All Covid-19 vaccinations can only be recorded in the CIR </a:t>
            </a: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From 1</a:t>
            </a:r>
            <a:r>
              <a:rPr kumimoji="0" lang="en-NZ" sz="1400" b="0" i="0" u="none" strike="noStrike" kern="1200" cap="none" spc="0" normalizeH="0" baseline="30000" noProof="0" dirty="0">
                <a:ln>
                  <a:noFill/>
                </a:ln>
                <a:solidFill>
                  <a:srgbClr val="09050A"/>
                </a:solidFill>
                <a:effectLst/>
                <a:uLnTx/>
                <a:uFillTx/>
                <a:latin typeface="Calibri" panose="020F0502020204030204" pitchFamily="34" charset="0"/>
                <a:ea typeface="Times New Roman" panose="02020603050405020304" pitchFamily="18" charset="0"/>
                <a:cs typeface="+mn-cs"/>
              </a:rPr>
              <a:t>st</a:t>
            </a: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 April 2023, general practices will receive notifications whenever any of their </a:t>
            </a:r>
            <a:r>
              <a:rPr kumimoji="0" lang="en-NZ" sz="1400" b="1"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enrolled</a:t>
            </a:r>
            <a:r>
              <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rPr>
              <a:t> patients have received a flu vaccination (as recorded in the AIR or CIR when delivered elsewhere)</a:t>
            </a: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r>
              <a:rPr lang="en-NZ" sz="1400" dirty="0">
                <a:solidFill>
                  <a:srgbClr val="09050A"/>
                </a:solidFill>
                <a:latin typeface="Calibri" panose="020F0502020204030204" pitchFamily="34" charset="0"/>
                <a:ea typeface="Times New Roman" panose="02020603050405020304" pitchFamily="18" charset="0"/>
              </a:rPr>
              <a:t>More information will be provided regarding reporting arrangements and the use of Book My Vaccine</a:t>
            </a:r>
          </a:p>
          <a:p>
            <a:pPr marR="0" lvl="0" algn="l" defTabSz="914400" rtl="0" eaLnBrk="1" fontAlgn="base" latinLnBrk="0" hangingPunct="1">
              <a:lnSpc>
                <a:spcPct val="150000"/>
              </a:lnSpc>
              <a:spcBef>
                <a:spcPts val="0"/>
              </a:spcBef>
              <a:spcAft>
                <a:spcPts val="0"/>
              </a:spcAft>
              <a:buClrTx/>
              <a:buSzTx/>
              <a:tabLst/>
              <a:defRPr/>
            </a:pPr>
            <a:endPar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base" latinLnBrk="0" hangingPunct="1">
              <a:lnSpc>
                <a:spcPct val="150000"/>
              </a:lnSpc>
              <a:spcBef>
                <a:spcPts val="0"/>
              </a:spcBef>
              <a:spcAft>
                <a:spcPts val="0"/>
              </a:spcAft>
              <a:buClrTx/>
              <a:buSzTx/>
              <a:buFontTx/>
              <a:buNone/>
              <a:tabLst/>
              <a:defRPr/>
            </a:pPr>
            <a:endPar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endPar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endPar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base" latinLnBrk="0" hangingPunct="1">
              <a:lnSpc>
                <a:spcPct val="150000"/>
              </a:lnSpc>
              <a:spcBef>
                <a:spcPts val="0"/>
              </a:spcBef>
              <a:spcAft>
                <a:spcPts val="0"/>
              </a:spcAft>
              <a:buClrTx/>
              <a:buSzTx/>
              <a:buFont typeface="Symbol" panose="05050102010706020507" pitchFamily="18" charset="2"/>
              <a:buChar char=""/>
              <a:tabLst/>
              <a:defRPr/>
            </a:pPr>
            <a:endParaRPr kumimoji="0" lang="en-NZ" sz="1400" b="0" i="0" u="none" strike="noStrike" kern="1200" cap="none" spc="0" normalizeH="0" baseline="0" noProof="0" dirty="0">
              <a:ln>
                <a:noFill/>
              </a:ln>
              <a:solidFill>
                <a:srgbClr val="09050A"/>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64031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89F19D-2D81-441F-941B-37443E994FE8}"/>
              </a:ext>
            </a:extLst>
          </p:cNvPr>
          <p:cNvSpPr txBox="1"/>
          <p:nvPr/>
        </p:nvSpPr>
        <p:spPr>
          <a:xfrm>
            <a:off x="485803" y="1211145"/>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a:ln>
                  <a:noFill/>
                </a:ln>
                <a:solidFill>
                  <a:prstClr val="black"/>
                </a:solidFill>
                <a:effectLst/>
                <a:uLnTx/>
                <a:uFillTx/>
                <a:latin typeface="Century Gothic"/>
                <a:ea typeface="+mn-ea"/>
                <a:cs typeface="+mn-cs"/>
              </a:rPr>
              <a:t>AIR|</a:t>
            </a:r>
            <a:r>
              <a:rPr kumimoji="0" lang="en-US" sz="1800" b="0" i="0" u="none" strike="noStrike" kern="1200" cap="none" spc="0" normalizeH="0" baseline="0" noProof="0">
                <a:ln>
                  <a:noFill/>
                </a:ln>
                <a:solidFill>
                  <a:prstClr val="black"/>
                </a:solidFill>
                <a:effectLst/>
                <a:uLnTx/>
                <a:uFillTx/>
                <a:latin typeface="Century Gothic"/>
                <a:ea typeface="+mn-ea"/>
                <a:cs typeface="+mn-cs"/>
              </a:rPr>
              <a:t>Flu 2023 timelines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3D9885B8-FB1C-4514-8A48-6475190AC71A}"/>
              </a:ext>
            </a:extLst>
          </p:cNvPr>
          <p:cNvSpPr txBox="1"/>
          <p:nvPr/>
        </p:nvSpPr>
        <p:spPr>
          <a:xfrm>
            <a:off x="485803" y="1662727"/>
            <a:ext cx="10979978" cy="43088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The AIR will support the flu vaccination </a:t>
            </a:r>
            <a:r>
              <a:rPr kumimoji="0" lang="en-US" sz="1100" b="0" i="1" u="none" strike="noStrike" kern="1200" cap="none" spc="0" normalizeH="0" baseline="0" noProof="0" err="1">
                <a:ln>
                  <a:noFill/>
                </a:ln>
                <a:solidFill>
                  <a:srgbClr val="48A26E"/>
                </a:solidFill>
                <a:effectLst/>
                <a:uLnTx/>
                <a:uFillTx/>
                <a:latin typeface="Calibri" panose="020F0502020204030204"/>
                <a:ea typeface="+mn-ea"/>
                <a:cs typeface="Calibri"/>
              </a:rPr>
              <a:t>programme</a:t>
            </a: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 in 2023, recording of flu vaccinations will be in place to support those offering flu vaccinations from April 1</a:t>
            </a:r>
            <a:r>
              <a:rPr kumimoji="0" lang="en-US" sz="1100" b="0" i="1" u="none" strike="noStrike" kern="1200" cap="none" spc="0" normalizeH="0" baseline="30000" noProof="0">
                <a:ln>
                  <a:noFill/>
                </a:ln>
                <a:solidFill>
                  <a:srgbClr val="48A26E"/>
                </a:solidFill>
                <a:effectLst/>
                <a:uLnTx/>
                <a:uFillTx/>
                <a:latin typeface="Calibri" panose="020F0502020204030204"/>
                <a:ea typeface="+mn-ea"/>
                <a:cs typeface="Calibri"/>
              </a:rPr>
              <a:t>st</a:t>
            </a:r>
            <a:r>
              <a:rPr kumimoji="0" lang="en-US" sz="1100" b="0" i="1" u="none" strike="noStrike" kern="1200" cap="none" spc="0" normalizeH="0" baseline="0" noProof="0">
                <a:ln>
                  <a:noFill/>
                </a:ln>
                <a:solidFill>
                  <a:srgbClr val="48A26E"/>
                </a:solidFill>
                <a:effectLst/>
                <a:uLnTx/>
                <a:uFillTx/>
                <a:latin typeface="Calibri" panose="020F0502020204030204"/>
                <a:ea typeface="+mn-ea"/>
                <a:cs typeface="Calibri"/>
              </a:rPr>
              <a:t>. We will be using a range of systems to record flu vaccinations as the sector transitions towards using the AIR. </a:t>
            </a:r>
          </a:p>
        </p:txBody>
      </p:sp>
      <p:graphicFrame>
        <p:nvGraphicFramePr>
          <p:cNvPr id="101" name="Table 101">
            <a:extLst>
              <a:ext uri="{FF2B5EF4-FFF2-40B4-BE49-F238E27FC236}">
                <a16:creationId xmlns:a16="http://schemas.microsoft.com/office/drawing/2014/main" id="{5FA1D495-B17E-4DE2-8DC3-1B3361289265}"/>
              </a:ext>
            </a:extLst>
          </p:cNvPr>
          <p:cNvGraphicFramePr>
            <a:graphicFrameLocks noGrp="1"/>
          </p:cNvGraphicFramePr>
          <p:nvPr/>
        </p:nvGraphicFramePr>
        <p:xfrm>
          <a:off x="573070" y="2316479"/>
          <a:ext cx="10892712" cy="4244961"/>
        </p:xfrm>
        <a:graphic>
          <a:graphicData uri="http://schemas.openxmlformats.org/drawingml/2006/table">
            <a:tbl>
              <a:tblPr firstRow="1" bandRow="1">
                <a:tableStyleId>{5C22544A-7EE6-4342-B048-85BDC9FD1C3A}</a:tableStyleId>
              </a:tblPr>
              <a:tblGrid>
                <a:gridCol w="2723178">
                  <a:extLst>
                    <a:ext uri="{9D8B030D-6E8A-4147-A177-3AD203B41FA5}">
                      <a16:colId xmlns:a16="http://schemas.microsoft.com/office/drawing/2014/main" val="259139873"/>
                    </a:ext>
                  </a:extLst>
                </a:gridCol>
                <a:gridCol w="2723178">
                  <a:extLst>
                    <a:ext uri="{9D8B030D-6E8A-4147-A177-3AD203B41FA5}">
                      <a16:colId xmlns:a16="http://schemas.microsoft.com/office/drawing/2014/main" val="1815103095"/>
                    </a:ext>
                  </a:extLst>
                </a:gridCol>
                <a:gridCol w="2723178">
                  <a:extLst>
                    <a:ext uri="{9D8B030D-6E8A-4147-A177-3AD203B41FA5}">
                      <a16:colId xmlns:a16="http://schemas.microsoft.com/office/drawing/2014/main" val="2815469928"/>
                    </a:ext>
                  </a:extLst>
                </a:gridCol>
                <a:gridCol w="2723178">
                  <a:extLst>
                    <a:ext uri="{9D8B030D-6E8A-4147-A177-3AD203B41FA5}">
                      <a16:colId xmlns:a16="http://schemas.microsoft.com/office/drawing/2014/main" val="2643448470"/>
                    </a:ext>
                  </a:extLst>
                </a:gridCol>
              </a:tblGrid>
              <a:tr h="359232">
                <a:tc>
                  <a:txBody>
                    <a:bodyPr/>
                    <a:lstStyle/>
                    <a:p>
                      <a:pPr algn="ctr"/>
                      <a:r>
                        <a:rPr lang="mi-NZ" err="1">
                          <a:solidFill>
                            <a:srgbClr val="000000"/>
                          </a:solidFill>
                        </a:rPr>
                        <a:t>January</a:t>
                      </a:r>
                      <a:endParaRPr lang="en-NZ">
                        <a:solidFill>
                          <a:srgbClr val="000000"/>
                        </a:solidFill>
                      </a:endParaRPr>
                    </a:p>
                  </a:txBody>
                  <a:tcPr>
                    <a:solidFill>
                      <a:srgbClr val="2DBB79"/>
                    </a:solidFill>
                  </a:tcPr>
                </a:tc>
                <a:tc>
                  <a:txBody>
                    <a:bodyPr/>
                    <a:lstStyle/>
                    <a:p>
                      <a:pPr algn="ctr"/>
                      <a:r>
                        <a:rPr lang="mi-NZ" err="1">
                          <a:solidFill>
                            <a:srgbClr val="000000"/>
                          </a:solidFill>
                        </a:rPr>
                        <a:t>February</a:t>
                      </a:r>
                      <a:endParaRPr lang="en-NZ">
                        <a:solidFill>
                          <a:srgbClr val="000000"/>
                        </a:solidFill>
                      </a:endParaRPr>
                    </a:p>
                  </a:txBody>
                  <a:tcPr>
                    <a:solidFill>
                      <a:srgbClr val="2DBB79"/>
                    </a:solidFill>
                  </a:tcPr>
                </a:tc>
                <a:tc>
                  <a:txBody>
                    <a:bodyPr/>
                    <a:lstStyle/>
                    <a:p>
                      <a:pPr algn="ctr"/>
                      <a:r>
                        <a:rPr lang="mi-NZ" err="1">
                          <a:solidFill>
                            <a:srgbClr val="000000"/>
                          </a:solidFill>
                        </a:rPr>
                        <a:t>March</a:t>
                      </a:r>
                      <a:endParaRPr lang="en-NZ">
                        <a:solidFill>
                          <a:srgbClr val="000000"/>
                        </a:solidFill>
                      </a:endParaRPr>
                    </a:p>
                  </a:txBody>
                  <a:tcPr>
                    <a:solidFill>
                      <a:srgbClr val="2DBB79"/>
                    </a:solidFill>
                  </a:tcPr>
                </a:tc>
                <a:tc>
                  <a:txBody>
                    <a:bodyPr/>
                    <a:lstStyle/>
                    <a:p>
                      <a:pPr algn="ctr"/>
                      <a:r>
                        <a:rPr lang="mi-NZ" err="1">
                          <a:solidFill>
                            <a:srgbClr val="000000"/>
                          </a:solidFill>
                        </a:rPr>
                        <a:t>April</a:t>
                      </a:r>
                      <a:endParaRPr lang="en-NZ">
                        <a:solidFill>
                          <a:srgbClr val="000000"/>
                        </a:solidFill>
                      </a:endParaRPr>
                    </a:p>
                  </a:txBody>
                  <a:tcPr>
                    <a:solidFill>
                      <a:srgbClr val="2DBB79"/>
                    </a:solidFill>
                  </a:tcPr>
                </a:tc>
                <a:extLst>
                  <a:ext uri="{0D108BD9-81ED-4DB2-BD59-A6C34878D82A}">
                    <a16:rowId xmlns:a16="http://schemas.microsoft.com/office/drawing/2014/main" val="235143995"/>
                  </a:ext>
                </a:extLst>
              </a:tr>
              <a:tr h="1293067">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extLst>
                  <a:ext uri="{0D108BD9-81ED-4DB2-BD59-A6C34878D82A}">
                    <a16:rowId xmlns:a16="http://schemas.microsoft.com/office/drawing/2014/main" val="1976405517"/>
                  </a:ext>
                </a:extLst>
              </a:tr>
              <a:tr h="1293067">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extLst>
                  <a:ext uri="{0D108BD9-81ED-4DB2-BD59-A6C34878D82A}">
                    <a16:rowId xmlns:a16="http://schemas.microsoft.com/office/drawing/2014/main" val="3133785883"/>
                  </a:ext>
                </a:extLst>
              </a:tr>
              <a:tr h="1293067">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tc>
                  <a:txBody>
                    <a:bodyPr/>
                    <a:lstStyle/>
                    <a:p>
                      <a:endParaRPr lang="en-NZ"/>
                    </a:p>
                  </a:txBody>
                  <a:tcPr>
                    <a:solidFill>
                      <a:schemeClr val="bg1">
                        <a:lumMod val="95000"/>
                      </a:schemeClr>
                    </a:solidFill>
                  </a:tcPr>
                </a:tc>
                <a:extLst>
                  <a:ext uri="{0D108BD9-81ED-4DB2-BD59-A6C34878D82A}">
                    <a16:rowId xmlns:a16="http://schemas.microsoft.com/office/drawing/2014/main" val="972503249"/>
                  </a:ext>
                </a:extLst>
              </a:tr>
            </a:tbl>
          </a:graphicData>
        </a:graphic>
      </p:graphicFrame>
      <p:sp>
        <p:nvSpPr>
          <p:cNvPr id="102" name="TextBox 101">
            <a:extLst>
              <a:ext uri="{FF2B5EF4-FFF2-40B4-BE49-F238E27FC236}">
                <a16:creationId xmlns:a16="http://schemas.microsoft.com/office/drawing/2014/main" id="{C9059490-5C3A-41AD-B413-42028A578B49}"/>
              </a:ext>
            </a:extLst>
          </p:cNvPr>
          <p:cNvSpPr txBox="1"/>
          <p:nvPr/>
        </p:nvSpPr>
        <p:spPr>
          <a:xfrm>
            <a:off x="76256" y="2645888"/>
            <a:ext cx="430887" cy="120032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Calibri" panose="020F0502020204030204"/>
                <a:ea typeface="+mn-ea"/>
                <a:cs typeface="+mn-cs"/>
              </a:rPr>
              <a:t>Onboarding</a:t>
            </a:r>
          </a:p>
        </p:txBody>
      </p:sp>
      <p:sp>
        <p:nvSpPr>
          <p:cNvPr id="134" name="TextBox 133">
            <a:extLst>
              <a:ext uri="{FF2B5EF4-FFF2-40B4-BE49-F238E27FC236}">
                <a16:creationId xmlns:a16="http://schemas.microsoft.com/office/drawing/2014/main" id="{A4D4BF4F-9599-4B10-B133-60D3300B99EE}"/>
              </a:ext>
            </a:extLst>
          </p:cNvPr>
          <p:cNvSpPr txBox="1"/>
          <p:nvPr/>
        </p:nvSpPr>
        <p:spPr>
          <a:xfrm>
            <a:off x="76256" y="4995015"/>
            <a:ext cx="430887" cy="151215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Calibri" panose="020F0502020204030204"/>
                <a:ea typeface="+mn-ea"/>
                <a:cs typeface="+mn-cs"/>
              </a:rPr>
              <a:t>AIR Releases</a:t>
            </a:r>
          </a:p>
        </p:txBody>
      </p:sp>
      <p:sp>
        <p:nvSpPr>
          <p:cNvPr id="138" name="TextBox 137">
            <a:extLst>
              <a:ext uri="{FF2B5EF4-FFF2-40B4-BE49-F238E27FC236}">
                <a16:creationId xmlns:a16="http://schemas.microsoft.com/office/drawing/2014/main" id="{2EAADF32-DF6D-41B2-B29B-888D8F142FC4}"/>
              </a:ext>
            </a:extLst>
          </p:cNvPr>
          <p:cNvSpPr txBox="1"/>
          <p:nvPr/>
        </p:nvSpPr>
        <p:spPr>
          <a:xfrm>
            <a:off x="76257" y="3468835"/>
            <a:ext cx="430887" cy="151215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Calibri" panose="020F0502020204030204"/>
                <a:ea typeface="+mn-ea"/>
                <a:cs typeface="+mn-cs"/>
              </a:rPr>
              <a:t>Flu Season</a:t>
            </a:r>
          </a:p>
        </p:txBody>
      </p:sp>
      <p:cxnSp>
        <p:nvCxnSpPr>
          <p:cNvPr id="142" name="Straight Connector 141">
            <a:extLst>
              <a:ext uri="{FF2B5EF4-FFF2-40B4-BE49-F238E27FC236}">
                <a16:creationId xmlns:a16="http://schemas.microsoft.com/office/drawing/2014/main" id="{98DF367A-40D5-4445-9E27-E5B47025D381}"/>
              </a:ext>
            </a:extLst>
          </p:cNvPr>
          <p:cNvCxnSpPr/>
          <p:nvPr/>
        </p:nvCxnSpPr>
        <p:spPr>
          <a:xfrm>
            <a:off x="4633645" y="2645888"/>
            <a:ext cx="0" cy="3915552"/>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5" name="Arrow: Pentagon 134">
            <a:extLst>
              <a:ext uri="{FF2B5EF4-FFF2-40B4-BE49-F238E27FC236}">
                <a16:creationId xmlns:a16="http://schemas.microsoft.com/office/drawing/2014/main" id="{3A6A4894-120A-4574-A3C9-F03E26D442D1}"/>
              </a:ext>
            </a:extLst>
          </p:cNvPr>
          <p:cNvSpPr/>
          <p:nvPr/>
        </p:nvSpPr>
        <p:spPr>
          <a:xfrm>
            <a:off x="1479479" y="2749731"/>
            <a:ext cx="4099388" cy="269812"/>
          </a:xfrm>
          <a:prstGeom prst="homePlate">
            <a:avLst/>
          </a:prstGeom>
          <a:solidFill>
            <a:srgbClr val="48A26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err="1">
                <a:ln>
                  <a:noFill/>
                </a:ln>
                <a:solidFill>
                  <a:srgbClr val="09050A"/>
                </a:solidFill>
                <a:effectLst/>
                <a:uLnTx/>
                <a:uFillTx/>
                <a:latin typeface="Calibri" panose="020F0502020204030204"/>
                <a:ea typeface="+mn-ea"/>
                <a:cs typeface="+mn-cs"/>
              </a:rPr>
              <a:t>Commence</a:t>
            </a:r>
            <a:r>
              <a:rPr kumimoji="0" lang="mi-NZ" sz="14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400" b="1" i="0" u="none" strike="noStrike" kern="1200" cap="none" spc="0" normalizeH="0" baseline="0" noProof="0" err="1">
                <a:ln>
                  <a:noFill/>
                </a:ln>
                <a:solidFill>
                  <a:srgbClr val="09050A"/>
                </a:solidFill>
                <a:effectLst/>
                <a:uLnTx/>
                <a:uFillTx/>
                <a:latin typeface="Calibri" panose="020F0502020204030204"/>
                <a:ea typeface="+mn-ea"/>
                <a:cs typeface="+mn-cs"/>
              </a:rPr>
              <a:t>engagement</a:t>
            </a:r>
            <a:r>
              <a:rPr kumimoji="0" lang="mi-NZ" sz="1400" b="1" i="0" u="none" strike="noStrike" kern="1200" cap="none" spc="0" normalizeH="0" baseline="0" noProof="0">
                <a:ln>
                  <a:noFill/>
                </a:ln>
                <a:solidFill>
                  <a:srgbClr val="09050A"/>
                </a:solidFill>
                <a:effectLst/>
                <a:uLnTx/>
                <a:uFillTx/>
                <a:latin typeface="Calibri" panose="020F0502020204030204"/>
                <a:ea typeface="+mn-ea"/>
                <a:cs typeface="+mn-cs"/>
              </a:rPr>
              <a:t> to </a:t>
            </a:r>
            <a:r>
              <a:rPr kumimoji="0" lang="mi-NZ" sz="1400" b="1" i="0" u="none" strike="noStrike" kern="1200" cap="none" spc="0" normalizeH="0" baseline="0" noProof="0" err="1">
                <a:ln>
                  <a:noFill/>
                </a:ln>
                <a:solidFill>
                  <a:srgbClr val="09050A"/>
                </a:solidFill>
                <a:effectLst/>
                <a:uLnTx/>
                <a:uFillTx/>
                <a:latin typeface="Calibri" panose="020F0502020204030204"/>
                <a:ea typeface="+mn-ea"/>
                <a:cs typeface="+mn-cs"/>
              </a:rPr>
              <a:t>inform</a:t>
            </a:r>
            <a:r>
              <a:rPr kumimoji="0" lang="mi-NZ" sz="1400" b="1" i="0" u="none" strike="noStrike" kern="1200" cap="none" spc="0" normalizeH="0" baseline="0" noProof="0">
                <a:ln>
                  <a:noFill/>
                </a:ln>
                <a:solidFill>
                  <a:srgbClr val="09050A"/>
                </a:solidFill>
                <a:effectLst/>
                <a:uLnTx/>
                <a:uFillTx/>
                <a:latin typeface="Calibri" panose="020F0502020204030204"/>
                <a:ea typeface="+mn-ea"/>
                <a:cs typeface="+mn-cs"/>
              </a:rPr>
              <a:t> sector</a:t>
            </a:r>
            <a:endParaRPr kumimoji="0" lang="mi-NZ" sz="1400" b="1" i="0" u="none" strike="noStrike" kern="1200" cap="none" spc="0" normalizeH="0" baseline="0" noProof="0">
              <a:ln>
                <a:noFill/>
              </a:ln>
              <a:solidFill>
                <a:srgbClr val="09050A"/>
              </a:solidFill>
              <a:effectLst/>
              <a:uLnTx/>
              <a:uFillTx/>
              <a:latin typeface="Calibri" panose="020F0502020204030204"/>
              <a:ea typeface="+mn-ea"/>
              <a:cs typeface="Calibri"/>
            </a:endParaRPr>
          </a:p>
        </p:txBody>
      </p:sp>
      <p:cxnSp>
        <p:nvCxnSpPr>
          <p:cNvPr id="143" name="Straight Connector 142">
            <a:extLst>
              <a:ext uri="{FF2B5EF4-FFF2-40B4-BE49-F238E27FC236}">
                <a16:creationId xmlns:a16="http://schemas.microsoft.com/office/drawing/2014/main" id="{7B9F3A9F-26AB-4F10-B86E-B055EEA70CD3}"/>
              </a:ext>
            </a:extLst>
          </p:cNvPr>
          <p:cNvCxnSpPr/>
          <p:nvPr/>
        </p:nvCxnSpPr>
        <p:spPr>
          <a:xfrm>
            <a:off x="6378539" y="2645888"/>
            <a:ext cx="0" cy="3915552"/>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D4F90F3-DCEC-43E7-9386-C761A948E48F}"/>
              </a:ext>
            </a:extLst>
          </p:cNvPr>
          <p:cNvCxnSpPr/>
          <p:nvPr/>
        </p:nvCxnSpPr>
        <p:spPr>
          <a:xfrm>
            <a:off x="8505290" y="2645888"/>
            <a:ext cx="0" cy="3915552"/>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7" name="Arrow: Pentagon 136">
            <a:extLst>
              <a:ext uri="{FF2B5EF4-FFF2-40B4-BE49-F238E27FC236}">
                <a16:creationId xmlns:a16="http://schemas.microsoft.com/office/drawing/2014/main" id="{4FC20C76-7D5D-4560-93C6-209A73155539}"/>
              </a:ext>
            </a:extLst>
          </p:cNvPr>
          <p:cNvSpPr/>
          <p:nvPr/>
        </p:nvSpPr>
        <p:spPr>
          <a:xfrm>
            <a:off x="4412083" y="3636963"/>
            <a:ext cx="4341499" cy="258094"/>
          </a:xfrm>
          <a:prstGeom prst="homePlate">
            <a:avLst/>
          </a:prstGeom>
          <a:solidFill>
            <a:srgbClr val="48A26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err="1">
                <a:ln>
                  <a:noFill/>
                </a:ln>
                <a:solidFill>
                  <a:srgbClr val="09050A"/>
                </a:solidFill>
                <a:effectLst/>
                <a:uLnTx/>
                <a:uFillTx/>
                <a:latin typeface="Calibri" panose="020F0502020204030204"/>
                <a:ea typeface="+mn-ea"/>
                <a:cs typeface="+mn-cs"/>
              </a:rPr>
              <a:t>Vaccinating</a:t>
            </a:r>
            <a:r>
              <a:rPr kumimoji="0" lang="mi-NZ" sz="14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400" b="1" i="0" u="none" strike="noStrike" kern="1200" cap="none" spc="0" normalizeH="0" baseline="0" noProof="0" err="1">
                <a:ln>
                  <a:noFill/>
                </a:ln>
                <a:solidFill>
                  <a:srgbClr val="09050A"/>
                </a:solidFill>
                <a:effectLst/>
                <a:uLnTx/>
                <a:uFillTx/>
                <a:latin typeface="Calibri" panose="020F0502020204030204"/>
                <a:ea typeface="+mn-ea"/>
                <a:cs typeface="+mn-cs"/>
              </a:rPr>
              <a:t>workforce</a:t>
            </a:r>
            <a:r>
              <a:rPr kumimoji="0" lang="mi-NZ" sz="14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400" b="1" i="0" u="none" strike="noStrike" kern="1200" cap="none" spc="0" normalizeH="0" baseline="0" noProof="0" err="1">
                <a:ln>
                  <a:noFill/>
                </a:ln>
                <a:solidFill>
                  <a:srgbClr val="09050A"/>
                </a:solidFill>
                <a:effectLst/>
                <a:uLnTx/>
                <a:uFillTx/>
                <a:latin typeface="Calibri" panose="020F0502020204030204"/>
                <a:ea typeface="+mn-ea"/>
                <a:cs typeface="+mn-cs"/>
              </a:rPr>
              <a:t>sign-up</a:t>
            </a:r>
            <a:endParaRPr kumimoji="0" lang="mi-NZ" sz="1400" b="1" i="0" u="none" strike="noStrike" kern="1200" cap="none" spc="0" normalizeH="0" baseline="0" noProof="0" err="1">
              <a:ln>
                <a:noFill/>
              </a:ln>
              <a:solidFill>
                <a:srgbClr val="09050A"/>
              </a:solidFill>
              <a:effectLst/>
              <a:uLnTx/>
              <a:uFillTx/>
              <a:latin typeface="Calibri" panose="020F0502020204030204"/>
              <a:ea typeface="+mn-ea"/>
              <a:cs typeface="Calibri"/>
            </a:endParaRPr>
          </a:p>
        </p:txBody>
      </p:sp>
      <p:sp>
        <p:nvSpPr>
          <p:cNvPr id="139" name="Arrow: Pentagon 138">
            <a:extLst>
              <a:ext uri="{FF2B5EF4-FFF2-40B4-BE49-F238E27FC236}">
                <a16:creationId xmlns:a16="http://schemas.microsoft.com/office/drawing/2014/main" id="{44B68743-CD1E-4520-B9E3-47F71E1C29BB}"/>
              </a:ext>
            </a:extLst>
          </p:cNvPr>
          <p:cNvSpPr/>
          <p:nvPr/>
        </p:nvSpPr>
        <p:spPr>
          <a:xfrm>
            <a:off x="8373438" y="4451746"/>
            <a:ext cx="3092343" cy="270000"/>
          </a:xfrm>
          <a:prstGeom prst="homePlate">
            <a:avLst/>
          </a:prstGeom>
          <a:solidFill>
            <a:schemeClr val="accent2"/>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err="1">
                <a:ln>
                  <a:noFill/>
                </a:ln>
                <a:solidFill>
                  <a:srgbClr val="FFFFFF"/>
                </a:solidFill>
                <a:effectLst/>
                <a:uLnTx/>
                <a:uFillTx/>
                <a:latin typeface="Calibri" panose="020F0502020204030204"/>
                <a:ea typeface="+mn-ea"/>
                <a:cs typeface="+mn-cs"/>
              </a:rPr>
              <a:t>Flu</a:t>
            </a:r>
            <a:r>
              <a:rPr kumimoji="0" lang="mi-NZ" sz="14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mi-NZ" sz="1400" b="1" i="0" u="none" strike="noStrike" kern="1200" cap="none" spc="0" normalizeH="0" baseline="0" noProof="0" err="1">
                <a:ln>
                  <a:noFill/>
                </a:ln>
                <a:solidFill>
                  <a:srgbClr val="FFFFFF"/>
                </a:solidFill>
                <a:effectLst/>
                <a:uLnTx/>
                <a:uFillTx/>
                <a:latin typeface="Calibri" panose="020F0502020204030204"/>
                <a:ea typeface="+mn-ea"/>
                <a:cs typeface="+mn-cs"/>
              </a:rPr>
              <a:t>campaign</a:t>
            </a:r>
            <a:r>
              <a:rPr kumimoji="0" lang="mi-NZ" sz="1400" b="1" i="0" u="none" strike="noStrike" kern="1200" cap="none" spc="0" normalizeH="0" baseline="0" noProof="0">
                <a:ln>
                  <a:noFill/>
                </a:ln>
                <a:solidFill>
                  <a:srgbClr val="FFFFFF"/>
                </a:solidFill>
                <a:effectLst/>
                <a:uLnTx/>
                <a:uFillTx/>
                <a:latin typeface="Calibri" panose="020F0502020204030204"/>
                <a:ea typeface="+mn-ea"/>
                <a:cs typeface="+mn-cs"/>
              </a:rPr>
              <a:t> </a:t>
            </a:r>
            <a:endParaRPr kumimoji="0" lang="en-NZ"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6" name="Arrow: Pentagon 135">
            <a:extLst>
              <a:ext uri="{FF2B5EF4-FFF2-40B4-BE49-F238E27FC236}">
                <a16:creationId xmlns:a16="http://schemas.microsoft.com/office/drawing/2014/main" id="{A5015212-E6DB-48E7-9F68-3B35CE2AA1FD}"/>
              </a:ext>
            </a:extLst>
          </p:cNvPr>
          <p:cNvSpPr/>
          <p:nvPr/>
        </p:nvSpPr>
        <p:spPr>
          <a:xfrm>
            <a:off x="3802808" y="3193253"/>
            <a:ext cx="4099388" cy="270000"/>
          </a:xfrm>
          <a:prstGeom prst="homePlate">
            <a:avLst/>
          </a:prstGeom>
          <a:solidFill>
            <a:srgbClr val="48A26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dirty="0" err="1">
                <a:ln>
                  <a:noFill/>
                </a:ln>
                <a:solidFill>
                  <a:srgbClr val="09050A"/>
                </a:solidFill>
                <a:effectLst/>
                <a:uLnTx/>
                <a:uFillTx/>
                <a:latin typeface="Calibri" panose="020F0502020204030204"/>
                <a:ea typeface="+mn-ea"/>
                <a:cs typeface="+mn-cs"/>
              </a:rPr>
              <a:t>Facility</a:t>
            </a:r>
            <a:r>
              <a:rPr kumimoji="0" lang="mi-NZ" sz="1400" b="1" i="0" u="none" strike="noStrike" kern="1200" cap="none" spc="0" normalizeH="0" baseline="0" noProof="0" dirty="0">
                <a:ln>
                  <a:noFill/>
                </a:ln>
                <a:solidFill>
                  <a:srgbClr val="09050A"/>
                </a:solidFill>
                <a:effectLst/>
                <a:uLnTx/>
                <a:uFillTx/>
                <a:latin typeface="Calibri" panose="020F0502020204030204"/>
                <a:ea typeface="+mn-ea"/>
                <a:cs typeface="+mn-cs"/>
              </a:rPr>
              <a:t> </a:t>
            </a:r>
            <a:r>
              <a:rPr lang="mi-NZ" sz="1400" b="1" dirty="0">
                <a:solidFill>
                  <a:srgbClr val="09050A"/>
                </a:solidFill>
                <a:latin typeface="Calibri" panose="020F0502020204030204"/>
              </a:rPr>
              <a:t>m</a:t>
            </a:r>
            <a:r>
              <a:rPr kumimoji="0" lang="mi-NZ" sz="1400" b="1" i="0" u="none" strike="noStrike" kern="1200" cap="none" spc="0" normalizeH="0" baseline="0" noProof="0" dirty="0" err="1">
                <a:ln>
                  <a:noFill/>
                </a:ln>
                <a:solidFill>
                  <a:srgbClr val="09050A"/>
                </a:solidFill>
                <a:effectLst/>
                <a:uLnTx/>
                <a:uFillTx/>
                <a:latin typeface="Calibri" panose="020F0502020204030204"/>
                <a:ea typeface="+mn-ea"/>
                <a:cs typeface="+mn-cs"/>
              </a:rPr>
              <a:t>anagers</a:t>
            </a:r>
            <a:r>
              <a:rPr kumimoji="0" lang="mi-NZ" sz="1400" b="1" i="0" u="none" strike="noStrike" kern="1200" cap="none" spc="0" normalizeH="0" baseline="0" noProof="0" dirty="0">
                <a:ln>
                  <a:noFill/>
                </a:ln>
                <a:solidFill>
                  <a:srgbClr val="09050A"/>
                </a:solidFill>
                <a:effectLst/>
                <a:uLnTx/>
                <a:uFillTx/>
                <a:latin typeface="Calibri" panose="020F0502020204030204"/>
                <a:ea typeface="+mn-ea"/>
                <a:cs typeface="+mn-cs"/>
              </a:rPr>
              <a:t> </a:t>
            </a:r>
            <a:r>
              <a:rPr lang="mi-NZ" sz="1400" b="1" dirty="0">
                <a:solidFill>
                  <a:srgbClr val="09050A"/>
                </a:solidFill>
                <a:latin typeface="Calibri" panose="020F0502020204030204"/>
              </a:rPr>
              <a:t>s</a:t>
            </a:r>
            <a:r>
              <a:rPr kumimoji="0" lang="mi-NZ" sz="1400" b="1" i="0" u="none" strike="noStrike" kern="1200" cap="none" spc="0" normalizeH="0" baseline="0" noProof="0" dirty="0" err="1">
                <a:ln>
                  <a:noFill/>
                </a:ln>
                <a:solidFill>
                  <a:srgbClr val="09050A"/>
                </a:solidFill>
                <a:effectLst/>
                <a:uLnTx/>
                <a:uFillTx/>
                <a:latin typeface="Calibri" panose="020F0502020204030204"/>
                <a:ea typeface="+mn-ea"/>
                <a:cs typeface="+mn-cs"/>
              </a:rPr>
              <a:t>ign-up</a:t>
            </a:r>
            <a:endParaRPr kumimoji="0" lang="en-NZ" sz="1400" b="1" i="0" u="none" strike="noStrike" kern="1200" cap="none" spc="0" normalizeH="0" baseline="0" noProof="0" dirty="0">
              <a:ln>
                <a:noFill/>
              </a:ln>
              <a:solidFill>
                <a:srgbClr val="09050A"/>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80F13166-DC9B-499D-B77A-6E186D5662E0}"/>
              </a:ext>
            </a:extLst>
          </p:cNvPr>
          <p:cNvSpPr txBox="1"/>
          <p:nvPr/>
        </p:nvSpPr>
        <p:spPr>
          <a:xfrm>
            <a:off x="4801515" y="5751095"/>
            <a:ext cx="1260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Edit</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Vaccination</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Records</a:t>
            </a:r>
            <a:endParaRPr kumimoji="0" lang="en-NZ" sz="1200" b="1"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A22F17B7-F0D5-46A4-A877-286322863D19}"/>
              </a:ext>
            </a:extLst>
          </p:cNvPr>
          <p:cNvSpPr/>
          <p:nvPr/>
        </p:nvSpPr>
        <p:spPr>
          <a:xfrm>
            <a:off x="4390061" y="5784487"/>
            <a:ext cx="382409" cy="382409"/>
          </a:xfrm>
          <a:prstGeom prst="ellipse">
            <a:avLst/>
          </a:prstGeom>
          <a:solidFill>
            <a:schemeClr val="bg1"/>
          </a:solidFill>
          <a:ln w="15875" cap="flat" cmpd="sng" algn="ctr">
            <a:solidFill>
              <a:schemeClr val="tx1"/>
            </a:solidFill>
            <a:prstDash val="solid"/>
          </a:ln>
          <a:effectLst/>
        </p:spPr>
        <p:txBody>
          <a:bodyPr rtlCol="0" anchor="ctr"/>
          <a:lstStyle/>
          <a:p>
            <a:pPr marL="0" marR="0" lvl="0" indent="0" algn="ctr" defTabSz="816356"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52" name="Graphic 151" descr="Eraser outline">
            <a:extLst>
              <a:ext uri="{FF2B5EF4-FFF2-40B4-BE49-F238E27FC236}">
                <a16:creationId xmlns:a16="http://schemas.microsoft.com/office/drawing/2014/main" id="{50801661-9ACD-4D83-AE89-DF859601E5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37265" y="5831691"/>
            <a:ext cx="288000" cy="288000"/>
          </a:xfrm>
          <a:prstGeom prst="rect">
            <a:avLst/>
          </a:prstGeom>
        </p:spPr>
      </p:pic>
      <p:grpSp>
        <p:nvGrpSpPr>
          <p:cNvPr id="153" name="Group 152">
            <a:extLst>
              <a:ext uri="{FF2B5EF4-FFF2-40B4-BE49-F238E27FC236}">
                <a16:creationId xmlns:a16="http://schemas.microsoft.com/office/drawing/2014/main" id="{63EAC696-55DC-4D8B-A13B-C35BF79D1A84}"/>
              </a:ext>
            </a:extLst>
          </p:cNvPr>
          <p:cNvGrpSpPr/>
          <p:nvPr/>
        </p:nvGrpSpPr>
        <p:grpSpPr>
          <a:xfrm>
            <a:off x="6160500" y="5376634"/>
            <a:ext cx="382409" cy="382409"/>
            <a:chOff x="4383519" y="4161135"/>
            <a:chExt cx="286807" cy="286807"/>
          </a:xfrm>
        </p:grpSpPr>
        <p:sp>
          <p:nvSpPr>
            <p:cNvPr id="154" name="Oval 153">
              <a:extLst>
                <a:ext uri="{FF2B5EF4-FFF2-40B4-BE49-F238E27FC236}">
                  <a16:creationId xmlns:a16="http://schemas.microsoft.com/office/drawing/2014/main" id="{F8412836-9456-4D1D-BF8F-F00AC2D2472E}"/>
                </a:ext>
              </a:extLst>
            </p:cNvPr>
            <p:cNvSpPr/>
            <p:nvPr/>
          </p:nvSpPr>
          <p:spPr>
            <a:xfrm>
              <a:off x="4383519" y="4161135"/>
              <a:ext cx="286807" cy="286807"/>
            </a:xfrm>
            <a:prstGeom prst="ellipse">
              <a:avLst/>
            </a:prstGeom>
            <a:solidFill>
              <a:schemeClr val="bg1"/>
            </a:solidFill>
            <a:ln w="15875" cap="flat" cmpd="sng" algn="ctr">
              <a:solidFill>
                <a:schemeClr val="tx1"/>
              </a:solidFill>
              <a:prstDash val="solid"/>
            </a:ln>
            <a:effectLst/>
          </p:spPr>
          <p:txBody>
            <a:bodyPr rtlCol="0" anchor="ctr"/>
            <a:lstStyle/>
            <a:p>
              <a:pPr marL="0" marR="0" lvl="0" indent="0" algn="ctr" defTabSz="816356"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5" name="Oval 66">
              <a:extLst>
                <a:ext uri="{FF2B5EF4-FFF2-40B4-BE49-F238E27FC236}">
                  <a16:creationId xmlns:a16="http://schemas.microsoft.com/office/drawing/2014/main" id="{DEAAFC19-7F9C-41A4-813A-A56352627FB7}"/>
                </a:ext>
              </a:extLst>
            </p:cNvPr>
            <p:cNvSpPr>
              <a:spLocks noChangeArrowheads="1"/>
            </p:cNvSpPr>
            <p:nvPr/>
          </p:nvSpPr>
          <p:spPr bwMode="auto">
            <a:xfrm>
              <a:off x="4562472" y="4335478"/>
              <a:ext cx="7436" cy="7436"/>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sp>
        <p:nvSpPr>
          <p:cNvPr id="156" name="Oval 155">
            <a:extLst>
              <a:ext uri="{FF2B5EF4-FFF2-40B4-BE49-F238E27FC236}">
                <a16:creationId xmlns:a16="http://schemas.microsoft.com/office/drawing/2014/main" id="{3524F59F-1FD7-433F-A0B8-F41BF9670B68}"/>
              </a:ext>
            </a:extLst>
          </p:cNvPr>
          <p:cNvSpPr/>
          <p:nvPr/>
        </p:nvSpPr>
        <p:spPr>
          <a:xfrm>
            <a:off x="8274907" y="5784487"/>
            <a:ext cx="382409" cy="382409"/>
          </a:xfrm>
          <a:prstGeom prst="ellipse">
            <a:avLst/>
          </a:prstGeom>
          <a:solidFill>
            <a:schemeClr val="bg1"/>
          </a:solidFill>
          <a:ln w="15875" cap="flat" cmpd="sng" algn="ctr">
            <a:solidFill>
              <a:schemeClr val="tx1"/>
            </a:solidFill>
            <a:prstDash val="solid"/>
          </a:ln>
          <a:effectLst/>
        </p:spPr>
        <p:txBody>
          <a:bodyPr rtlCol="0" anchor="ctr"/>
          <a:lstStyle/>
          <a:p>
            <a:pPr marL="0" marR="0" lvl="0" indent="0" algn="ctr" defTabSz="816356"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7" name="Oval 156">
            <a:extLst>
              <a:ext uri="{FF2B5EF4-FFF2-40B4-BE49-F238E27FC236}">
                <a16:creationId xmlns:a16="http://schemas.microsoft.com/office/drawing/2014/main" id="{8F810A8B-B602-44D9-9847-349FD3131E47}"/>
              </a:ext>
            </a:extLst>
          </p:cNvPr>
          <p:cNvSpPr/>
          <p:nvPr/>
        </p:nvSpPr>
        <p:spPr>
          <a:xfrm>
            <a:off x="6163882" y="6078455"/>
            <a:ext cx="382409" cy="382409"/>
          </a:xfrm>
          <a:prstGeom prst="ellipse">
            <a:avLst/>
          </a:prstGeom>
          <a:solidFill>
            <a:schemeClr val="bg1"/>
          </a:solidFill>
          <a:ln w="15875" cap="flat" cmpd="sng" algn="ctr">
            <a:solidFill>
              <a:schemeClr val="tx1"/>
            </a:solidFill>
            <a:prstDash val="solid"/>
          </a:ln>
          <a:effectLst/>
        </p:spPr>
        <p:txBody>
          <a:bodyPr rtlCol="0" anchor="ctr"/>
          <a:lstStyle/>
          <a:p>
            <a:pPr marL="0" marR="0" lvl="0" indent="0" algn="ctr" defTabSz="816356"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58" name="Graphic 157" descr="Route (Two Pins With A Path) outline">
            <a:extLst>
              <a:ext uri="{FF2B5EF4-FFF2-40B4-BE49-F238E27FC236}">
                <a16:creationId xmlns:a16="http://schemas.microsoft.com/office/drawing/2014/main" id="{4DC66C84-CB8E-4F5D-8FFB-49619BC934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7704" y="5423838"/>
            <a:ext cx="288000" cy="288000"/>
          </a:xfrm>
          <a:prstGeom prst="rect">
            <a:avLst/>
          </a:prstGeom>
        </p:spPr>
      </p:pic>
      <p:pic>
        <p:nvPicPr>
          <p:cNvPr id="159" name="Graphic 158" descr="Needle outline">
            <a:extLst>
              <a:ext uri="{FF2B5EF4-FFF2-40B4-BE49-F238E27FC236}">
                <a16:creationId xmlns:a16="http://schemas.microsoft.com/office/drawing/2014/main" id="{02305249-E2D4-486B-A0FC-EF75D6D503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1086" y="6125064"/>
            <a:ext cx="288000" cy="288000"/>
          </a:xfrm>
          <a:prstGeom prst="rect">
            <a:avLst/>
          </a:prstGeom>
        </p:spPr>
      </p:pic>
      <p:pic>
        <p:nvPicPr>
          <p:cNvPr id="160" name="Graphic 159" descr="Bar chart with solid fill">
            <a:extLst>
              <a:ext uri="{FF2B5EF4-FFF2-40B4-BE49-F238E27FC236}">
                <a16:creationId xmlns:a16="http://schemas.microsoft.com/office/drawing/2014/main" id="{AA7ABD0B-1F60-4AE9-8D9E-B375EAC306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2111" y="5831691"/>
            <a:ext cx="288000" cy="288000"/>
          </a:xfrm>
          <a:prstGeom prst="rect">
            <a:avLst/>
          </a:prstGeom>
        </p:spPr>
      </p:pic>
      <p:sp>
        <p:nvSpPr>
          <p:cNvPr id="161" name="TextBox 160">
            <a:extLst>
              <a:ext uri="{FF2B5EF4-FFF2-40B4-BE49-F238E27FC236}">
                <a16:creationId xmlns:a16="http://schemas.microsoft.com/office/drawing/2014/main" id="{2D0310A1-A807-4AE1-9559-E4F40989FFCD}"/>
              </a:ext>
            </a:extLst>
          </p:cNvPr>
          <p:cNvSpPr txBox="1"/>
          <p:nvPr/>
        </p:nvSpPr>
        <p:spPr>
          <a:xfrm>
            <a:off x="6576426" y="5349152"/>
            <a:ext cx="1260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Mobile</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Site</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Recording</a:t>
            </a:r>
            <a:endParaRPr kumimoji="0" lang="en-NZ" sz="1200" b="1"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772E4F01-E7C9-444B-90DF-089AB05EAD24}"/>
              </a:ext>
            </a:extLst>
          </p:cNvPr>
          <p:cNvSpPr txBox="1"/>
          <p:nvPr/>
        </p:nvSpPr>
        <p:spPr>
          <a:xfrm>
            <a:off x="6576426" y="6052963"/>
            <a:ext cx="1260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Ability</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to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Record</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Flu</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Vaccinations</a:t>
            </a:r>
            <a:endParaRPr kumimoji="0" lang="en-NZ" sz="1200" b="1"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F146ADAF-C28F-4A38-828D-232877212553}"/>
              </a:ext>
            </a:extLst>
          </p:cNvPr>
          <p:cNvSpPr txBox="1"/>
          <p:nvPr/>
        </p:nvSpPr>
        <p:spPr>
          <a:xfrm>
            <a:off x="8728593" y="5739747"/>
            <a:ext cx="1260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Provider</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Level</a:t>
            </a:r>
            <a:r>
              <a:rPr kumimoji="0" lang="mi-NZ" sz="1200" b="1" i="0" u="none" strike="noStrike" kern="1200" cap="none" spc="0" normalizeH="0" baseline="0" noProof="0">
                <a:ln>
                  <a:noFill/>
                </a:ln>
                <a:solidFill>
                  <a:srgbClr val="09050A"/>
                </a:solidFill>
                <a:effectLst/>
                <a:uLnTx/>
                <a:uFillTx/>
                <a:latin typeface="Calibri" panose="020F0502020204030204"/>
                <a:ea typeface="+mn-ea"/>
                <a:cs typeface="+mn-cs"/>
              </a:rPr>
              <a:t> </a:t>
            </a:r>
            <a:r>
              <a:rPr kumimoji="0" lang="mi-NZ" sz="1200" b="1" i="0" u="none" strike="noStrike" kern="1200" cap="none" spc="0" normalizeH="0" baseline="0" noProof="0" err="1">
                <a:ln>
                  <a:noFill/>
                </a:ln>
                <a:solidFill>
                  <a:srgbClr val="09050A"/>
                </a:solidFill>
                <a:effectLst/>
                <a:uLnTx/>
                <a:uFillTx/>
                <a:latin typeface="Calibri" panose="020F0502020204030204"/>
                <a:ea typeface="+mn-ea"/>
                <a:cs typeface="+mn-cs"/>
              </a:rPr>
              <a:t>Reporting</a:t>
            </a:r>
            <a:endParaRPr kumimoji="0" lang="en-NZ" sz="1200" b="1" i="0" u="none" strike="noStrike" kern="1200" cap="none" spc="0" normalizeH="0" baseline="0" noProof="0">
              <a:ln>
                <a:noFill/>
              </a:ln>
              <a:solidFill>
                <a:srgbClr val="09050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589939"/>
      </p:ext>
    </p:extLst>
  </p:cSld>
  <p:clrMapOvr>
    <a:masterClrMapping/>
  </p:clrMapOvr>
</p:sld>
</file>

<file path=ppt/theme/theme1.xml><?xml version="1.0" encoding="utf-8"?>
<a:theme xmlns:a="http://schemas.openxmlformats.org/drawingml/2006/main" name="4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Vaccine Tech SG " id="{985F5F98-8B83-4810-BE38-953AB2165BC9}" vid="{54BAD0B2-DE7F-4848-8118-BBA05ABA730B}"/>
    </a:ext>
  </a:extLst>
</a:theme>
</file>

<file path=ppt/theme/theme2.xml><?xml version="1.0" encoding="utf-8"?>
<a:theme xmlns:a="http://schemas.openxmlformats.org/drawingml/2006/main" name="6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PPT_template_image_changeout_2  -  Read-Only" id="{11303004-423E-4024-BFA9-534F3062110C}" vid="{C829E641-C316-48F3-BB0B-EB3EFA7D1C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94121BA216244BB82461BBC3E08D5F" ma:contentTypeVersion="15" ma:contentTypeDescription="Create a new document." ma:contentTypeScope="" ma:versionID="c120c3669f827e7831a6f49c40a277ba">
  <xsd:schema xmlns:xsd="http://www.w3.org/2001/XMLSchema" xmlns:xs="http://www.w3.org/2001/XMLSchema" xmlns:p="http://schemas.microsoft.com/office/2006/metadata/properties" xmlns:ns2="e15c7cdf-bccb-4e70-88af-05878af6089f" xmlns:ns3="eabac67a-7782-42f8-9ba3-bbf58fc17f47" targetNamespace="http://schemas.microsoft.com/office/2006/metadata/properties" ma:root="true" ma:fieldsID="e65f4de71b16e9dd634b754595c068aa" ns2:_="" ns3:_="">
    <xsd:import namespace="e15c7cdf-bccb-4e70-88af-05878af6089f"/>
    <xsd:import namespace="eabac67a-7782-42f8-9ba3-bbf58fc17f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c7cdf-bccb-4e70-88af-05878af608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bac67a-7782-42f8-9ba3-bbf58fc17f4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5c7cdf-bccb-4e70-88af-05878af6089f">
      <Terms xmlns="http://schemas.microsoft.com/office/infopath/2007/PartnerControls"/>
    </lcf76f155ced4ddcb4097134ff3c332f>
    <SharedWithUsers xmlns="eabac67a-7782-42f8-9ba3-bbf58fc17f47">
      <UserInfo>
        <DisplayName>Loren Shand</DisplayName>
        <AccountId>161</AccountId>
        <AccountType/>
      </UserInfo>
      <UserInfo>
        <DisplayName>Amanda Carrington</DisplayName>
        <AccountId>417</AccountId>
        <AccountType/>
      </UserInfo>
      <UserInfo>
        <DisplayName>Bronwen DOliveira</DisplayName>
        <AccountId>300</AccountId>
        <AccountType/>
      </UserInfo>
    </SharedWithUsers>
  </documentManagement>
</p:properties>
</file>

<file path=customXml/itemProps1.xml><?xml version="1.0" encoding="utf-8"?>
<ds:datastoreItem xmlns:ds="http://schemas.openxmlformats.org/officeDocument/2006/customXml" ds:itemID="{3D667E8A-4E3C-42AE-BC20-220F6E9B1FDD}">
  <ds:schemaRefs>
    <ds:schemaRef ds:uri="e15c7cdf-bccb-4e70-88af-05878af6089f"/>
    <ds:schemaRef ds:uri="eabac67a-7782-42f8-9ba3-bbf58fc17f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8E7C03E-0D14-4B5B-A72B-1C887625BFCE}">
  <ds:schemaRefs>
    <ds:schemaRef ds:uri="http://schemas.microsoft.com/sharepoint/v3/contenttype/forms"/>
  </ds:schemaRefs>
</ds:datastoreItem>
</file>

<file path=customXml/itemProps3.xml><?xml version="1.0" encoding="utf-8"?>
<ds:datastoreItem xmlns:ds="http://schemas.openxmlformats.org/officeDocument/2006/customXml" ds:itemID="{B3D60C7C-2D7C-42FF-887B-13163BFF2C2E}">
  <ds:schemaRefs>
    <ds:schemaRef ds:uri="e15c7cdf-bccb-4e70-88af-05878af6089f"/>
    <ds:schemaRef ds:uri="eabac67a-7782-42f8-9ba3-bbf58fc17f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TotalTime>
  <Words>1097</Words>
  <Application>Microsoft Office PowerPoint</Application>
  <PresentationFormat>Widescreen</PresentationFormat>
  <Paragraphs>130</Paragraphs>
  <Slides>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Arial</vt:lpstr>
      <vt:lpstr>Calibri</vt:lpstr>
      <vt:lpstr>Century Gothic</vt:lpstr>
      <vt:lpstr>Helvetica</vt:lpstr>
      <vt:lpstr>Open Sans</vt:lpstr>
      <vt:lpstr>Segoe UI</vt:lpstr>
      <vt:lpstr>Segoe UI Semibold</vt:lpstr>
      <vt:lpstr>Symbol</vt:lpstr>
      <vt:lpstr>Wingdings</vt:lpstr>
      <vt:lpstr>4_Office Theme</vt:lpstr>
      <vt:lpstr>6_Office Theme</vt:lpstr>
      <vt:lpstr>Aotearoa Immunisation Register (AIR)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Ministry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Rhys Vaughan-Jones</dc:creator>
  <cp:lastModifiedBy>Bronwen DOliveira</cp:lastModifiedBy>
  <cp:revision>3</cp:revision>
  <dcterms:created xsi:type="dcterms:W3CDTF">2023-01-31T04:14:33Z</dcterms:created>
  <dcterms:modified xsi:type="dcterms:W3CDTF">2023-02-07T23:48:01Z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0x0101000D94121BA216244BB82461BBC3E08D5F</vt:lpwstr>
  </property>
  <property fmtid="{D5CDD505-2E9C-101B-9397-08002B2CF9AE}" pid="3" name="MediaServiceImageTags">
    <vt:lpwstr/>
  </property>
</Properties>
</file>