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68" r:id="rId5"/>
    <p:sldId id="366" r:id="rId6"/>
    <p:sldId id="396" r:id="rId7"/>
    <p:sldId id="395" r:id="rId8"/>
    <p:sldId id="398" r:id="rId9"/>
    <p:sldId id="386" r:id="rId10"/>
    <p:sldId id="401" r:id="rId11"/>
    <p:sldId id="390" r:id="rId12"/>
    <p:sldId id="392" r:id="rId13"/>
    <p:sldId id="404" r:id="rId14"/>
    <p:sldId id="405" r:id="rId15"/>
    <p:sldId id="406" r:id="rId16"/>
    <p:sldId id="389" r:id="rId17"/>
    <p:sldId id="397" r:id="rId18"/>
    <p:sldId id="400" r:id="rId19"/>
    <p:sldId id="399" r:id="rId20"/>
    <p:sldId id="408" r:id="rId21"/>
    <p:sldId id="388" r:id="rId22"/>
    <p:sldId id="402" r:id="rId23"/>
    <p:sldId id="403" r:id="rId24"/>
    <p:sldId id="394" r:id="rId25"/>
    <p:sldId id="393" r:id="rId26"/>
    <p:sldId id="391" r:id="rId27"/>
    <p:sldId id="407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5BF806-98AF-BA3B-BCD6-E556E0347C62}" name="Andrew Bary" initials="AB" userId="S::Andrew.Bary@southerndhb.govt.nz::31051842-3a5c-4adf-b885-86b005458594" providerId="AD"/>
  <p188:author id="{6EE8EC26-A81F-20C9-E648-654C08CE79A8}" name="Alice Geary" initials="AG" userId="S::alice.geary@southerndhb.govt.nz::23043f8f-6e9a-4fa4-bec9-7dfe72936f56" providerId="AD"/>
  <p188:author id="{C65D7D51-54E3-2EF1-0574-413E2FB9A4CD}" name="Heather Wilson" initials="HW" userId="S::Heather.Wilson@southerndhb.govt.nz::44de8aa0-7fe8-412c-ba42-ff751b9bf99b" providerId="AD"/>
  <p188:author id="{EF52FA75-EBF1-3FFC-8611-36B6DFA6BCC6}" name="Demelza Halley" initials="DH" userId="S::Demelza.Halley@southerndhb.govt.nz::e70bb43f-103d-4547-b591-3a60f19898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milly Smith" initials="RS" lastIdx="3" clrIdx="6">
    <p:extLst>
      <p:ext uri="{19B8F6BF-5375-455C-9EA6-DF929625EA0E}">
        <p15:presenceInfo xmlns:p15="http://schemas.microsoft.com/office/powerpoint/2012/main" userId="S::romilly.smith@southerndhb.govt.nz::c7d610d3-8f61-4299-a7f4-93c5dbd05d1d" providerId="AD"/>
      </p:ext>
    </p:extLst>
  </p:cmAuthor>
  <p:cmAuthor id="1" name="Alice Geary" initials="AG" lastIdx="2" clrIdx="0">
    <p:extLst>
      <p:ext uri="{19B8F6BF-5375-455C-9EA6-DF929625EA0E}">
        <p15:presenceInfo xmlns:p15="http://schemas.microsoft.com/office/powerpoint/2012/main" userId="S::alice.geary@southerndhb.govt.nz::23043f8f-6e9a-4fa4-bec9-7dfe72936f56" providerId="AD"/>
      </p:ext>
    </p:extLst>
  </p:cmAuthor>
  <p:cmAuthor id="2" name="Heather Wilson" initials="HW" lastIdx="28" clrIdx="1">
    <p:extLst>
      <p:ext uri="{19B8F6BF-5375-455C-9EA6-DF929625EA0E}">
        <p15:presenceInfo xmlns:p15="http://schemas.microsoft.com/office/powerpoint/2012/main" userId="S::Heather.Wilson@southerndhb.govt.nz::44de8aa0-7fe8-412c-ba42-ff751b9bf99b" providerId="AD"/>
      </p:ext>
    </p:extLst>
  </p:cmAuthor>
  <p:cmAuthor id="3" name="Tim Adler" initials="TA" lastIdx="3" clrIdx="2">
    <p:extLst>
      <p:ext uri="{19B8F6BF-5375-455C-9EA6-DF929625EA0E}">
        <p15:presenceInfo xmlns:p15="http://schemas.microsoft.com/office/powerpoint/2012/main" userId="S::Tim.Adler@southerndhb.govt.nz::f150f6c4-7ba4-4518-bd03-5856f97152da" providerId="AD"/>
      </p:ext>
    </p:extLst>
  </p:cmAuthor>
  <p:cmAuthor id="4" name="Andrew Bary" initials="AB" lastIdx="3" clrIdx="3">
    <p:extLst>
      <p:ext uri="{19B8F6BF-5375-455C-9EA6-DF929625EA0E}">
        <p15:presenceInfo xmlns:p15="http://schemas.microsoft.com/office/powerpoint/2012/main" userId="S::Andrew.Bary@southerndhb.govt.nz::31051842-3a5c-4adf-b885-86b005458594" providerId="AD"/>
      </p:ext>
    </p:extLst>
  </p:cmAuthor>
  <p:cmAuthor id="5" name="Demelza Halley" initials="DH" lastIdx="5" clrIdx="4">
    <p:extLst>
      <p:ext uri="{19B8F6BF-5375-455C-9EA6-DF929625EA0E}">
        <p15:presenceInfo xmlns:p15="http://schemas.microsoft.com/office/powerpoint/2012/main" userId="S::Demelza.Halley@southerndhb.govt.nz::e70bb43f-103d-4547-b591-3a60f1989858" providerId="AD"/>
      </p:ext>
    </p:extLst>
  </p:cmAuthor>
  <p:cmAuthor id="6" name="Sophie Glover" initials="SG" lastIdx="1" clrIdx="5">
    <p:extLst>
      <p:ext uri="{19B8F6BF-5375-455C-9EA6-DF929625EA0E}">
        <p15:presenceInfo xmlns:p15="http://schemas.microsoft.com/office/powerpoint/2012/main" userId="S::Sophie.Glover@southerndhb.govt.nz::2556d05d-94b3-4f6e-beaf-edc7d8fbb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33F45-3FCD-0193-DCFB-0BB99658165E}" v="199" dt="2022-06-17T03:46:30.835"/>
    <p1510:client id="{FB66D90A-9839-465B-B11F-A7BA6368DDAB}" v="192" dt="2022-06-17T03:40:22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D5989-29DB-4B95-8FF7-38AD5A01B29D}" type="datetimeFigureOut">
              <a:rPr lang="en-NZ" smtClean="0"/>
              <a:t>16/06/2022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F0F52-BFFA-4F77-9A31-3CE9E546F4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69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526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3534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9946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3797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5018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8646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2193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This data shows potential demand if cohorts are eligible.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14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7642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69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0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5678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543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52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8900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63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064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Emma to present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822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84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People who have not received a first booster are not represented in this forecast demand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390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229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7958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594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The MoH has yet to announce eligibility criteria for the 2</a:t>
            </a:r>
            <a:r>
              <a:rPr lang="en-NZ" baseline="30000"/>
              <a:t>nd</a:t>
            </a:r>
            <a:r>
              <a:rPr lang="en-NZ"/>
              <a:t> 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This data shows demand based on an assumption that groups 1 (border workers) and 2 (health worker) may be eligible (green).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0F52-BFFA-4F77-9A31-3CE9E546F422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304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8049-C683-B743-BA82-36E723DC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1A00D-7E25-514E-8AA2-624F24E8C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856E-FEB6-3341-80DD-DC5C4331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BFA1-6CF8-8B4F-9CDC-6FB927034C59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B2E25-7419-0749-AED9-CCC1F3C8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27C9-C88D-9449-8D8F-E393B9D9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333A-A002-E847-9BFC-66891514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8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A029-6ACA-7946-89F0-6AE54AA32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DFD76-C371-EB40-89F3-5810EA151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76BF9-597E-CA41-9700-1C833A68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BFA1-6CF8-8B4F-9CDC-6FB927034C59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DB4DA-15C0-AD46-8C6C-B032DA1E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9804-75F6-6D4E-86C1-FF60D292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333A-A002-E847-9BFC-66891514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972B0-B9BA-874B-A60B-8EB4444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D9B62-7DEC-4C49-89A2-CAA700F5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09E17-DC35-C747-8E6A-CAF49FBA3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BFA1-6CF8-8B4F-9CDC-6FB927034C59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66E99-FBA0-9343-A117-C1AC98F69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37286-BDA1-5A4D-8550-4EBFB21F3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333A-A002-E847-9BFC-66891514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7183BF-1AA2-9549-ADCE-8A29FF479560}"/>
              </a:ext>
            </a:extLst>
          </p:cNvPr>
          <p:cNvSpPr txBox="1"/>
          <p:nvPr/>
        </p:nvSpPr>
        <p:spPr>
          <a:xfrm>
            <a:off x="5693790" y="-138793"/>
            <a:ext cx="559465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5400" b="1">
                <a:solidFill>
                  <a:schemeClr val="bg1"/>
                </a:solidFill>
              </a:rPr>
              <a:t>Provider webinar  November 2021 </a:t>
            </a:r>
            <a:endParaRPr lang="en-US" sz="4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F863B8EE-F779-6C42-8690-6F693F967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9163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D71A8CDA-AD15-4D63-9CD7-21C652595E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8"/>
          <a:stretch/>
        </p:blipFill>
        <p:spPr>
          <a:xfrm>
            <a:off x="82695" y="0"/>
            <a:ext cx="4525642" cy="379448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7FCDC86-943C-4DA3-8A3F-193582340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1" y="5240378"/>
            <a:ext cx="2955636" cy="1271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0CA7C6-6578-4C57-8786-0BB01E3B02DC}"/>
              </a:ext>
            </a:extLst>
          </p:cNvPr>
          <p:cNvSpPr txBox="1"/>
          <p:nvPr/>
        </p:nvSpPr>
        <p:spPr>
          <a:xfrm>
            <a:off x="384740" y="3794482"/>
            <a:ext cx="592685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3200" b="1"/>
              <a:t>Second booster forecasting </a:t>
            </a:r>
            <a:br>
              <a:rPr lang="en-NZ" sz="3200" b="1"/>
            </a:br>
            <a:r>
              <a:rPr lang="en-NZ" sz="3200" b="1"/>
              <a:t>Covid-19 vaccination</a:t>
            </a:r>
            <a:br>
              <a:rPr lang="en-NZ" sz="3200"/>
            </a:br>
            <a:r>
              <a:rPr lang="en-NZ" sz="3200"/>
              <a:t>17 June 2022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7FF3BE-AF56-C96E-4209-F5A20F691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829" y="2743724"/>
            <a:ext cx="6353628" cy="37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5AA03-6954-45AD-B2CF-465368C7C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6" y="1138050"/>
            <a:ext cx="9905350" cy="57218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-2893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Invercargill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expanded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err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19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3A36A-FD46-43E3-8BFE-2D7EE45D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07" y="1104471"/>
            <a:ext cx="9800862" cy="56992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628071" y="-217820"/>
            <a:ext cx="1129607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Q’town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Lakes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expanded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endParaRPr lang="en-NZ" sz="3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03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B405C0-9436-45AC-BDF2-13112B8DA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93" y="984086"/>
            <a:ext cx="10107984" cy="57943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-277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Southland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expanded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err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17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04120D-EE76-4620-A434-E94B31874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36" y="817760"/>
            <a:ext cx="10417768" cy="60402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699827" y="-4372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Waitaki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expanded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err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399" y="2162705"/>
            <a:ext cx="10631449" cy="4233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NZ">
                <a:ea typeface="+mn-lt"/>
                <a:cs typeface="+mn-lt"/>
              </a:rPr>
              <a:t>For your reference and comparison, the following slide set represents the original proposed cohorts for second booster, including:</a:t>
            </a:r>
            <a:br>
              <a:rPr lang="en-NZ">
                <a:ea typeface="+mn-lt"/>
                <a:cs typeface="+mn-lt"/>
              </a:rPr>
            </a:br>
            <a:endParaRPr lang="en-NZ">
              <a:ea typeface="+mn-lt"/>
              <a:cs typeface="+mn-lt"/>
            </a:endParaRP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  People aged 65+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  Māori and Pacific peoples aged 50+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  Residents of aged care and disability care facilities 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  Severely immunocompromised people</a:t>
            </a:r>
            <a:endParaRPr lang="en-NZ">
              <a:ea typeface="Calibri" panose="020F0502020204030204"/>
              <a:cs typeface="Calibri" panose="020F0502020204030204"/>
            </a:endParaRPr>
          </a:p>
          <a:p>
            <a:pPr algn="l"/>
            <a:endParaRPr lang="en-NZ">
              <a:ea typeface="+mn-lt"/>
              <a:cs typeface="+mn-lt"/>
            </a:endParaRPr>
          </a:p>
          <a:p>
            <a:pPr algn="l"/>
            <a:endParaRPr lang="en-NZ">
              <a:ea typeface="+mn-lt"/>
              <a:cs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84625" y="428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COVID-19 second booster forecasting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5973BF-E6CD-6F02-ABA3-662AC3B81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56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388813" y="-411163"/>
            <a:ext cx="1167476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Second booster original forecast - Southern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B3AE7-2B84-42FB-9399-563B2FE03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03" y="1390557"/>
            <a:ext cx="11948887" cy="50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29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787400" y="1342200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131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000" b="1" dirty="0">
                <a:solidFill>
                  <a:srgbClr val="0070C0"/>
                </a:solidFill>
              </a:rPr>
              <a:t>COVID-19 </a:t>
            </a:r>
            <a:r>
              <a:rPr lang="mi-NZ" sz="4000" b="1" dirty="0" err="1">
                <a:solidFill>
                  <a:srgbClr val="0070C0"/>
                </a:solidFill>
              </a:rPr>
              <a:t>original</a:t>
            </a:r>
            <a:r>
              <a:rPr lang="mi-NZ" sz="4000" b="1" dirty="0">
                <a:solidFill>
                  <a:srgbClr val="0070C0"/>
                </a:solidFill>
              </a:rPr>
              <a:t> </a:t>
            </a:r>
            <a:r>
              <a:rPr lang="mi-NZ" sz="4000" b="1" dirty="0" err="1">
                <a:solidFill>
                  <a:srgbClr val="0070C0"/>
                </a:solidFill>
              </a:rPr>
              <a:t>second</a:t>
            </a:r>
            <a:r>
              <a:rPr lang="mi-NZ" sz="4000" b="1" dirty="0">
                <a:solidFill>
                  <a:srgbClr val="0070C0"/>
                </a:solidFill>
              </a:rPr>
              <a:t> </a:t>
            </a:r>
            <a:r>
              <a:rPr lang="mi-NZ" sz="4000" b="1" dirty="0" err="1">
                <a:solidFill>
                  <a:srgbClr val="0070C0"/>
                </a:solidFill>
              </a:rPr>
              <a:t>booster</a:t>
            </a:r>
            <a:r>
              <a:rPr lang="mi-NZ" sz="4000" b="1" dirty="0">
                <a:solidFill>
                  <a:srgbClr val="0070C0"/>
                </a:solidFill>
              </a:rPr>
              <a:t> </a:t>
            </a:r>
            <a:r>
              <a:rPr lang="mi-NZ" sz="4000" b="1" dirty="0" err="1">
                <a:solidFill>
                  <a:srgbClr val="0070C0"/>
                </a:solidFill>
              </a:rPr>
              <a:t>eligibility</a:t>
            </a:r>
            <a:r>
              <a:rPr lang="mi-NZ" sz="4000" b="1" dirty="0">
                <a:solidFill>
                  <a:srgbClr val="0070C0"/>
                </a:solidFill>
              </a:rPr>
              <a:t> </a:t>
            </a:r>
            <a:endParaRPr lang="en-NZ" sz="4000" b="1" dirty="0">
              <a:solidFill>
                <a:srgbClr val="0070C0"/>
              </a:solidFill>
              <a:cs typeface="Calibri Light"/>
            </a:endParaRPr>
          </a:p>
          <a:p>
            <a:pPr algn="l"/>
            <a:r>
              <a:rPr lang="mi-NZ" sz="4000" b="1" dirty="0">
                <a:solidFill>
                  <a:srgbClr val="0070C0"/>
                </a:solidFill>
              </a:rPr>
              <a:t>– </a:t>
            </a:r>
            <a:r>
              <a:rPr lang="mi-NZ" sz="4000" b="1" dirty="0" err="1">
                <a:solidFill>
                  <a:srgbClr val="0070C0"/>
                </a:solidFill>
              </a:rPr>
              <a:t>by</a:t>
            </a:r>
            <a:r>
              <a:rPr lang="mi-NZ" sz="4000" b="1" dirty="0">
                <a:solidFill>
                  <a:srgbClr val="0070C0"/>
                </a:solidFill>
              </a:rPr>
              <a:t> TA </a:t>
            </a:r>
            <a:endParaRPr lang="mi-NZ" sz="4000" b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838FE-E64D-47B9-966F-8B8C23F5B4CC}"/>
              </a:ext>
            </a:extLst>
          </p:cNvPr>
          <p:cNvSpPr txBox="1"/>
          <p:nvPr/>
        </p:nvSpPr>
        <p:spPr>
          <a:xfrm>
            <a:off x="470160" y="5862668"/>
            <a:ext cx="11212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NZ" sz="2400">
                <a:ea typeface="+mn-lt"/>
                <a:cs typeface="+mn-lt"/>
              </a:rPr>
              <a:t>Covid infection rates will flatten 2</a:t>
            </a:r>
            <a:r>
              <a:rPr lang="en-NZ" sz="2400" baseline="30000">
                <a:ea typeface="+mn-lt"/>
                <a:cs typeface="+mn-lt"/>
              </a:rPr>
              <a:t>nd</a:t>
            </a:r>
            <a:r>
              <a:rPr lang="en-NZ" sz="2400">
                <a:ea typeface="+mn-lt"/>
                <a:cs typeface="+mn-lt"/>
              </a:rPr>
              <a:t> booster demand, it is difficult to predict this accurately due to under-reporting of infections</a:t>
            </a:r>
          </a:p>
          <a:p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FF4B8B-0EAA-46C0-8A34-D4EA23C7E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1659250"/>
            <a:ext cx="7118350" cy="400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C6FBFD-2320-4D35-B980-339B775DC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91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210127" y="-82035"/>
            <a:ext cx="1094047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original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Central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Otago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dirty="0" err="1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E36EC-E7B3-401A-B29B-BA8728488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2699"/>
            <a:ext cx="12192000" cy="51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6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642961" y="-1870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original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Clutha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dirty="0" err="1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F74FC-2250-4604-89B1-15C5A01F4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38337"/>
            <a:ext cx="12192000" cy="51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9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-209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original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Dunedin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dirty="0" err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9CD66D-ED17-4A01-B8DD-1C4911C20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1902"/>
            <a:ext cx="12192000" cy="51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399" y="2162705"/>
            <a:ext cx="10631449" cy="42332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Six month interval from first booster </a:t>
            </a:r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Proposed eligibility includes 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People aged 65+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Māori and Pacific peoples aged 50+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Residents of aged care and disability care facilities 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Severely immunocompromised people</a:t>
            </a:r>
          </a:p>
          <a:p>
            <a:pPr marL="800100" lvl="1" algn="l">
              <a:buChar char="•"/>
            </a:pPr>
            <a:r>
              <a:rPr lang="en-NZ" b="1">
                <a:ea typeface="+mn-lt"/>
                <a:cs typeface="+mn-lt"/>
              </a:rPr>
              <a:t>New: </a:t>
            </a:r>
            <a:r>
              <a:rPr lang="en-NZ">
                <a:ea typeface="+mn-lt"/>
                <a:cs typeface="+mn-lt"/>
              </a:rPr>
              <a:t>Additional proposed eligibility cohorts (details to follow)</a:t>
            </a:r>
            <a:endParaRPr lang="en-NZ"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New legislation expected to be in effect from end-June, with second booster announced in the next few weeks</a:t>
            </a:r>
          </a:p>
          <a:p>
            <a:pPr marL="342900" indent="-342900" algn="l">
              <a:buChar char="•"/>
            </a:pPr>
            <a:r>
              <a:rPr lang="en-NZ">
                <a:ea typeface="+mn-lt"/>
                <a:cs typeface="+mn-lt"/>
              </a:rPr>
              <a:t>In the meantime, if clinical circumstances warrant, people can access a 2nd booster ‘off-label’ provided consent is obtained, and an authorised prescriber is willing to prescribe it. </a:t>
            </a:r>
          </a:p>
          <a:p>
            <a:pPr marL="342900" indent="-342900" algn="l">
              <a:buChar char="•"/>
            </a:pPr>
            <a:endParaRPr lang="en-NZ">
              <a:ea typeface="+mn-lt"/>
              <a:cs typeface="+mn-lt"/>
            </a:endParaRPr>
          </a:p>
          <a:p>
            <a:pPr algn="l"/>
            <a:endParaRPr lang="en-NZ">
              <a:ea typeface="+mn-lt"/>
              <a:cs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485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COVID-19 second booster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5973BF-E6CD-6F02-ABA3-662AC3B81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-1415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original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Gore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dirty="0" err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CDC0D0-378D-4665-8232-78DB549C0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6664"/>
            <a:ext cx="12192000" cy="51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7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-187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original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Invercargill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dirty="0" err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ABD5A8-CE35-474F-9CDF-C786CEE81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9221"/>
            <a:ext cx="12192000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6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295563" y="-217199"/>
            <a:ext cx="1094047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original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Q’town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Lakes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64D33-B37F-41C6-9A18-0DDF4C72D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3793"/>
            <a:ext cx="12192000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4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-243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original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Southland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dirty="0" err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B9A170-007A-4538-AAD3-3A6DA884B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4927"/>
            <a:ext cx="12192000" cy="51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4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00" y="2162705"/>
            <a:ext cx="10363200" cy="3780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endParaRPr lang="en-US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-277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original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Waitaki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dirty="0" err="1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748E89-DD72-4D61-944E-4BCD7037B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1961"/>
            <a:ext cx="12192000" cy="51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27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A9A46-46F0-4CB9-88A1-C3DF11DB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752" y="5044966"/>
            <a:ext cx="2028825" cy="160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59BA4-7C06-4314-A2B0-2B41009AA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FE87187-B42F-4CC2-A507-644BA26E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7" y="330199"/>
            <a:ext cx="9173968" cy="62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E4BF41-AFEE-4011-89C4-87B3E412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399" y="2162705"/>
            <a:ext cx="10631449" cy="4233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NZ">
                <a:ea typeface="+mn-lt"/>
                <a:cs typeface="+mn-lt"/>
              </a:rPr>
              <a:t>The following slide set represents the new proposed cohorts for second booster, including:</a:t>
            </a:r>
            <a:br>
              <a:rPr lang="en-NZ">
                <a:ea typeface="+mn-lt"/>
                <a:cs typeface="+mn-lt"/>
              </a:rPr>
            </a:br>
            <a:endParaRPr lang="en-NZ">
              <a:ea typeface="+mn-lt"/>
              <a:cs typeface="+mn-lt"/>
            </a:endParaRP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  People aged 65+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  Māori and Pacific peoples aged 50+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  Residents of aged care and disability care facilities </a:t>
            </a:r>
          </a:p>
          <a:p>
            <a:pPr marL="800100" lvl="1" algn="l">
              <a:buChar char="•"/>
            </a:pPr>
            <a:r>
              <a:rPr lang="en-NZ">
                <a:ea typeface="+mn-lt"/>
                <a:cs typeface="+mn-lt"/>
              </a:rPr>
              <a:t>  Severely immunocompromised people</a:t>
            </a:r>
          </a:p>
          <a:p>
            <a:pPr marL="800100" lvl="1" algn="l">
              <a:buFont typeface="Arial" panose="020B0604020202020204" pitchFamily="34" charset="0"/>
              <a:buChar char="•"/>
            </a:pPr>
            <a:r>
              <a:rPr lang="en-NZ" b="1">
                <a:ea typeface="+mn-lt"/>
                <a:cs typeface="+mn-lt"/>
              </a:rPr>
              <a:t>  New:</a:t>
            </a:r>
            <a:r>
              <a:rPr lang="en-NZ">
                <a:ea typeface="+mn-lt"/>
                <a:cs typeface="+mn-lt"/>
              </a:rPr>
              <a:t> Additional proposed eligibility cohorts (details to follow)</a:t>
            </a:r>
            <a:endParaRPr lang="en-NZ">
              <a:ea typeface="Calibri" panose="020F0502020204030204"/>
              <a:cs typeface="Calibri" panose="020F0502020204030204"/>
            </a:endParaRPr>
          </a:p>
          <a:p>
            <a:pPr marL="800100" lvl="1" algn="l">
              <a:buChar char="•"/>
            </a:pPr>
            <a:endParaRPr lang="en-NZ">
              <a:ea typeface="Calibri" panose="020F0502020204030204"/>
              <a:cs typeface="Calibri" panose="020F0502020204030204"/>
            </a:endParaRPr>
          </a:p>
          <a:p>
            <a:pPr algn="l"/>
            <a:endParaRPr lang="en-NZ">
              <a:ea typeface="+mn-lt"/>
              <a:cs typeface="+mn-lt"/>
            </a:endParaRPr>
          </a:p>
          <a:p>
            <a:pPr algn="l"/>
            <a:endParaRPr lang="en-NZ">
              <a:ea typeface="+mn-lt"/>
              <a:cs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7527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39133" y="485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400" b="1">
                <a:solidFill>
                  <a:srgbClr val="0070C0"/>
                </a:solidFill>
              </a:rPr>
              <a:t>COVID-19 second booster forecasting</a:t>
            </a:r>
            <a:endParaRPr lang="en-NZ" sz="4400" b="1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5973BF-E6CD-6F02-ABA3-662AC3B81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0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787400" y="1342200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EDC3880-B666-4519-8C9E-C564363A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0" y="547730"/>
            <a:ext cx="2030446" cy="5087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177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4000" b="1" dirty="0">
                <a:solidFill>
                  <a:srgbClr val="0070C0"/>
                </a:solidFill>
              </a:rPr>
              <a:t>COVID-19 </a:t>
            </a:r>
            <a:r>
              <a:rPr lang="mi-NZ" sz="4000" b="1" dirty="0" err="1">
                <a:solidFill>
                  <a:srgbClr val="0070C0"/>
                </a:solidFill>
              </a:rPr>
              <a:t>second</a:t>
            </a:r>
            <a:r>
              <a:rPr lang="mi-NZ" sz="4000" b="1" dirty="0">
                <a:solidFill>
                  <a:srgbClr val="0070C0"/>
                </a:solidFill>
              </a:rPr>
              <a:t> </a:t>
            </a:r>
            <a:r>
              <a:rPr lang="mi-NZ" sz="4000" b="1" dirty="0" err="1">
                <a:solidFill>
                  <a:srgbClr val="0070C0"/>
                </a:solidFill>
              </a:rPr>
              <a:t>booster</a:t>
            </a:r>
            <a:r>
              <a:rPr lang="mi-NZ" sz="4000" b="1" dirty="0">
                <a:solidFill>
                  <a:srgbClr val="0070C0"/>
                </a:solidFill>
              </a:rPr>
              <a:t> </a:t>
            </a:r>
            <a:r>
              <a:rPr lang="mi-NZ" sz="4000" b="1" dirty="0" err="1">
                <a:solidFill>
                  <a:srgbClr val="0070C0"/>
                </a:solidFill>
              </a:rPr>
              <a:t>expanded</a:t>
            </a:r>
            <a:endParaRPr lang="en-NZ" sz="4000" b="1">
              <a:solidFill>
                <a:srgbClr val="0070C0"/>
              </a:solidFill>
              <a:cs typeface="Calibri Light"/>
            </a:endParaRPr>
          </a:p>
          <a:p>
            <a:pPr algn="l"/>
            <a:r>
              <a:rPr lang="mi-NZ" sz="4000" b="1" dirty="0" err="1">
                <a:solidFill>
                  <a:srgbClr val="0070C0"/>
                </a:solidFill>
              </a:rPr>
              <a:t>eligibility</a:t>
            </a:r>
            <a:r>
              <a:rPr lang="mi-NZ" sz="4000" b="1" dirty="0">
                <a:solidFill>
                  <a:srgbClr val="0070C0"/>
                </a:solidFill>
              </a:rPr>
              <a:t> – </a:t>
            </a:r>
            <a:r>
              <a:rPr lang="mi-NZ" sz="4000" b="1" dirty="0" err="1">
                <a:solidFill>
                  <a:srgbClr val="0070C0"/>
                </a:solidFill>
              </a:rPr>
              <a:t>by</a:t>
            </a:r>
            <a:r>
              <a:rPr lang="mi-NZ" sz="4000" b="1" dirty="0">
                <a:solidFill>
                  <a:srgbClr val="0070C0"/>
                </a:solidFill>
              </a:rPr>
              <a:t> TA </a:t>
            </a:r>
            <a:endParaRPr lang="en-NZ" sz="4000" b="1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838FE-E64D-47B9-966F-8B8C23F5B4CC}"/>
              </a:ext>
            </a:extLst>
          </p:cNvPr>
          <p:cNvSpPr txBox="1"/>
          <p:nvPr/>
        </p:nvSpPr>
        <p:spPr>
          <a:xfrm>
            <a:off x="396270" y="5011341"/>
            <a:ext cx="9181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MoH has yet to announce eligibility criteria. </a:t>
            </a:r>
            <a:r>
              <a:rPr lang="en-NZ">
                <a:ea typeface="+mn-lt"/>
                <a:cs typeface="+mn-lt"/>
              </a:rPr>
              <a:t>Numbers are estimations of second booster eligibility only.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People who have not received a first booster are not represented in this forecast demand.</a:t>
            </a:r>
            <a:endParaRPr lang="en-NZ">
              <a:ea typeface="+mn-lt"/>
              <a:cs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>
                <a:ea typeface="+mn-lt"/>
                <a:cs typeface="+mn-lt"/>
              </a:rPr>
              <a:t>Covid infection rates will flatten 2</a:t>
            </a:r>
            <a:r>
              <a:rPr lang="en-NZ" baseline="30000">
                <a:ea typeface="+mn-lt"/>
                <a:cs typeface="+mn-lt"/>
              </a:rPr>
              <a:t>nd</a:t>
            </a:r>
            <a:r>
              <a:rPr lang="en-NZ">
                <a:ea typeface="+mn-lt"/>
                <a:cs typeface="+mn-lt"/>
              </a:rPr>
              <a:t> booster demand, it is difficult to predict this accurately due to under-reporting of infections</a:t>
            </a:r>
          </a:p>
          <a:p>
            <a:endParaRPr lang="en-NZ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C6FBFD-2320-4D35-B980-339B775DC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011" y="5550585"/>
            <a:ext cx="1391566" cy="1104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736E53-56B4-417D-A769-7804F20AA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10" y="1844815"/>
            <a:ext cx="6117381" cy="29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1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BFC3AF-BFEB-4C49-9241-EFFFDFE7C993}"/>
              </a:ext>
            </a:extLst>
          </p:cNvPr>
          <p:cNvCxnSpPr/>
          <p:nvPr/>
        </p:nvCxnSpPr>
        <p:spPr>
          <a:xfrm>
            <a:off x="861753" y="1003447"/>
            <a:ext cx="596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87400" y="-3694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>
                <a:solidFill>
                  <a:srgbClr val="0070C0"/>
                </a:solidFill>
              </a:rPr>
              <a:t>COVID-19 </a:t>
            </a:r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expanded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r>
              <a:rPr lang="mi-NZ" sz="3600" b="1" dirty="0">
                <a:solidFill>
                  <a:srgbClr val="0070C0"/>
                </a:solidFill>
              </a:rPr>
              <a:t> - </a:t>
            </a:r>
            <a:r>
              <a:rPr lang="mi-NZ" sz="3600" b="1" dirty="0" err="1">
                <a:solidFill>
                  <a:srgbClr val="0070C0"/>
                </a:solidFill>
              </a:rPr>
              <a:t>Southern</a:t>
            </a:r>
            <a:endParaRPr lang="en-NZ" sz="3600" b="1" dirty="0" err="1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01AE6-8730-4956-914F-517B0A8D0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93" y="999307"/>
            <a:ext cx="10440857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77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48CEFD-AF0B-44F4-B63F-3BA92195C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1330827"/>
            <a:ext cx="9396425" cy="54557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90812" y="-187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Central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Otago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expanded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dirty="0" err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5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ED169F-E958-4108-9F43-247E5100E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950586"/>
            <a:ext cx="9874861" cy="57880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90812" y="-2666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Clutha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expanded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dirty="0" err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73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734C4B-D039-491B-ADCB-4174DBE53F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" r="-116" b="2178"/>
          <a:stretch/>
        </p:blipFill>
        <p:spPr>
          <a:xfrm>
            <a:off x="709626" y="1122156"/>
            <a:ext cx="9787244" cy="56109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711200" y="-3121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Dunedin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expanded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dirty="0" err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D9521-B89C-4079-AB3B-3103E20FA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6" y="1240908"/>
            <a:ext cx="9432375" cy="55446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9F0B84-387D-4DF9-A12D-6050B8E74295}"/>
              </a:ext>
            </a:extLst>
          </p:cNvPr>
          <p:cNvSpPr txBox="1">
            <a:spLocks/>
          </p:cNvSpPr>
          <p:nvPr/>
        </p:nvSpPr>
        <p:spPr>
          <a:xfrm>
            <a:off x="642961" y="-209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i-NZ" sz="3600" b="1" dirty="0" err="1">
                <a:solidFill>
                  <a:srgbClr val="0070C0"/>
                </a:solidFill>
              </a:rPr>
              <a:t>Second</a:t>
            </a:r>
            <a:r>
              <a:rPr lang="mi-NZ" sz="3600" b="1" dirty="0">
                <a:solidFill>
                  <a:srgbClr val="0070C0"/>
                </a:solidFill>
              </a:rPr>
              <a:t> </a:t>
            </a:r>
            <a:r>
              <a:rPr lang="mi-NZ" sz="3600" b="1" dirty="0" err="1">
                <a:solidFill>
                  <a:srgbClr val="0070C0"/>
                </a:solidFill>
              </a:rPr>
              <a:t>booster</a:t>
            </a:r>
            <a:r>
              <a:rPr lang="mi-NZ" sz="3600" b="1" dirty="0">
                <a:solidFill>
                  <a:srgbClr val="0070C0"/>
                </a:solidFill>
              </a:rPr>
              <a:t> – </a:t>
            </a:r>
            <a:r>
              <a:rPr lang="mi-NZ" sz="3600" b="1" dirty="0" err="1">
                <a:solidFill>
                  <a:srgbClr val="0070C0"/>
                </a:solidFill>
              </a:rPr>
              <a:t>Gore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expanded</a:t>
            </a:r>
            <a:r>
              <a:rPr lang="mi-NZ" sz="3600" b="1" dirty="0">
                <a:solidFill>
                  <a:srgbClr val="0070C0"/>
                </a:solidFill>
              </a:rPr>
              <a:t> </a:t>
            </a:r>
            <a:r>
              <a:rPr lang="mi-NZ" sz="3600" b="1" dirty="0" err="1">
                <a:solidFill>
                  <a:srgbClr val="0070C0"/>
                </a:solidFill>
              </a:rPr>
              <a:t>forecast</a:t>
            </a:r>
            <a:endParaRPr lang="en-NZ" sz="3600" b="1" err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0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B8F2AF055D942B7EF6D1D87FA25CB" ma:contentTypeVersion="18" ma:contentTypeDescription="Create a new document." ma:contentTypeScope="" ma:versionID="f031db39984c3a79f394df2335b35d74">
  <xsd:schema xmlns:xsd="http://www.w3.org/2001/XMLSchema" xmlns:xs="http://www.w3.org/2001/XMLSchema" xmlns:p="http://schemas.microsoft.com/office/2006/metadata/properties" xmlns:ns1="http://schemas.microsoft.com/sharepoint/v3" xmlns:ns2="b9eba3cf-da2a-4b68-a5fb-30f553941361" xmlns:ns3="c2f3a7bf-0972-40a0-a275-0442d7022d82" targetNamespace="http://schemas.microsoft.com/office/2006/metadata/properties" ma:root="true" ma:fieldsID="5188a1dad824fd255121d8838de57a55" ns1:_="" ns2:_="" ns3:_="">
    <xsd:import namespace="http://schemas.microsoft.com/sharepoint/v3"/>
    <xsd:import namespace="b9eba3cf-da2a-4b68-a5fb-30f553941361"/>
    <xsd:import namespace="c2f3a7bf-0972-40a0-a275-0442d7022d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ba3cf-da2a-4b68-a5fb-30f553941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ef8c769-e230-43f7-9947-d63073b8ae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3a7bf-0972-40a0-a275-0442d7022d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6f31e3c-3cf2-4c6f-817b-da4a129f318b}" ma:internalName="TaxCatchAll" ma:showField="CatchAllData" ma:web="c2f3a7bf-0972-40a0-a275-0442d7022d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b9eba3cf-da2a-4b68-a5fb-30f553941361">
      <Terms xmlns="http://schemas.microsoft.com/office/infopath/2007/PartnerControls"/>
    </lcf76f155ced4ddcb4097134ff3c332f>
    <TaxCatchAll xmlns="c2f3a7bf-0972-40a0-a275-0442d7022d82" xsi:nil="true"/>
  </documentManagement>
</p:properties>
</file>

<file path=customXml/itemProps1.xml><?xml version="1.0" encoding="utf-8"?>
<ds:datastoreItem xmlns:ds="http://schemas.openxmlformats.org/officeDocument/2006/customXml" ds:itemID="{8EC06D8C-7DF4-4A34-A87F-A0AFF61894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FB848D-51AF-4654-9723-CD58333B7EE8}">
  <ds:schemaRefs>
    <ds:schemaRef ds:uri="b9eba3cf-da2a-4b68-a5fb-30f553941361"/>
    <ds:schemaRef ds:uri="c2f3a7bf-0972-40a0-a275-0442d7022d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455535-26A7-4922-8065-5AB16CF10C78}">
  <ds:schemaRefs>
    <ds:schemaRef ds:uri="b9eba3cf-da2a-4b68-a5fb-30f553941361"/>
    <ds:schemaRef ds:uri="c2f3a7bf-0972-40a0-a275-0442d7022d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25</Slides>
  <Notes>24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Hesitant Helen, 35, Dunedin</dc:title>
  <dc:creator>Alice Geary</dc:creator>
  <cp:revision>205</cp:revision>
  <dcterms:created xsi:type="dcterms:W3CDTF">2021-09-21T22:56:20Z</dcterms:created>
  <dcterms:modified xsi:type="dcterms:W3CDTF">2022-06-17T03:49:03Z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0x010100B5DB8F2AF055D942B7EF6D1D87FA25CB</vt:lpwstr>
  </property>
  <property fmtid="{D5CDD505-2E9C-101B-9397-08002B2CF9AE}" pid="3" name="MediaServiceImageTags">
    <vt:lpwstr/>
  </property>
</Properties>
</file>