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omments/modernComment_17E_B5FC92F4.xml" ContentType="application/vnd.ms-powerpoint.comments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68" r:id="rId5"/>
    <p:sldId id="276" r:id="rId6"/>
    <p:sldId id="293" r:id="rId7"/>
    <p:sldId id="369" r:id="rId8"/>
    <p:sldId id="284" r:id="rId9"/>
    <p:sldId id="359" r:id="rId10"/>
    <p:sldId id="378" r:id="rId11"/>
    <p:sldId id="366" r:id="rId12"/>
    <p:sldId id="385" r:id="rId13"/>
    <p:sldId id="395" r:id="rId14"/>
    <p:sldId id="380" r:id="rId15"/>
    <p:sldId id="381" r:id="rId16"/>
    <p:sldId id="396" r:id="rId17"/>
    <p:sldId id="382" r:id="rId18"/>
    <p:sldId id="397" r:id="rId19"/>
    <p:sldId id="383" r:id="rId20"/>
    <p:sldId id="402" r:id="rId21"/>
    <p:sldId id="384" r:id="rId22"/>
    <p:sldId id="398" r:id="rId23"/>
    <p:sldId id="399" r:id="rId24"/>
    <p:sldId id="368" r:id="rId25"/>
    <p:sldId id="400" r:id="rId26"/>
    <p:sldId id="371" r:id="rId27"/>
    <p:sldId id="386" r:id="rId28"/>
    <p:sldId id="388" r:id="rId29"/>
    <p:sldId id="390" r:id="rId30"/>
    <p:sldId id="392" r:id="rId31"/>
    <p:sldId id="394" r:id="rId32"/>
    <p:sldId id="393" r:id="rId33"/>
    <p:sldId id="391" r:id="rId34"/>
    <p:sldId id="389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5BF806-98AF-BA3B-BCD6-E556E0347C62}" name="Andrew Bary" initials="AB" userId="S::Andrew.Bary@southerndhb.govt.nz::31051842-3a5c-4adf-b885-86b005458594" providerId="AD"/>
  <p188:author id="{6EE8EC26-A81F-20C9-E648-654C08CE79A8}" name="Alice Geary" initials="AG" userId="S::alice.geary@southerndhb.govt.nz::23043f8f-6e9a-4fa4-bec9-7dfe72936f56" providerId="AD"/>
  <p188:author id="{C65D7D51-54E3-2EF1-0574-413E2FB9A4CD}" name="Heather Wilson" initials="HW" userId="S::Heather.Wilson@southerndhb.govt.nz::44de8aa0-7fe8-412c-ba42-ff751b9bf99b" providerId="AD"/>
  <p188:author id="{EF52FA75-EBF1-3FFC-8611-36B6DFA6BCC6}" name="Demelza Halley" initials="DH" userId="S::Demelza.Halley@southerndhb.govt.nz::e70bb43f-103d-4547-b591-3a60f19898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milly Smith" initials="RS" lastIdx="3" clrIdx="6">
    <p:extLst>
      <p:ext uri="{19B8F6BF-5375-455C-9EA6-DF929625EA0E}">
        <p15:presenceInfo xmlns:p15="http://schemas.microsoft.com/office/powerpoint/2012/main" userId="S::romilly.smith@southerndhb.govt.nz::c7d610d3-8f61-4299-a7f4-93c5dbd05d1d" providerId="AD"/>
      </p:ext>
    </p:extLst>
  </p:cmAuthor>
  <p:cmAuthor id="1" name="Alice Geary" initials="AG" lastIdx="2" clrIdx="0">
    <p:extLst>
      <p:ext uri="{19B8F6BF-5375-455C-9EA6-DF929625EA0E}">
        <p15:presenceInfo xmlns:p15="http://schemas.microsoft.com/office/powerpoint/2012/main" userId="S::alice.geary@southerndhb.govt.nz::23043f8f-6e9a-4fa4-bec9-7dfe72936f56" providerId="AD"/>
      </p:ext>
    </p:extLst>
  </p:cmAuthor>
  <p:cmAuthor id="2" name="Heather Wilson" initials="HW" lastIdx="28" clrIdx="1">
    <p:extLst>
      <p:ext uri="{19B8F6BF-5375-455C-9EA6-DF929625EA0E}">
        <p15:presenceInfo xmlns:p15="http://schemas.microsoft.com/office/powerpoint/2012/main" userId="S::Heather.Wilson@southerndhb.govt.nz::44de8aa0-7fe8-412c-ba42-ff751b9bf99b" providerId="AD"/>
      </p:ext>
    </p:extLst>
  </p:cmAuthor>
  <p:cmAuthor id="3" name="Tim Adler" initials="TA" lastIdx="3" clrIdx="2">
    <p:extLst>
      <p:ext uri="{19B8F6BF-5375-455C-9EA6-DF929625EA0E}">
        <p15:presenceInfo xmlns:p15="http://schemas.microsoft.com/office/powerpoint/2012/main" userId="S::Tim.Adler@southerndhb.govt.nz::f150f6c4-7ba4-4518-bd03-5856f97152da" providerId="AD"/>
      </p:ext>
    </p:extLst>
  </p:cmAuthor>
  <p:cmAuthor id="4" name="Andrew Bary" initials="AB" lastIdx="3" clrIdx="3">
    <p:extLst>
      <p:ext uri="{19B8F6BF-5375-455C-9EA6-DF929625EA0E}">
        <p15:presenceInfo xmlns:p15="http://schemas.microsoft.com/office/powerpoint/2012/main" userId="S::Andrew.Bary@southerndhb.govt.nz::31051842-3a5c-4adf-b885-86b005458594" providerId="AD"/>
      </p:ext>
    </p:extLst>
  </p:cmAuthor>
  <p:cmAuthor id="5" name="Demelza Halley" initials="DH" lastIdx="5" clrIdx="4">
    <p:extLst>
      <p:ext uri="{19B8F6BF-5375-455C-9EA6-DF929625EA0E}">
        <p15:presenceInfo xmlns:p15="http://schemas.microsoft.com/office/powerpoint/2012/main" userId="S::Demelza.Halley@southerndhb.govt.nz::e70bb43f-103d-4547-b591-3a60f1989858" providerId="AD"/>
      </p:ext>
    </p:extLst>
  </p:cmAuthor>
  <p:cmAuthor id="6" name="Sophie Glover" initials="SG" lastIdx="1" clrIdx="5">
    <p:extLst>
      <p:ext uri="{19B8F6BF-5375-455C-9EA6-DF929625EA0E}">
        <p15:presenceInfo xmlns:p15="http://schemas.microsoft.com/office/powerpoint/2012/main" userId="S::Sophie.Glover@southerndhb.govt.nz::2556d05d-94b3-4f6e-beaf-edc7d8fbb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00D06-C91F-CC00-3CA4-74ED0FC4FBD3}" v="2496" dt="2022-06-08T22:59:25.479"/>
    <p1510:client id="{47DB510F-05F6-4EF0-8473-BD044013A0A0}" v="105" dt="2022-06-08T01:10:06.612"/>
    <p1510:client id="{5011F80B-9B7D-9158-786C-E33C6A9F6290}" v="75" dt="2022-06-09T00:01:43.766"/>
    <p1510:client id="{6B482227-700E-4D11-9387-6581D1C46EAF}" v="234" dt="2022-06-08T01:42:37.780"/>
    <p1510:client id="{82C8624B-534D-4B15-A6B5-08278C7DC2F6}" v="1572" dt="2022-06-08T04:00:34.851"/>
    <p1510:client id="{AD632744-52CB-40BF-9130-D7FE75DAFE7E}" v="3685" dt="2022-06-08T23:57:59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omments/modernComment_17E_B5FC92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562EB5-6B82-407B-80F4-DAD31E82C1A0}" authorId="{C65D7D51-54E3-2EF1-0574-413E2FB9A4CD}" created="2022-06-08T01:17:38.396">
    <pc:sldMkLst xmlns:pc="http://schemas.microsoft.com/office/powerpoint/2013/main/command">
      <pc:docMk/>
      <pc:sldMk cId="3053228788" sldId="382"/>
    </pc:sldMkLst>
    <p188:txBody>
      <a:bodyPr/>
      <a:lstStyle/>
      <a:p>
        <a:r>
          <a:rPr lang="en-NZ"/>
          <a:t>Paul R to update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D5989-29DB-4B95-8FF7-38AD5A01B29D}" type="datetimeFigureOut">
              <a:rPr lang="en-NZ" smtClean="0"/>
              <a:t>8/06/2022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F0F52-BFFA-4F77-9A31-3CE9E546F4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69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526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This data shows potential demand if cohorts are eligible.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84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667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7134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5856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Paul R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6894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9779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3255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0201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Andrew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3756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Andrew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68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Karl to present + welcome and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585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Andrew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3595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Andrew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7394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Andrew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8181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Emma to present, team to feed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461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2298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69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5946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3040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52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890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1774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63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501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Nancy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180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Nancy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60BA5-C898-4815-87FD-409E4FEE81B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009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Nancy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60BA5-C898-4815-87FD-409E4FEE81B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607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353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67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A TA breakdown is available at the end of this presentation.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Demand is based on people who received their booster six months ago. People who have not received a first booster are not represented in this forecast demand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234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8049-C683-B743-BA82-36E723DC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A00D-7E25-514E-8AA2-624F24E8C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856E-FEB6-3341-80DD-DC5C4331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BFA1-6CF8-8B4F-9CDC-6FB927034C59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B2E25-7419-0749-AED9-CCC1F3C8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27C9-C88D-9449-8D8F-E393B9D9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333A-A002-E847-9BFC-66891514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8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A029-6ACA-7946-89F0-6AE54AA32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DFD76-C371-EB40-89F3-5810EA151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76BF9-597E-CA41-9700-1C833A68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BFA1-6CF8-8B4F-9CDC-6FB927034C59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DB4DA-15C0-AD46-8C6C-B032DA1E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9804-75F6-6D4E-86C1-FF60D292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333A-A002-E847-9BFC-66891514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972B0-B9BA-874B-A60B-8EB4444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D9B62-7DEC-4C49-89A2-CAA700F5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9E17-DC35-C747-8E6A-CAF49FBA3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BFA1-6CF8-8B4F-9CDC-6FB927034C59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66E99-FBA0-9343-A117-C1AC98F69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37286-BDA1-5A4D-8550-4EBFB21F3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333A-A002-E847-9BFC-66891514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s://www.dropbox.com/sh/vllk5cpjzfzt6yc/AACZU6otVLK_-JxhkB-3KRD8a?dl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microsoft.com/office/2018/10/relationships/comments" Target="../comments/modernComment_17E_B5FC92F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7183BF-1AA2-9549-ADCE-8A29FF479560}"/>
              </a:ext>
            </a:extLst>
          </p:cNvPr>
          <p:cNvSpPr txBox="1"/>
          <p:nvPr/>
        </p:nvSpPr>
        <p:spPr>
          <a:xfrm>
            <a:off x="5693790" y="-138793"/>
            <a:ext cx="559465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</a:rPr>
              <a:t>Provider webinar  November 2021 </a:t>
            </a:r>
            <a:endParaRPr lang="en-US" sz="4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863B8EE-F779-6C42-8690-6F693F96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9163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D71A8CDA-AD15-4D63-9CD7-21C652595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8"/>
          <a:stretch/>
        </p:blipFill>
        <p:spPr>
          <a:xfrm>
            <a:off x="82695" y="0"/>
            <a:ext cx="4525642" cy="379448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7FCDC86-943C-4DA3-8A3F-193582340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1" y="5240378"/>
            <a:ext cx="2955636" cy="1271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CA7C6-6578-4C57-8786-0BB01E3B02DC}"/>
              </a:ext>
            </a:extLst>
          </p:cNvPr>
          <p:cNvSpPr txBox="1"/>
          <p:nvPr/>
        </p:nvSpPr>
        <p:spPr>
          <a:xfrm>
            <a:off x="384740" y="3794482"/>
            <a:ext cx="59268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3200" b="1"/>
              <a:t>All-in-immunisations </a:t>
            </a:r>
            <a:br>
              <a:rPr lang="en-NZ" sz="3200" b="1"/>
            </a:br>
            <a:r>
              <a:rPr lang="en-NZ" sz="3200" b="1"/>
              <a:t>Provider webinar </a:t>
            </a:r>
            <a:br>
              <a:rPr lang="en-NZ" sz="3200"/>
            </a:br>
            <a:r>
              <a:rPr lang="en-NZ" sz="3200"/>
              <a:t>9 June 2022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7FF3BE-AF56-C96E-4209-F5A20F691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829" y="2743724"/>
            <a:ext cx="6353628" cy="37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COVID-19 second booster eligibility </a:t>
            </a:r>
            <a:endParaRPr lang="en-NZ" sz="4400" b="1">
              <a:solidFill>
                <a:srgbClr val="0070C0"/>
              </a:solidFill>
            </a:endParaRPr>
          </a:p>
          <a:p>
            <a:pPr algn="l"/>
            <a:r>
              <a:rPr lang="mi-NZ" sz="4400" b="1">
                <a:solidFill>
                  <a:srgbClr val="0070C0"/>
                </a:solidFill>
              </a:rPr>
              <a:t>– by TA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838FE-E64D-47B9-966F-8B8C23F5B4CC}"/>
              </a:ext>
            </a:extLst>
          </p:cNvPr>
          <p:cNvSpPr txBox="1"/>
          <p:nvPr/>
        </p:nvSpPr>
        <p:spPr>
          <a:xfrm>
            <a:off x="470160" y="5862668"/>
            <a:ext cx="11212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sz="2400">
                <a:ea typeface="+mn-lt"/>
                <a:cs typeface="+mn-lt"/>
              </a:rPr>
              <a:t>Covid infection rates will flatten 2</a:t>
            </a:r>
            <a:r>
              <a:rPr lang="en-NZ" sz="2400" baseline="30000">
                <a:ea typeface="+mn-lt"/>
                <a:cs typeface="+mn-lt"/>
              </a:rPr>
              <a:t>nd</a:t>
            </a:r>
            <a:r>
              <a:rPr lang="en-NZ" sz="2400">
                <a:ea typeface="+mn-lt"/>
                <a:cs typeface="+mn-lt"/>
              </a:rPr>
              <a:t> booster demand, it is difficult to predict this accurately due to under-reporting of infections</a:t>
            </a:r>
          </a:p>
          <a:p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FF4B8B-0EAA-46C0-8A34-D4EA23C7E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1659250"/>
            <a:ext cx="7118350" cy="400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C6FBFD-2320-4D35-B980-339B775DC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NZ" sz="4000">
              <a:ea typeface="Calibri" panose="020F0502020204030204"/>
              <a:cs typeface="Calibri"/>
            </a:endParaRPr>
          </a:p>
          <a:p>
            <a:pPr marL="342900" indent="-342900" algn="l">
              <a:buChar char="•"/>
            </a:pPr>
            <a:endParaRPr lang="en-US">
              <a:ea typeface="Calibri" panose="020F0502020204030204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0EE1524-CB75-015D-83BB-25098368B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132" y="3796747"/>
            <a:ext cx="3124254" cy="28847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BDC3B1-17B4-41F9-9C66-BD5D54642D6B}"/>
              </a:ext>
            </a:extLst>
          </p:cNvPr>
          <p:cNvSpPr txBox="1">
            <a:spLocks/>
          </p:cNvSpPr>
          <p:nvPr/>
        </p:nvSpPr>
        <p:spPr>
          <a:xfrm>
            <a:off x="476667" y="2134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b="1">
                <a:solidFill>
                  <a:srgbClr val="0070C0"/>
                </a:solidFill>
              </a:rPr>
              <a:t>What are other providers doing?</a:t>
            </a:r>
            <a:endParaRPr lang="mi-NZ" b="1">
              <a:solidFill>
                <a:srgbClr val="0070C0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9922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481128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,Sans-Serif" panose="020B0604020202020204" pitchFamily="34" charset="0"/>
              <a:buChar char="•"/>
            </a:pPr>
            <a:r>
              <a:rPr lang="en-NZ">
                <a:ea typeface="+mn-lt"/>
                <a:cs typeface="+mn-lt"/>
              </a:rPr>
              <a:t>COVID-19 is still circulating widely in the community, and the re-opening of our borders may bring more Influenza and infectious diseases. </a:t>
            </a:r>
            <a:endParaRPr lang="en-NZ"/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In March, the MoH asked COVID-19 vaccination programmes nationally to shift to an "all-in immunisation" approach. </a:t>
            </a:r>
            <a:endParaRPr lang="en-US">
              <a:ea typeface="+mn-lt"/>
              <a:cs typeface="+mn-lt"/>
            </a:endParaRP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In response, the Southern COVID-19 vaccination programme is working with other parts of the health system to form a joined-up ‘all-in-</a:t>
            </a:r>
            <a:r>
              <a:rPr lang="en-NZ" err="1">
                <a:ea typeface="+mn-lt"/>
                <a:cs typeface="+mn-lt"/>
              </a:rPr>
              <a:t>imms</a:t>
            </a:r>
            <a:r>
              <a:rPr lang="en-NZ">
                <a:ea typeface="+mn-lt"/>
                <a:cs typeface="+mn-lt"/>
              </a:rPr>
              <a:t>’ response </a:t>
            </a: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The mass vaccination centres in Southern now offer flu and MMR vaccinations to support primary care in the peaks of demand with surge capacity, outreach and home visit services.</a:t>
            </a:r>
            <a:endParaRPr lang="en-US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All-in </a:t>
            </a:r>
            <a:r>
              <a:rPr lang="mi-NZ" sz="4400" b="1" err="1">
                <a:solidFill>
                  <a:srgbClr val="0070C0"/>
                </a:solidFill>
              </a:rPr>
              <a:t>imms</a:t>
            </a:r>
            <a:endParaRPr lang="en-NZ" sz="4400" b="1" err="1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1DA24-125B-4686-94B8-AE17D165B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755" y="5372136"/>
            <a:ext cx="3831773" cy="10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481128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The Vax Hub has been extended to include updates and information on Flu and MMR. </a:t>
            </a: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MoH has launched a Winter Wellness brand to ensure a co-ordinated approach to communications pre-winter, winter and post winter. This includes a unifying logo (lock-up) which is available from their resources </a:t>
            </a:r>
            <a:r>
              <a:rPr lang="en-NZ" err="1">
                <a:ea typeface="+mn-lt"/>
                <a:cs typeface="+mn-lt"/>
                <a:hlinkClick r:id="rId4"/>
              </a:rPr>
              <a:t>dropbox</a:t>
            </a:r>
            <a:r>
              <a:rPr lang="en-NZ">
                <a:ea typeface="+mn-lt"/>
                <a:cs typeface="+mn-lt"/>
              </a:rPr>
              <a:t>. They are also working on a message bank. </a:t>
            </a:r>
          </a:p>
          <a:p>
            <a:pPr marL="342900" indent="-342900" algn="l">
              <a:buChar char="•"/>
            </a:pPr>
            <a:r>
              <a:rPr lang="en-NZ">
                <a:ea typeface="Calibri" panose="020F0502020204030204"/>
                <a:cs typeface="Calibri" panose="020F0502020204030204"/>
              </a:rPr>
              <a:t>You can now order flu collateral through Romilly Smith and will soon be able to order MMR collateral too.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All-in </a:t>
            </a:r>
            <a:r>
              <a:rPr lang="mi-NZ" sz="4400" b="1" err="1">
                <a:solidFill>
                  <a:srgbClr val="0070C0"/>
                </a:solidFill>
              </a:rPr>
              <a:t>imms</a:t>
            </a:r>
            <a:endParaRPr lang="en-NZ" sz="4400" b="1" err="1">
              <a:solidFill>
                <a:srgbClr val="0070C0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13EE4D4-1621-1B2A-2D8F-80C504C64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755" y="5372136"/>
            <a:ext cx="3831773" cy="10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5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481129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After 2 years of pandemic measures our community immunity is lower than normal and with international borders opening, we’ll see new strains of flu spreading in our communities </a:t>
            </a: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Current Influenza A outbreak in Dunedin, expectation this will impact a wider area and older age bands</a:t>
            </a:r>
          </a:p>
          <a:p>
            <a:pPr marL="342900" indent="-342900" algn="l">
              <a:buChar char="•"/>
            </a:pPr>
            <a:endParaRPr lang="en-NZ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Influenza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FEE03CA1-6102-B6C0-9953-449772FBD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972" y="5331917"/>
            <a:ext cx="3169557" cy="1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28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NZ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 err="1">
                <a:solidFill>
                  <a:srgbClr val="0070C0"/>
                </a:solidFill>
              </a:rPr>
              <a:t>Influenza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data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by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age</a:t>
            </a:r>
            <a:endParaRPr lang="en-NZ" sz="4400" b="1" err="1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59A2FC-6B1D-CC87-474C-65B41074239A}"/>
              </a:ext>
            </a:extLst>
          </p:cNvPr>
          <p:cNvGrpSpPr/>
          <p:nvPr/>
        </p:nvGrpSpPr>
        <p:grpSpPr>
          <a:xfrm>
            <a:off x="250825" y="2255838"/>
            <a:ext cx="3279775" cy="2241549"/>
            <a:chOff x="250825" y="2255838"/>
            <a:chExt cx="3279775" cy="2241549"/>
          </a:xfrm>
        </p:grpSpPr>
        <p:pic>
          <p:nvPicPr>
            <p:cNvPr id="8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9C0A2A4F-C6DF-D01F-759C-F36A85882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825" y="2630487"/>
              <a:ext cx="2085975" cy="18669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0AB3C0-E561-B541-071D-ABEBE2F3C18A}"/>
                </a:ext>
              </a:extLst>
            </p:cNvPr>
            <p:cNvSpPr txBox="1"/>
            <p:nvPr/>
          </p:nvSpPr>
          <p:spPr>
            <a:xfrm>
              <a:off x="787400" y="2255838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Pasifika</a:t>
              </a:r>
            </a:p>
          </p:txBody>
        </p:sp>
      </p:grp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BE5B862C-A3C9-9F02-2B9D-5E17281B6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738" y="2581275"/>
            <a:ext cx="2105025" cy="1790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7787CA-5809-70AF-8F77-9F5B69129430}"/>
              </a:ext>
            </a:extLst>
          </p:cNvPr>
          <p:cNvSpPr txBox="1"/>
          <p:nvPr/>
        </p:nvSpPr>
        <p:spPr>
          <a:xfrm>
            <a:off x="2676525" y="22558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Māori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B5E0C1-F41E-6C05-764C-81020443F50A}"/>
              </a:ext>
            </a:extLst>
          </p:cNvPr>
          <p:cNvGrpSpPr/>
          <p:nvPr/>
        </p:nvGrpSpPr>
        <p:grpSpPr>
          <a:xfrm>
            <a:off x="4232275" y="2255837"/>
            <a:ext cx="3108325" cy="2163763"/>
            <a:chOff x="4232275" y="2255837"/>
            <a:chExt cx="3108325" cy="2163763"/>
          </a:xfrm>
        </p:grpSpPr>
        <p:pic>
          <p:nvPicPr>
            <p:cNvPr id="12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0DF1A246-9795-A358-D134-C019435C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32275" y="2533650"/>
              <a:ext cx="2171700" cy="18859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55463B-9676-B9E4-6E37-CA19600E561A}"/>
                </a:ext>
              </a:extLst>
            </p:cNvPr>
            <p:cNvSpPr txBox="1"/>
            <p:nvPr/>
          </p:nvSpPr>
          <p:spPr>
            <a:xfrm>
              <a:off x="4597400" y="2255837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Calibri"/>
                </a:rPr>
                <a:t>All ethnicities</a:t>
              </a:r>
              <a:endParaRPr lang="en-US"/>
            </a:p>
          </p:txBody>
        </p:sp>
      </p:grpSp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C5831C25-25C6-5CCD-94DB-0E767F95B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812" y="4665663"/>
            <a:ext cx="2333625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2ECDC1-DCDE-4DAC-E389-5FE0B085B266}"/>
              </a:ext>
            </a:extLst>
          </p:cNvPr>
          <p:cNvSpPr txBox="1"/>
          <p:nvPr/>
        </p:nvSpPr>
        <p:spPr>
          <a:xfrm>
            <a:off x="6677934" y="3032503"/>
            <a:ext cx="51743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Enrolled population data 8 June.</a:t>
            </a: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The MoH will begin publishing flu vaccination rates on their website. This is expected to go live on 9 June.</a:t>
            </a:r>
          </a:p>
        </p:txBody>
      </p:sp>
      <p:pic>
        <p:nvPicPr>
          <p:cNvPr id="17" name="Picture 3" descr="Text&#10;&#10;Description automatically generated">
            <a:extLst>
              <a:ext uri="{FF2B5EF4-FFF2-40B4-BE49-F238E27FC236}">
                <a16:creationId xmlns:a16="http://schemas.microsoft.com/office/drawing/2014/main" id="{4E546E81-95C5-4809-B8C8-EB4ED5423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8972" y="5331917"/>
            <a:ext cx="3169557" cy="1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481129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Measles outbreaks happen regularly overseas, and with people coming into Aotearoa New Zealand, there’s a risk of measles spreading here.  </a:t>
            </a:r>
            <a:endParaRPr lang="en-US"/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New Zealand’s measles vaccination rates have fallen in the past few years, and we need to boost them again as we reopen to the world after COVID-19.   </a:t>
            </a:r>
            <a:endParaRPr lang="en-NZ">
              <a:ea typeface="Calibri"/>
              <a:cs typeface="Calibri"/>
            </a:endParaRPr>
          </a:p>
          <a:p>
            <a:pPr algn="l">
              <a:lnSpc>
                <a:spcPct val="120000"/>
              </a:lnSpc>
            </a:pPr>
            <a:endParaRPr lang="en-NZ">
              <a:ea typeface="+mn-lt"/>
              <a:cs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MMR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B84C481-C1A2-FE87-7EF5-231EECB74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686" y="5182137"/>
            <a:ext cx="2443843" cy="13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8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NZ">
                <a:cs typeface="Calibri"/>
              </a:rPr>
              <a:t>30 pharmacies are now onboarded districtwide </a:t>
            </a:r>
          </a:p>
          <a:p>
            <a:pPr marL="342900" indent="-342900" algn="l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NZ">
                <a:cs typeface="Calibri"/>
              </a:rPr>
              <a:t>NZME Advertising Campaign </a:t>
            </a:r>
            <a:r>
              <a:rPr lang="en-NZ">
                <a:ea typeface="+mn-lt"/>
                <a:cs typeface="+mn-lt"/>
              </a:rPr>
              <a:t>(25th May – 20th July</a:t>
            </a:r>
            <a:r>
              <a:rPr lang="en-NZ">
                <a:cs typeface="Calibri"/>
              </a:rPr>
              <a:t>) – radio and social media advertising campaign targeting Māori and Pasifika in the Southern region </a:t>
            </a:r>
          </a:p>
          <a:p>
            <a:pPr marL="342900" indent="-342900" algn="l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NZ">
                <a:cs typeface="Calibri"/>
              </a:rPr>
              <a:t>Working with community organisations </a:t>
            </a:r>
          </a:p>
          <a:p>
            <a:pPr marL="342900" indent="-342900" algn="l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NZ">
                <a:cs typeface="Calibri"/>
              </a:rPr>
              <a:t>Reaching out to the business community in Queenstown who may be looking to recruit migrant workers</a:t>
            </a:r>
            <a:endParaRPr lang="en-NZ">
              <a:ea typeface="+mn-lt"/>
              <a:cs typeface="+mn-lt"/>
            </a:endParaRPr>
          </a:p>
          <a:p>
            <a:pPr algn="l">
              <a:lnSpc>
                <a:spcPct val="120000"/>
              </a:lnSpc>
            </a:pPr>
            <a:endParaRPr lang="en-NZ">
              <a:ea typeface="+mn-lt"/>
              <a:cs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MMR</a:t>
            </a:r>
            <a:endParaRPr lang="mi-NZ" sz="4400" b="1">
              <a:solidFill>
                <a:srgbClr val="0070C0"/>
              </a:solidFill>
              <a:cs typeface="Calibri Light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1E7F1B2-78D2-47AD-A453-FAC552916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686" y="5182137"/>
            <a:ext cx="2443843" cy="13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800">
                <a:ea typeface="+mn-lt"/>
                <a:cs typeface="+mn-lt"/>
              </a:rPr>
              <a:t>In preparation for 2</a:t>
            </a:r>
            <a:r>
              <a:rPr lang="en-NZ" sz="2800" baseline="30000">
                <a:ea typeface="+mn-lt"/>
                <a:cs typeface="+mn-lt"/>
              </a:rPr>
              <a:t>nd</a:t>
            </a:r>
            <a:r>
              <a:rPr lang="en-NZ" sz="2800">
                <a:ea typeface="+mn-lt"/>
                <a:cs typeface="+mn-lt"/>
              </a:rPr>
              <a:t> boosters, if staff have not logged in for 60 days, please request your access be </a:t>
            </a:r>
            <a:r>
              <a:rPr lang="en-NZ" sz="2800" b="1">
                <a:ea typeface="+mn-lt"/>
                <a:cs typeface="+mn-lt"/>
              </a:rPr>
              <a:t>requalified</a:t>
            </a:r>
            <a:r>
              <a:rPr lang="en-NZ" sz="2800">
                <a:ea typeface="+mn-lt"/>
                <a:cs typeface="+mn-lt"/>
              </a:rPr>
              <a:t> and reinstated – email shelby.davidson@southerndhb.govt.nz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ea typeface="+mn-lt"/>
                <a:cs typeface="+mn-lt"/>
              </a:rPr>
              <a:t>Boosters must be entered as their </a:t>
            </a:r>
            <a:r>
              <a:rPr lang="en-US" sz="2800" b="1">
                <a:ea typeface="+mn-lt"/>
                <a:cs typeface="+mn-lt"/>
              </a:rPr>
              <a:t>own case</a:t>
            </a:r>
            <a:r>
              <a:rPr lang="en-US" sz="2800">
                <a:ea typeface="+mn-lt"/>
                <a:cs typeface="+mn-lt"/>
              </a:rPr>
              <a:t>. Don't enter as a third primary dose</a:t>
            </a:r>
            <a:endParaRPr lang="mi-NZ" sz="2800">
              <a:ea typeface="+mn-lt"/>
              <a:cs typeface="+mn-lt"/>
            </a:endParaRPr>
          </a:p>
          <a:p>
            <a:pPr marL="342900" indent="-342900" algn="l">
              <a:buChar char="•"/>
            </a:pPr>
            <a:r>
              <a:rPr lang="en-US" sz="2800">
                <a:ea typeface="+mn-lt"/>
                <a:cs typeface="+mn-lt"/>
              </a:rPr>
              <a:t>Scripts must be uploaded for any ‘off-label’ use (</a:t>
            </a:r>
            <a:r>
              <a:rPr lang="en-US" sz="2800" err="1">
                <a:ea typeface="+mn-lt"/>
                <a:cs typeface="+mn-lt"/>
              </a:rPr>
              <a:t>eg</a:t>
            </a:r>
            <a:r>
              <a:rPr lang="en-US" sz="2800">
                <a:ea typeface="+mn-lt"/>
                <a:cs typeface="+mn-lt"/>
              </a:rPr>
              <a:t> 3</a:t>
            </a:r>
            <a:r>
              <a:rPr lang="en-US" sz="2800" baseline="30000">
                <a:ea typeface="+mn-lt"/>
                <a:cs typeface="+mn-lt"/>
              </a:rPr>
              <a:t>rd</a:t>
            </a:r>
            <a:r>
              <a:rPr lang="en-US" sz="2800">
                <a:ea typeface="+mn-lt"/>
                <a:cs typeface="+mn-lt"/>
              </a:rPr>
              <a:t> primary doses for immunocompromised, early second boosters)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buChar char="•"/>
            </a:pPr>
            <a:r>
              <a:rPr lang="en-US" sz="2800">
                <a:ea typeface="Calibri" panose="020F0502020204030204"/>
                <a:cs typeface="Calibri" panose="020F0502020204030204"/>
              </a:rPr>
              <a:t>Backlog of incorrect data entry and missing consent form/script uploads</a:t>
            </a:r>
          </a:p>
          <a:p>
            <a:pPr marL="800100" lvl="1" indent="-342900" algn="l"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We may be in touch to resolve historical issues. </a:t>
            </a:r>
          </a:p>
          <a:p>
            <a:pPr marL="800100" lvl="1" indent="-342900" algn="l"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Primary concern -scripts that have not been uploaded (required by law).</a:t>
            </a:r>
            <a:endParaRPr lang="en-US" sz="2400">
              <a:cs typeface="Calibri"/>
            </a:endParaRPr>
          </a:p>
          <a:p>
            <a:pPr marL="342900" indent="-342900" algn="l"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CIR – COVID-19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FDA28-0E6F-4B37-BEE1-4DD989E3A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NZ" sz="2800">
                <a:ea typeface="+mn-lt"/>
                <a:cs typeface="+mn-lt"/>
              </a:rPr>
              <a:t>For incorrect vaccination incidents:</a:t>
            </a:r>
            <a:endParaRPr lang="en-US" sz="2800">
              <a:ea typeface="+mn-lt"/>
              <a:cs typeface="+mn-lt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NZ" sz="2800">
                <a:ea typeface="+mn-lt"/>
                <a:cs typeface="+mn-lt"/>
              </a:rPr>
              <a:t>Enter all dose errors into the patient’s CIR record</a:t>
            </a:r>
            <a:endParaRPr lang="en-US" sz="2800">
              <a:ea typeface="+mn-lt"/>
              <a:cs typeface="+mn-lt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NZ" sz="2800">
                <a:ea typeface="+mn-lt"/>
                <a:cs typeface="+mn-lt"/>
              </a:rPr>
              <a:t>Complete the MoH form as outlined in the toolkit, and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NZ" sz="2800">
                <a:ea typeface="+mn-lt"/>
                <a:cs typeface="+mn-lt"/>
              </a:rPr>
              <a:t>Notify your SDHB or WellSouth Lead including sending them a copy of the Serious incident/adverse event notification form so we are aware of the error and can offer support</a:t>
            </a:r>
          </a:p>
          <a:p>
            <a:pPr marL="342900" indent="-342900" algn="l">
              <a:buChar char="•"/>
            </a:pPr>
            <a:r>
              <a:rPr lang="en-US" sz="2800">
                <a:ea typeface="+mn-lt"/>
                <a:cs typeface="+mn-lt"/>
              </a:rPr>
              <a:t>Find a range of 'How-</a:t>
            </a:r>
            <a:r>
              <a:rPr lang="en-US" sz="2800" err="1">
                <a:ea typeface="+mn-lt"/>
                <a:cs typeface="+mn-lt"/>
              </a:rPr>
              <a:t>To's</a:t>
            </a:r>
            <a:r>
              <a:rPr lang="en-US" sz="2800">
                <a:ea typeface="+mn-lt"/>
                <a:cs typeface="+mn-lt"/>
              </a:rPr>
              <a:t> on the CIR homepage or contact romilly.smith@southerndhb.govt.nz with any issues.</a:t>
            </a:r>
            <a:endParaRPr lang="en-NZ" sz="2800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Incorrect vaccination incidents – COVID-19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A1461-8AEF-480F-BCD9-1BDA53CF3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4BDF-DE08-4EE9-9071-4950E4CA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33" y="576261"/>
            <a:ext cx="10515600" cy="1325563"/>
          </a:xfrm>
        </p:spPr>
        <p:txBody>
          <a:bodyPr/>
          <a:lstStyle/>
          <a:p>
            <a:r>
              <a:rPr lang="mi-NZ" b="1">
                <a:solidFill>
                  <a:srgbClr val="0070C0"/>
                </a:solidFill>
              </a:rPr>
              <a:t>Contents</a:t>
            </a:r>
            <a:endParaRPr lang="en-NZ" b="1">
              <a:solidFill>
                <a:srgbClr val="0070C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D8B966-EDF5-4A69-9260-1DBFB23C0D68}"/>
              </a:ext>
            </a:extLst>
          </p:cNvPr>
          <p:cNvCxnSpPr/>
          <p:nvPr/>
        </p:nvCxnSpPr>
        <p:spPr>
          <a:xfrm>
            <a:off x="861753" y="1685014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6E720B-4668-4B69-A158-9C69DC37D0E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8FCF7-E1A0-47E9-92DB-AE74E2D48BB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2B069-18EA-4C98-B6EB-0FEF9C4CE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mi-NZ">
                <a:cs typeface="Calibri"/>
              </a:rPr>
              <a:t>Welcome </a:t>
            </a:r>
          </a:p>
          <a:p>
            <a:r>
              <a:rPr lang="mi-NZ"/>
              <a:t>COVID-19 vaccination statistics – local and national</a:t>
            </a:r>
            <a:endParaRPr lang="mi-NZ">
              <a:cs typeface="Calibri"/>
            </a:endParaRPr>
          </a:p>
          <a:p>
            <a:r>
              <a:rPr lang="mi-NZ">
                <a:ea typeface="+mn-lt"/>
                <a:cs typeface="+mn-lt"/>
              </a:rPr>
              <a:t>COVID-19 vaccination </a:t>
            </a:r>
            <a:r>
              <a:rPr lang="mi-NZ">
                <a:cs typeface="Calibri"/>
              </a:rPr>
              <a:t>equity update</a:t>
            </a:r>
          </a:p>
          <a:p>
            <a:r>
              <a:rPr lang="mi-NZ">
                <a:ea typeface="+mn-lt"/>
                <a:cs typeface="+mn-lt"/>
              </a:rPr>
              <a:t>COVID-19 second</a:t>
            </a:r>
            <a:r>
              <a:rPr lang="mi-NZ">
                <a:cs typeface="Calibri"/>
              </a:rPr>
              <a:t> booster</a:t>
            </a:r>
          </a:p>
          <a:p>
            <a:r>
              <a:rPr lang="mi-NZ">
                <a:cs typeface="Calibri"/>
              </a:rPr>
              <a:t>Provider showcase: BAU in a low-demand environment</a:t>
            </a:r>
          </a:p>
          <a:p>
            <a:r>
              <a:rPr lang="mi-NZ">
                <a:cs typeface="Calibri"/>
              </a:rPr>
              <a:t>All-in immunisation – Influenza and MMR </a:t>
            </a:r>
            <a:endParaRPr lang="mi-NZ"/>
          </a:p>
          <a:p>
            <a:r>
              <a:rPr lang="mi-NZ">
                <a:cs typeface="Calibri"/>
              </a:rPr>
              <a:t>CIR, logistics and cold-chain monitoring</a:t>
            </a:r>
          </a:p>
          <a:p>
            <a:r>
              <a:rPr lang="mi-NZ">
                <a:ea typeface="+mn-lt"/>
                <a:cs typeface="+mn-lt"/>
              </a:rPr>
              <a:t>Questions</a:t>
            </a:r>
          </a:p>
          <a:p>
            <a:r>
              <a:rPr lang="mi-NZ">
                <a:ea typeface="+mn-lt"/>
                <a:cs typeface="+mn-lt"/>
              </a:rPr>
              <a:t>Reference </a:t>
            </a:r>
            <a:r>
              <a:rPr lang="mi-NZ">
                <a:cs typeface="Calibri"/>
              </a:rPr>
              <a:t>–</a:t>
            </a:r>
            <a:r>
              <a:rPr lang="mi-NZ">
                <a:ea typeface="+mn-lt"/>
                <a:cs typeface="+mn-lt"/>
              </a:rPr>
              <a:t> COVID-19 second</a:t>
            </a:r>
            <a:r>
              <a:rPr lang="mi-NZ">
                <a:cs typeface="Calibri"/>
              </a:rPr>
              <a:t> booster demand by TA</a:t>
            </a:r>
          </a:p>
          <a:p>
            <a:endParaRPr lang="mi-NZ"/>
          </a:p>
          <a:p>
            <a:pPr marL="0" indent="0">
              <a:buNone/>
            </a:pPr>
            <a:endParaRPr lang="mi-NZ">
              <a:cs typeface="Calibri"/>
            </a:endParaRPr>
          </a:p>
          <a:p>
            <a:pPr marL="0" indent="0">
              <a:buNone/>
            </a:pPr>
            <a:endParaRPr lang="mi-NZ">
              <a:cs typeface="Calibri"/>
            </a:endParaRPr>
          </a:p>
          <a:p>
            <a:endParaRPr lang="mi-NZ"/>
          </a:p>
          <a:p>
            <a:endParaRPr lang="mi-NZ"/>
          </a:p>
          <a:p>
            <a:endParaRPr lang="mi-NZ"/>
          </a:p>
          <a:p>
            <a:endParaRPr lang="mi-NZ">
              <a:cs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1F201-19FD-4D2F-8433-1532E302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272BC21-1941-66C3-A77B-9732B10E5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472" y="2347686"/>
            <a:ext cx="4512128" cy="45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>
              <a:buChar char="•"/>
            </a:pPr>
            <a:r>
              <a:rPr lang="en-NZ" sz="2800">
                <a:ea typeface="+mn-lt"/>
                <a:cs typeface="+mn-lt"/>
              </a:rPr>
              <a:t>Phased approach to all providers ordering their own vaccine</a:t>
            </a:r>
            <a:endParaRPr lang="en-US"/>
          </a:p>
          <a:p>
            <a:pPr marL="342900" indent="-342900" algn="l">
              <a:buChar char="•"/>
            </a:pPr>
            <a:r>
              <a:rPr lang="en-NZ" sz="2800">
                <a:ea typeface="+mn-lt"/>
                <a:cs typeface="+mn-lt"/>
              </a:rPr>
              <a:t>If you have not yet been introduced to this process, you will be contacted this/next week with information on using the ordering portal and things to think about when managing and ordering vaccine</a:t>
            </a:r>
            <a:endParaRPr lang="en-NZ"/>
          </a:p>
          <a:p>
            <a:pPr marL="342900" indent="-342900" algn="l">
              <a:buChar char="•"/>
            </a:pPr>
            <a:r>
              <a:rPr lang="en-NZ" sz="2800">
                <a:ea typeface="+mn-lt"/>
                <a:cs typeface="+mn-lt"/>
              </a:rPr>
              <a:t>SDHB will continue to oversee orders to offer advice and support where needed</a:t>
            </a:r>
          </a:p>
          <a:p>
            <a:pPr marL="342900" indent="-342900" algn="l">
              <a:buChar char="•"/>
            </a:pPr>
            <a:r>
              <a:rPr lang="en-NZ" sz="2800">
                <a:ea typeface="+mn-lt"/>
                <a:cs typeface="+mn-lt"/>
              </a:rPr>
              <a:t>If you have any questions or issues, please contact nicole.gorman@southerndhb.govt.nz</a:t>
            </a:r>
          </a:p>
          <a:p>
            <a:pPr marL="342900" indent="-342900" algn="l">
              <a:buChar char="•"/>
            </a:pPr>
            <a:endParaRPr lang="en-NZ" sz="2800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NZ" sz="2800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>
              <a:ea typeface="+mn-lt"/>
              <a:cs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 err="1">
                <a:solidFill>
                  <a:srgbClr val="0070C0"/>
                </a:solidFill>
              </a:rPr>
              <a:t>Ordering</a:t>
            </a:r>
            <a:r>
              <a:rPr lang="mi-NZ" sz="4400" b="1">
                <a:solidFill>
                  <a:srgbClr val="0070C0"/>
                </a:solidFill>
              </a:rPr>
              <a:t> </a:t>
            </a:r>
            <a:r>
              <a:rPr lang="mi-NZ" sz="4400" b="1" err="1">
                <a:solidFill>
                  <a:srgbClr val="0070C0"/>
                </a:solidFill>
              </a:rPr>
              <a:t>vaccine</a:t>
            </a:r>
            <a:endParaRPr lang="mi-NZ" sz="4400" b="1" err="1">
              <a:solidFill>
                <a:srgbClr val="0070C0"/>
              </a:solidFill>
              <a:cs typeface="Calibri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2E347-2C6D-4749-B05E-AFB4DE8EE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33" y="2144279"/>
            <a:ext cx="9144000" cy="4137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i="1">
                <a:solidFill>
                  <a:srgbClr val="FF0000"/>
                </a:solidFill>
                <a:cs typeface="Calibri"/>
              </a:rPr>
              <a:t>If something goes wrong, will your records be good enough to avoid a cold-chain failure?</a:t>
            </a:r>
            <a:endParaRPr lang="en-NZ">
              <a:solidFill>
                <a:srgbClr val="FF0000"/>
              </a:solidFill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NZ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>
                <a:cs typeface="Calibri"/>
              </a:rPr>
              <a:t>Recent '</a:t>
            </a:r>
            <a:r>
              <a:rPr lang="en-NZ" i="1">
                <a:cs typeface="Calibri"/>
              </a:rPr>
              <a:t>near-</a:t>
            </a:r>
            <a:r>
              <a:rPr lang="en-NZ" i="1" err="1">
                <a:cs typeface="Calibri"/>
              </a:rPr>
              <a:t>miss</a:t>
            </a:r>
            <a:r>
              <a:rPr lang="en-NZ" err="1">
                <a:cs typeface="Calibri"/>
              </a:rPr>
              <a:t>’</a:t>
            </a:r>
            <a:r>
              <a:rPr lang="en-NZ">
                <a:cs typeface="Calibri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Vaccine fridge lost power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Gap in daily max-min records (responsible person absent)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Datalogger was overwriting previous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Staff changes clouded responsibility for datalogger monitoring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>
              <a:highlight>
                <a:srgbClr val="FFFF00"/>
              </a:highlight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lvl="1" algn="l"/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70220" y="1795081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 err="1">
                <a:solidFill>
                  <a:srgbClr val="0070C0"/>
                </a:solidFill>
              </a:rPr>
              <a:t>Review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your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cold-chain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monitoring</a:t>
            </a:r>
            <a:endParaRPr lang="en-NZ" sz="4400" b="1" err="1">
              <a:solidFill>
                <a:srgbClr val="0070C0"/>
              </a:solidFill>
              <a:cs typeface="Calibri Light"/>
            </a:endParaRPr>
          </a:p>
        </p:txBody>
      </p:sp>
      <p:pic>
        <p:nvPicPr>
          <p:cNvPr id="1026" name="Picture 2" descr="Image result for swiss cheese images">
            <a:extLst>
              <a:ext uri="{FF2B5EF4-FFF2-40B4-BE49-F238E27FC236}">
                <a16:creationId xmlns:a16="http://schemas.microsoft.com/office/drawing/2014/main" id="{F2ED9ACC-A4BF-3D1B-C1F6-ACDF0EDD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254" y="3741546"/>
            <a:ext cx="1742597" cy="12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4CDEF1-E378-4672-80F6-B243C625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7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220" y="1997010"/>
            <a:ext cx="9144000" cy="413746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900"/>
              </a:spcBef>
              <a:buSzPct val="100000"/>
            </a:pPr>
            <a:r>
              <a:rPr lang="en-NZ" sz="1800" b="1" i="1">
                <a:latin typeface="Helvetica"/>
                <a:cs typeface="Helvetica"/>
              </a:rPr>
              <a:t>“National Standards for Vaccine Storage and Transportation for Immunisation Providers 2017”</a:t>
            </a:r>
          </a:p>
          <a:p>
            <a:pPr marL="342900" indent="-342900" algn="l">
              <a:spcBef>
                <a:spcPts val="900"/>
              </a:spcBef>
              <a:spcAft>
                <a:spcPts val="0"/>
              </a:spcAft>
              <a:buSzPct val="100000"/>
              <a:buFont typeface="Helvetica" panose="020B0604020202020204" pitchFamily="34" charset="0"/>
              <a:buChar char="•"/>
            </a:pPr>
            <a:r>
              <a:rPr lang="en-NZ" sz="180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Two systems for monitoring temperature:</a:t>
            </a: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60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min and max temperature recordings taken </a:t>
            </a:r>
            <a:r>
              <a:rPr lang="en-NZ" sz="1600" b="1">
                <a:effectLst/>
                <a:latin typeface="Helvetica"/>
                <a:ea typeface="Times New Roman" panose="02020603050405020304" pitchFamily="18" charset="0"/>
                <a:cs typeface="Helvetica"/>
              </a:rPr>
              <a:t>daily</a:t>
            </a:r>
            <a:r>
              <a:rPr lang="en-NZ" sz="160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 and kept for </a:t>
            </a:r>
            <a:r>
              <a:rPr lang="en-NZ" sz="1600" b="1">
                <a:effectLst/>
                <a:latin typeface="Helvetica"/>
                <a:ea typeface="Times New Roman" panose="02020603050405020304" pitchFamily="18" charset="0"/>
                <a:cs typeface="Helvetica"/>
              </a:rPr>
              <a:t>10 years</a:t>
            </a: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60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temperature datalogging (captured every 10 mins) downloaded and reviewed </a:t>
            </a:r>
            <a:r>
              <a:rPr lang="en-NZ" sz="1600" b="1">
                <a:effectLst/>
                <a:latin typeface="Helvetica"/>
                <a:ea typeface="Times New Roman" panose="02020603050405020304" pitchFamily="18" charset="0"/>
                <a:cs typeface="Helvetica"/>
              </a:rPr>
              <a:t>weekly*</a:t>
            </a:r>
            <a:r>
              <a:rPr lang="en-NZ" sz="160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. Store for </a:t>
            </a:r>
            <a:r>
              <a:rPr lang="en-NZ" sz="1600" b="1">
                <a:effectLst/>
                <a:latin typeface="Helvetica"/>
                <a:ea typeface="Times New Roman" panose="02020603050405020304" pitchFamily="18" charset="0"/>
                <a:cs typeface="Helvetica"/>
              </a:rPr>
              <a:t>10 years</a:t>
            </a:r>
            <a:r>
              <a:rPr lang="en-NZ" sz="160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.</a:t>
            </a: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600" i="1">
                <a:latin typeface="Helvetica"/>
                <a:ea typeface="Times New Roman" panose="02020603050405020304" pitchFamily="18" charset="0"/>
                <a:cs typeface="Helvetica"/>
              </a:rPr>
              <a:t>Make sure you have good processes to cover staff absence, changes in roles etc</a:t>
            </a: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600">
                <a:solidFill>
                  <a:srgbClr val="FF0000"/>
                </a:solidFill>
                <a:latin typeface="Helvetica"/>
                <a:cs typeface="Helvetica"/>
              </a:rPr>
              <a:t>Consider upgrading to WIFI cloud-based datalogging </a:t>
            </a:r>
            <a:r>
              <a:rPr lang="en-NZ" sz="1600">
                <a:latin typeface="Helvetica"/>
                <a:cs typeface="Helvetica"/>
              </a:rPr>
              <a:t>(</a:t>
            </a:r>
            <a:r>
              <a:rPr lang="en-NZ" sz="1600">
                <a:latin typeface="Helvetica"/>
                <a:cs typeface="Calibri"/>
              </a:rPr>
              <a:t>real-time SMS/app/email alerts out-of-range and return-to-range)  </a:t>
            </a:r>
            <a:endParaRPr lang="en-NZ" sz="1600" i="1">
              <a:latin typeface="Helvetica"/>
              <a:cs typeface="Helvetica" panose="020B0604020202020204" pitchFamily="34" charset="0"/>
            </a:endParaRPr>
          </a:p>
          <a:p>
            <a:pPr marL="342900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800">
                <a:latin typeface="Helvetica"/>
                <a:ea typeface="Times New Roman" panose="02020603050405020304" pitchFamily="18" charset="0"/>
                <a:cs typeface="Helvetica"/>
              </a:rPr>
              <a:t>Your refrigerator(s)</a:t>
            </a:r>
            <a:endParaRPr lang="en-NZ" sz="1800">
              <a:effectLst/>
              <a:latin typeface="Helvetica"/>
              <a:ea typeface="Times New Roman" panose="02020603050405020304" pitchFamily="18" charset="0"/>
              <a:cs typeface="Helvetica"/>
            </a:endParaRP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60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annual servicing</a:t>
            </a:r>
            <a:r>
              <a:rPr lang="en-NZ" sz="1600">
                <a:latin typeface="Helvetica"/>
                <a:ea typeface="Times New Roman" panose="02020603050405020304" pitchFamily="18" charset="0"/>
                <a:cs typeface="Helvetica"/>
              </a:rPr>
              <a:t> </a:t>
            </a:r>
            <a:endParaRPr lang="en-NZ" sz="160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60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spatial logging at least every three years.</a:t>
            </a: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600">
                <a:latin typeface="Helvetica"/>
                <a:ea typeface="Times New Roman" panose="02020603050405020304" pitchFamily="18" charset="0"/>
                <a:cs typeface="Helvetica"/>
              </a:rPr>
              <a:t>don’t over-stock. Maintain good air-flow throughout the fridge.</a:t>
            </a: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r>
              <a:rPr lang="en-NZ" sz="1600">
                <a:latin typeface="Helvetica"/>
                <a:ea typeface="Times New Roman" panose="02020603050405020304" pitchFamily="18" charset="0"/>
                <a:cs typeface="Helvetica"/>
              </a:rPr>
              <a:t>store only medicines and vaccines (no cheese…        . )</a:t>
            </a: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endParaRPr lang="en-NZ" sz="160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endParaRPr lang="en-NZ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endParaRPr lang="en-NZ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257300" lvl="2" indent="-342900" algn="l">
              <a:spcBef>
                <a:spcPts val="450"/>
              </a:spcBef>
              <a:buSzPct val="100000"/>
              <a:buFont typeface="Helvetica" panose="020B0604020202020204" pitchFamily="34" charset="0"/>
              <a:buChar char="•"/>
              <a:tabLst>
                <a:tab pos="180340" algn="l"/>
              </a:tabLst>
            </a:pPr>
            <a:endParaRPr lang="en-NZ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 algn="l">
              <a:buSzPct val="100000"/>
              <a:buFont typeface="Helvetica" panose="020B0604020202020204" pitchFamily="34" charset="0"/>
              <a:buChar char="•"/>
            </a:pPr>
            <a:endParaRPr lang="mi-NZ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70220" y="1795081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 err="1">
                <a:solidFill>
                  <a:srgbClr val="0070C0"/>
                </a:solidFill>
              </a:rPr>
              <a:t>Review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your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cold-chain</a:t>
            </a:r>
            <a:r>
              <a:rPr lang="mi-NZ" sz="4400" b="1">
                <a:solidFill>
                  <a:srgbClr val="0070C0"/>
                </a:solidFill>
              </a:rPr>
              <a:t> </a:t>
            </a:r>
            <a:r>
              <a:rPr lang="mi-NZ" sz="4400" b="1" err="1">
                <a:solidFill>
                  <a:srgbClr val="0070C0"/>
                </a:solidFill>
              </a:rPr>
              <a:t>monitoring</a:t>
            </a:r>
            <a:endParaRPr lang="en-NZ" sz="4400" b="1" err="1">
              <a:solidFill>
                <a:srgbClr val="0070C0"/>
              </a:solidFill>
              <a:cs typeface="Calibri Light"/>
            </a:endParaRPr>
          </a:p>
        </p:txBody>
      </p:sp>
      <p:pic>
        <p:nvPicPr>
          <p:cNvPr id="8" name="Picture 2" descr="Image result for swiss cheese images">
            <a:extLst>
              <a:ext uri="{FF2B5EF4-FFF2-40B4-BE49-F238E27FC236}">
                <a16:creationId xmlns:a16="http://schemas.microsoft.com/office/drawing/2014/main" id="{A266CE34-5C01-2E7C-C52C-554ABE5B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15" y="5607763"/>
            <a:ext cx="550210" cy="3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98F7A-60EA-4EAA-A825-2F5197CE1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7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476667" y="2134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b="1" err="1">
                <a:solidFill>
                  <a:srgbClr val="0070C0"/>
                </a:solidFill>
              </a:rPr>
              <a:t>Questions</a:t>
            </a:r>
            <a:r>
              <a:rPr lang="mi-NZ" b="1">
                <a:solidFill>
                  <a:srgbClr val="0070C0"/>
                </a:solidFill>
              </a:rPr>
              <a:t>?</a:t>
            </a:r>
            <a:endParaRPr lang="mi-NZ" b="1">
              <a:solidFill>
                <a:srgbClr val="0070C0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732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– Central Otago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E36EC-E7B3-401A-B29B-BA8728488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6997"/>
            <a:ext cx="12192000" cy="5106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FF1502-757D-4E0C-9F30-6BE218645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5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– Clutha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F74FC-2250-4604-89B1-15C5A01F4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0696"/>
            <a:ext cx="12192000" cy="511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746E5-9195-4E3A-88F7-01E15E699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– Dunedin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9CD66D-ED17-4A01-B8DD-1C4911C20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619"/>
            <a:ext cx="12192000" cy="5109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76AA42-D22C-442C-B625-86D12D752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– Gore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CDC0D0-378D-4665-8232-78DB549C0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9619"/>
            <a:ext cx="12192000" cy="5118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4D781-5F75-4772-80FE-C85F6714F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– Invercargill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BD5A8-CE35-474F-9CDF-C786CEE81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8833"/>
            <a:ext cx="12192000" cy="5147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C0D0E4-124E-4F39-8454-079E7C94B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– Queenstown Lakes 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64D33-B37F-41C6-9A18-0DDF4C72D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8509"/>
            <a:ext cx="121920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4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D8B966-EDF5-4A69-9260-1DBFB23C0D68}"/>
              </a:ext>
            </a:extLst>
          </p:cNvPr>
          <p:cNvCxnSpPr/>
          <p:nvPr/>
        </p:nvCxnSpPr>
        <p:spPr>
          <a:xfrm>
            <a:off x="861753" y="1685014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1F201-19FD-4D2F-8433-1532E302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F3024A-ECC0-42C4-8F26-D2FD179F2360}"/>
              </a:ext>
            </a:extLst>
          </p:cNvPr>
          <p:cNvSpPr txBox="1"/>
          <p:nvPr/>
        </p:nvSpPr>
        <p:spPr>
          <a:xfrm>
            <a:off x="10303292" y="1361848"/>
            <a:ext cx="25484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Data: 7 June 2022</a:t>
            </a:r>
            <a:br>
              <a:rPr lang="en-US"/>
            </a:br>
            <a:r>
              <a:rPr lang="en-US"/>
              <a:t>Source: MoH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3F8C752F-A071-8CAA-7C1A-CF04E88D1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41" y="1056437"/>
            <a:ext cx="9884437" cy="55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57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– Southland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B9A170-007A-4538-AAD3-3A6DA884B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7284"/>
            <a:ext cx="12192000" cy="5130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E0184-EA7D-4A5B-985C-BF3D0033E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4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– Waitaki 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748E89-DD72-4D61-944E-4BCD7037B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1961"/>
            <a:ext cx="12192000" cy="5126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A4C6F3-2AD3-4B86-A35E-BD0FEB5E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A9A46-46F0-4CB9-88A1-C3DF11DB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752" y="5044966"/>
            <a:ext cx="2028825" cy="160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59BA4-7C06-4314-A2B0-2B41009AA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FE87187-B42F-4CC2-A507-644BA26E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7" y="330199"/>
            <a:ext cx="9173968" cy="6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476667" y="2134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b="1">
                <a:solidFill>
                  <a:srgbClr val="0070C0"/>
                </a:solidFill>
              </a:rPr>
              <a:t>COVID-19 vaccination</a:t>
            </a:r>
          </a:p>
          <a:p>
            <a:r>
              <a:rPr lang="mi-NZ" b="1">
                <a:solidFill>
                  <a:srgbClr val="0070C0"/>
                </a:solidFill>
              </a:rPr>
              <a:t>equity update</a:t>
            </a:r>
            <a:endParaRPr lang="mi-NZ" b="1">
              <a:solidFill>
                <a:srgbClr val="0070C0"/>
              </a:solidFill>
              <a:cs typeface="Calibri Light" panose="020F0302020204030204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C02A09-676A-ED12-ECFF-8E80FF4F5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829" y="2743724"/>
            <a:ext cx="6353628" cy="37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8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A9A46-46F0-4CB9-88A1-C3DF11DB6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59BA4-7C06-4314-A2B0-2B41009A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131" y="385914"/>
            <a:ext cx="2030446" cy="50870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D2A9955-E4CF-A747-8B75-22DCD231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01" y="427721"/>
            <a:ext cx="9176504" cy="1573650"/>
          </a:xfrm>
        </p:spPr>
        <p:txBody>
          <a:bodyPr>
            <a:normAutofit/>
          </a:bodyPr>
          <a:lstStyle/>
          <a:p>
            <a:r>
              <a:rPr lang="mi-NZ" b="1">
                <a:solidFill>
                  <a:srgbClr val="0070C0"/>
                </a:solidFill>
              </a:rPr>
              <a:t>Māori: COVID-19 vaccination </a:t>
            </a:r>
            <a:r>
              <a:rPr lang="mi-NZ" b="1" err="1">
                <a:solidFill>
                  <a:srgbClr val="0070C0"/>
                </a:solidFill>
              </a:rPr>
              <a:t>rates</a:t>
            </a:r>
            <a:endParaRPr lang="mi-NZ" b="1" err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3500F-3697-430F-BB7E-6B36D13535A5}"/>
              </a:ext>
            </a:extLst>
          </p:cNvPr>
          <p:cNvSpPr txBox="1"/>
          <p:nvPr/>
        </p:nvSpPr>
        <p:spPr>
          <a:xfrm>
            <a:off x="617201" y="5013150"/>
            <a:ext cx="62818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Data: 7 June 2022</a:t>
            </a:r>
            <a:br>
              <a:rPr lang="en-US"/>
            </a:br>
            <a:r>
              <a:rPr lang="en-US"/>
              <a:t>Source: MoH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7B43F613-4B6F-485F-89C4-4C9D76A45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35602"/>
              </p:ext>
            </p:extLst>
          </p:nvPr>
        </p:nvGraphicFramePr>
        <p:xfrm>
          <a:off x="617201" y="2247900"/>
          <a:ext cx="8127998" cy="222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071">
                  <a:extLst>
                    <a:ext uri="{9D8B030D-6E8A-4147-A177-3AD203B41FA5}">
                      <a16:colId xmlns:a16="http://schemas.microsoft.com/office/drawing/2014/main" val="3595364487"/>
                    </a:ext>
                  </a:extLst>
                </a:gridCol>
                <a:gridCol w="2234594">
                  <a:extLst>
                    <a:ext uri="{9D8B030D-6E8A-4147-A177-3AD203B41FA5}">
                      <a16:colId xmlns:a16="http://schemas.microsoft.com/office/drawing/2014/main" val="16612746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7679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/>
                        <a:t>Southern Rates</a:t>
                      </a:r>
                      <a:endParaRPr lang="en-NZ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/>
                        <a:t>National Rates</a:t>
                      </a:r>
                      <a:endParaRPr lang="en-NZ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68235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mi-NZ"/>
                        <a:t>Single dose (12+)</a:t>
                      </a:r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94.9%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91.3%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9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/>
                        <a:t>Double dose (12+)</a:t>
                      </a:r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92.6%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88.4%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54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/>
                        <a:t>Booster dose (18+)</a:t>
                      </a:r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60.2%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55.8%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41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/>
                        <a:t>Paediatric first dose (5-11)</a:t>
                      </a:r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41.2%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35.5%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1119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NZ"/>
                        <a:t>Paediatric second dose (5-11)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NZ"/>
                        <a:t>17.2%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NZ"/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5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70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A9A46-46F0-4CB9-88A1-C3DF11DB6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59BA4-7C06-4314-A2B0-2B41009A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131" y="385914"/>
            <a:ext cx="2030446" cy="50870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D2A9955-E4CF-A747-8B75-22DCD231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01" y="427721"/>
            <a:ext cx="9176504" cy="1573650"/>
          </a:xfrm>
        </p:spPr>
        <p:txBody>
          <a:bodyPr>
            <a:normAutofit/>
          </a:bodyPr>
          <a:lstStyle/>
          <a:p>
            <a:r>
              <a:rPr lang="mi-NZ" b="1">
                <a:solidFill>
                  <a:srgbClr val="0070C0"/>
                </a:solidFill>
              </a:rPr>
              <a:t>Pasifika: COVID-19 vaccination </a:t>
            </a:r>
            <a:r>
              <a:rPr lang="mi-NZ" b="1" err="1">
                <a:solidFill>
                  <a:srgbClr val="0070C0"/>
                </a:solidFill>
              </a:rPr>
              <a:t>rates</a:t>
            </a:r>
            <a:endParaRPr lang="mi-NZ" b="1" err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3500F-3697-430F-BB7E-6B36D13535A5}"/>
              </a:ext>
            </a:extLst>
          </p:cNvPr>
          <p:cNvSpPr txBox="1"/>
          <p:nvPr/>
        </p:nvSpPr>
        <p:spPr>
          <a:xfrm>
            <a:off x="689773" y="4938876"/>
            <a:ext cx="62818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Data: 7 June 2022</a:t>
            </a:r>
            <a:br>
              <a:rPr lang="en-US"/>
            </a:br>
            <a:r>
              <a:rPr lang="en-US"/>
              <a:t>Source: MoH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0BDEB5E7-6A2C-499C-A997-FB463203E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53814"/>
              </p:ext>
            </p:extLst>
          </p:nvPr>
        </p:nvGraphicFramePr>
        <p:xfrm>
          <a:off x="729974" y="2081327"/>
          <a:ext cx="8273142" cy="222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857">
                  <a:extLst>
                    <a:ext uri="{9D8B030D-6E8A-4147-A177-3AD203B41FA5}">
                      <a16:colId xmlns:a16="http://schemas.microsoft.com/office/drawing/2014/main" val="3595364487"/>
                    </a:ext>
                  </a:extLst>
                </a:gridCol>
                <a:gridCol w="2630714">
                  <a:extLst>
                    <a:ext uri="{9D8B030D-6E8A-4147-A177-3AD203B41FA5}">
                      <a16:colId xmlns:a16="http://schemas.microsoft.com/office/drawing/2014/main" val="1661274681"/>
                    </a:ext>
                  </a:extLst>
                </a:gridCol>
                <a:gridCol w="2485571">
                  <a:extLst>
                    <a:ext uri="{9D8B030D-6E8A-4147-A177-3AD203B41FA5}">
                      <a16:colId xmlns:a16="http://schemas.microsoft.com/office/drawing/2014/main" val="4287679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/>
                        <a:t>Southern Rates</a:t>
                      </a:r>
                      <a:endParaRPr lang="en-NZ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/>
                        <a:t>National Rates</a:t>
                      </a:r>
                      <a:endParaRPr lang="en-NZ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68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/>
                        <a:t>Single dose (12+)</a:t>
                      </a:r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&gt;99%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98.4%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9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/>
                        <a:t>Double dose (12+)</a:t>
                      </a:r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&gt;99%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96.7%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54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/>
                        <a:t>Booster dose (18+)</a:t>
                      </a:r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60.2%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59.3%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41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/>
                        <a:t>Paediatric first dose (5-11)</a:t>
                      </a:r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54.9%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1119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NZ"/>
                        <a:t>Paediatric second dose (5-11)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NZ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NZ"/>
                        <a:t>15.4%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1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9593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The Southern </a:t>
            </a:r>
            <a:r>
              <a:rPr lang="en-NZ" err="1">
                <a:ea typeface="+mn-lt"/>
                <a:cs typeface="+mn-lt"/>
              </a:rPr>
              <a:t>Covax</a:t>
            </a:r>
            <a:r>
              <a:rPr lang="en-NZ">
                <a:ea typeface="+mn-lt"/>
                <a:cs typeface="+mn-lt"/>
              </a:rPr>
              <a:t> team is currently calling approximately 4200 vulnerable people who haven’t had their booster, including:</a:t>
            </a:r>
          </a:p>
          <a:p>
            <a:pPr marL="800100" lvl="1" indent="-342900" algn="l">
              <a:buChar char="•"/>
            </a:pPr>
            <a:r>
              <a:rPr lang="en-NZ">
                <a:ea typeface="+mn-lt"/>
                <a:cs typeface="+mn-lt"/>
              </a:rPr>
              <a:t>65 years + </a:t>
            </a:r>
            <a:r>
              <a:rPr lang="en-NZ" err="1">
                <a:ea typeface="+mn-lt"/>
                <a:cs typeface="+mn-lt"/>
              </a:rPr>
              <a:t>excl</a:t>
            </a:r>
            <a:r>
              <a:rPr lang="en-NZ">
                <a:ea typeface="+mn-lt"/>
                <a:cs typeface="+mn-lt"/>
              </a:rPr>
              <a:t> M</a:t>
            </a:r>
            <a:r>
              <a:rPr lang="mi-NZ">
                <a:ea typeface="+mn-lt"/>
                <a:cs typeface="+mn-lt"/>
              </a:rPr>
              <a:t>āori and Pasifika</a:t>
            </a:r>
          </a:p>
          <a:p>
            <a:pPr marL="800100" lvl="1" indent="-342900" algn="l">
              <a:buChar char="•"/>
            </a:pPr>
            <a:r>
              <a:rPr lang="mi-NZ">
                <a:ea typeface="+mn-lt"/>
                <a:cs typeface="+mn-lt"/>
              </a:rPr>
              <a:t>50 years + Māori and Pasifika</a:t>
            </a:r>
          </a:p>
          <a:p>
            <a:pPr marL="800100" lvl="1" indent="-342900" algn="l">
              <a:buChar char="•"/>
            </a:pPr>
            <a:r>
              <a:rPr lang="mi-NZ">
                <a:ea typeface="+mn-lt"/>
                <a:cs typeface="+mn-lt"/>
              </a:rPr>
              <a:t>Immunocompromised</a:t>
            </a:r>
            <a:br>
              <a:rPr lang="mi-NZ">
                <a:ea typeface="+mn-lt"/>
                <a:cs typeface="+mn-lt"/>
              </a:rPr>
            </a:br>
            <a:endParaRPr lang="mi-NZ"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>
                <a:ea typeface="+mn-lt"/>
                <a:cs typeface="+mn-lt"/>
              </a:rPr>
              <a:t>Offering people support to get their booster with a local provider – including: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NZ">
                <a:ea typeface="+mn-lt"/>
                <a:cs typeface="+mn-lt"/>
              </a:rPr>
              <a:t>Booking on BMV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NZ">
                <a:ea typeface="+mn-lt"/>
                <a:cs typeface="+mn-lt"/>
              </a:rPr>
              <a:t>Local walk-in options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NZ">
                <a:ea typeface="+mn-lt"/>
                <a:cs typeface="+mn-lt"/>
              </a:rPr>
              <a:t>Call back by a registered nurse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NZ">
                <a:ea typeface="+mn-lt"/>
                <a:cs typeface="+mn-lt"/>
              </a:rPr>
              <a:t>Home visit</a:t>
            </a:r>
            <a:br>
              <a:rPr lang="en-NZ">
                <a:ea typeface="+mn-lt"/>
                <a:cs typeface="+mn-lt"/>
              </a:rPr>
            </a:br>
            <a:endParaRPr lang="en-NZ">
              <a:ea typeface="+mn-lt"/>
              <a:cs typeface="+mn-lt"/>
            </a:endParaRPr>
          </a:p>
          <a:p>
            <a:pPr marL="342900" indent="-342900" algn="l">
              <a:buChar char="•"/>
            </a:pPr>
            <a:r>
              <a:rPr lang="mi-NZ">
                <a:ea typeface="+mn-lt"/>
                <a:cs typeface="+mn-lt"/>
              </a:rPr>
              <a:t>We have called 70% of this group so far, and of these people, we have spoken </a:t>
            </a:r>
            <a:br>
              <a:rPr lang="mi-NZ">
                <a:ea typeface="+mn-lt"/>
                <a:cs typeface="+mn-lt"/>
              </a:rPr>
            </a:br>
            <a:r>
              <a:rPr lang="mi-NZ">
                <a:ea typeface="+mn-lt"/>
                <a:cs typeface="+mn-lt"/>
              </a:rPr>
              <a:t>to nearly half. We will be able to share results at the end of the campaign. </a:t>
            </a:r>
          </a:p>
          <a:p>
            <a:pPr marL="342900" indent="-342900" algn="l">
              <a:buChar char="•"/>
            </a:pPr>
            <a:endParaRPr lang="mi-NZ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mi-NZ">
              <a:ea typeface="+mn-lt"/>
              <a:cs typeface="+mn-lt"/>
            </a:endParaRPr>
          </a:p>
          <a:p>
            <a:pPr marL="800100" lvl="1" indent="-342900" algn="l">
              <a:buChar char="•"/>
            </a:pPr>
            <a:endParaRPr lang="mi-NZ">
              <a:ea typeface="+mn-lt"/>
              <a:cs typeface="+mn-lt"/>
            </a:endParaRPr>
          </a:p>
          <a:p>
            <a:pPr marL="800100" lvl="1" indent="-342900" algn="l">
              <a:buChar char="•"/>
            </a:pPr>
            <a:endParaRPr lang="mi-NZ">
              <a:ea typeface="+mn-lt"/>
              <a:cs typeface="+mn-lt"/>
            </a:endParaRPr>
          </a:p>
          <a:p>
            <a:pPr marL="800100" lvl="1" indent="-342900" algn="l">
              <a:buChar char="•"/>
            </a:pPr>
            <a:endParaRPr lang="en-NZ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NZ">
              <a:ea typeface="+mn-lt"/>
              <a:cs typeface="+mn-lt"/>
            </a:endParaRPr>
          </a:p>
          <a:p>
            <a:pPr marL="342900" indent="-342900" algn="l">
              <a:buChar char="•"/>
            </a:pPr>
            <a:endParaRPr lang="en-US">
              <a:ea typeface="+mn-lt"/>
              <a:cs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400" b="1">
                <a:solidFill>
                  <a:srgbClr val="0070C0"/>
                </a:solidFill>
              </a:rPr>
              <a:t>Targeted call campaign – First booster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C70F7-3275-409B-880E-A1DD5F923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8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399" y="2162705"/>
            <a:ext cx="10631449" cy="4233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Six month interval from first booster </a:t>
            </a: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Proposed eligibility includes 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People aged 65+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Māori and Pacific peoples aged 50+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Residents of aged care and disability care facilities 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Severely immunocompromised people</a:t>
            </a:r>
            <a:endParaRPr lang="en-NZ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New legislation expected to be in effect from end-June.</a:t>
            </a: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In the meantime, if clinical circumstances warrant, people can access a 2nd booster ‘off-label’ provided consent is obtained, and an authorised prescriber is willing to prescribe it. </a:t>
            </a:r>
          </a:p>
          <a:p>
            <a:pPr marL="342900" indent="-342900" algn="l">
              <a:buChar char="•"/>
            </a:pPr>
            <a:endParaRPr lang="en-NZ">
              <a:ea typeface="+mn-lt"/>
              <a:cs typeface="+mn-lt"/>
            </a:endParaRPr>
          </a:p>
          <a:p>
            <a:pPr algn="l"/>
            <a:endParaRPr lang="en-NZ">
              <a:ea typeface="+mn-lt"/>
              <a:cs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576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COVID-19 second booster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973BF-E6CD-6F02-ABA3-662AC3B81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0034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87400" y="-2102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COVID-19 second booster eligibility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BE847-27C1-4CC4-B577-9D5718855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4390"/>
            <a:ext cx="12192000" cy="5137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CCA67A-986A-4EEF-BBC9-4F13F8E90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b9eba3cf-da2a-4b68-a5fb-30f553941361">
      <Terms xmlns="http://schemas.microsoft.com/office/infopath/2007/PartnerControls"/>
    </lcf76f155ced4ddcb4097134ff3c332f>
    <TaxCatchAll xmlns="c2f3a7bf-0972-40a0-a275-0442d7022d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B8F2AF055D942B7EF6D1D87FA25CB" ma:contentTypeVersion="18" ma:contentTypeDescription="Create a new document." ma:contentTypeScope="" ma:versionID="f031db39984c3a79f394df2335b35d74">
  <xsd:schema xmlns:xsd="http://www.w3.org/2001/XMLSchema" xmlns:xs="http://www.w3.org/2001/XMLSchema" xmlns:p="http://schemas.microsoft.com/office/2006/metadata/properties" xmlns:ns1="http://schemas.microsoft.com/sharepoint/v3" xmlns:ns2="b9eba3cf-da2a-4b68-a5fb-30f553941361" xmlns:ns3="c2f3a7bf-0972-40a0-a275-0442d7022d82" targetNamespace="http://schemas.microsoft.com/office/2006/metadata/properties" ma:root="true" ma:fieldsID="5188a1dad824fd255121d8838de57a55" ns1:_="" ns2:_="" ns3:_="">
    <xsd:import namespace="http://schemas.microsoft.com/sharepoint/v3"/>
    <xsd:import namespace="b9eba3cf-da2a-4b68-a5fb-30f553941361"/>
    <xsd:import namespace="c2f3a7bf-0972-40a0-a275-0442d7022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ba3cf-da2a-4b68-a5fb-30f553941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ef8c769-e230-43f7-9947-d63073b8ae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3a7bf-0972-40a0-a275-0442d7022d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f31e3c-3cf2-4c6f-817b-da4a129f318b}" ma:internalName="TaxCatchAll" ma:showField="CatchAllData" ma:web="c2f3a7bf-0972-40a0-a275-0442d7022d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455535-26A7-4922-8065-5AB16CF10C78}">
  <ds:schemaRefs>
    <ds:schemaRef ds:uri="b9eba3cf-da2a-4b68-a5fb-30f553941361"/>
    <ds:schemaRef ds:uri="c2f3a7bf-0972-40a0-a275-0442d7022d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FB848D-51AF-4654-9723-CD58333B7EE8}">
  <ds:schemaRefs>
    <ds:schemaRef ds:uri="b9eba3cf-da2a-4b68-a5fb-30f553941361"/>
    <ds:schemaRef ds:uri="c2f3a7bf-0972-40a0-a275-0442d7022d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C06D8C-7DF4-4A34-A87F-A0AFF61894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32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Contents</vt:lpstr>
      <vt:lpstr>PowerPoint Presentation</vt:lpstr>
      <vt:lpstr>PowerPoint Presentation</vt:lpstr>
      <vt:lpstr>Māori: COVID-19 vaccination rates</vt:lpstr>
      <vt:lpstr>Pasifika: COVID-19 vaccination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Hesitant Helen, 35, Dunedin</dc:title>
  <dc:creator>Alice Geary</dc:creator>
  <cp:revision>2</cp:revision>
  <dcterms:created xsi:type="dcterms:W3CDTF">2021-09-21T22:56:20Z</dcterms:created>
  <dcterms:modified xsi:type="dcterms:W3CDTF">2022-06-09T02:48:38Z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0x010100B5DB8F2AF055D942B7EF6D1D87FA25CB</vt:lpwstr>
  </property>
  <property fmtid="{D5CDD505-2E9C-101B-9397-08002B2CF9AE}" pid="3" name="MediaServiceImageTags">
    <vt:lpwstr/>
  </property>
</Properties>
</file>