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34"/>
  </p:notesMasterIdLst>
  <p:sldIdLst>
    <p:sldId id="256" r:id="rId5"/>
    <p:sldId id="357" r:id="rId6"/>
    <p:sldId id="382" r:id="rId7"/>
    <p:sldId id="375" r:id="rId8"/>
    <p:sldId id="383" r:id="rId9"/>
    <p:sldId id="388" r:id="rId10"/>
    <p:sldId id="359" r:id="rId11"/>
    <p:sldId id="358" r:id="rId12"/>
    <p:sldId id="360" r:id="rId13"/>
    <p:sldId id="378" r:id="rId14"/>
    <p:sldId id="384" r:id="rId15"/>
    <p:sldId id="377" r:id="rId16"/>
    <p:sldId id="362" r:id="rId17"/>
    <p:sldId id="364" r:id="rId18"/>
    <p:sldId id="369" r:id="rId19"/>
    <p:sldId id="361" r:id="rId20"/>
    <p:sldId id="365" r:id="rId21"/>
    <p:sldId id="367" r:id="rId22"/>
    <p:sldId id="363" r:id="rId23"/>
    <p:sldId id="390" r:id="rId24"/>
    <p:sldId id="391" r:id="rId25"/>
    <p:sldId id="370" r:id="rId26"/>
    <p:sldId id="372" r:id="rId27"/>
    <p:sldId id="374" r:id="rId28"/>
    <p:sldId id="387" r:id="rId29"/>
    <p:sldId id="385" r:id="rId30"/>
    <p:sldId id="386" r:id="rId31"/>
    <p:sldId id="389" r:id="rId32"/>
    <p:sldId id="257" r:id="rId33"/>
  </p:sldIdLst>
  <p:sldSz cx="12192000" cy="6858000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Fleming" initials="CF" lastIdx="14" clrIdx="0">
    <p:extLst>
      <p:ext uri="{19B8F6BF-5375-455C-9EA6-DF929625EA0E}">
        <p15:presenceInfo xmlns:p15="http://schemas.microsoft.com/office/powerpoint/2012/main" userId="Christopher Fleming" providerId="None"/>
      </p:ext>
    </p:extLst>
  </p:cmAuthor>
  <p:cmAuthor id="2" name="Lisa Gestro" initials="LG" lastIdx="1" clrIdx="1">
    <p:extLst>
      <p:ext uri="{19B8F6BF-5375-455C-9EA6-DF929625EA0E}">
        <p15:presenceInfo xmlns:p15="http://schemas.microsoft.com/office/powerpoint/2012/main" userId="S-1-5-21-2063075290-463803738-24515486-10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1" autoAdjust="0"/>
    <p:restoredTop sz="72109" autoAdjust="0"/>
  </p:normalViewPr>
  <p:slideViewPr>
    <p:cSldViewPr snapToGrid="0" showGuides="1">
      <p:cViewPr varScale="1">
        <p:scale>
          <a:sx n="59" d="100"/>
          <a:sy n="59" d="100"/>
        </p:scale>
        <p:origin x="1123" y="67"/>
      </p:cViewPr>
      <p:guideLst>
        <p:guide orient="horz" pos="55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A5619-E9A2-4DB3-91F7-C1320864647D}" type="datetimeFigureOut">
              <a:rPr lang="en-NZ" smtClean="0"/>
              <a:t>10/03/2021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29972-E6FD-4B66-957F-E3FCB8A31E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997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936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7154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900" baseline="0" dirty="0"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2385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1435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3031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3787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5397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4740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475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5253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889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485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1821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9482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6088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2096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4409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531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2364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3044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6964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787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68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167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058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529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482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9039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29972-E6FD-4B66-957F-E3FCB8A31EDF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527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9756"/>
            <a:ext cx="9144000" cy="2126884"/>
          </a:xfrm>
        </p:spPr>
        <p:txBody>
          <a:bodyPr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747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77788"/>
            <a:ext cx="22542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976777"/>
            <a:ext cx="10515600" cy="908837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169" y="2115979"/>
            <a:ext cx="10515600" cy="36188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5895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77788"/>
            <a:ext cx="22542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62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77788"/>
            <a:ext cx="22542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956656"/>
            <a:ext cx="10515600" cy="9270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74823"/>
            <a:ext cx="5181600" cy="3955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74823"/>
            <a:ext cx="5181600" cy="3955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704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77788"/>
            <a:ext cx="22542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3198"/>
            <a:ext cx="10515600" cy="512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04070"/>
            <a:ext cx="5157787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76222"/>
            <a:ext cx="5157787" cy="30451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070"/>
            <a:ext cx="5183188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6222"/>
            <a:ext cx="5183188" cy="30451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0267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77788"/>
            <a:ext cx="22542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976777"/>
            <a:ext cx="10515600" cy="908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866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77788"/>
            <a:ext cx="22542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1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77788"/>
            <a:ext cx="22542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861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0639"/>
            <a:ext cx="6172200" cy="3983549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881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63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77788"/>
            <a:ext cx="22542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861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90517"/>
            <a:ext cx="6172200" cy="40017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881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92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5500" y="989013"/>
            <a:ext cx="105156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NZ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5500" y="2265363"/>
            <a:ext cx="105156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70B9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B9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B9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B9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B9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B9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B9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B9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B9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8CEED40-2B1A-4B64-948B-1C02E16FC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6989" y="2822714"/>
            <a:ext cx="12058021" cy="168302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NZ" altLang="en-US" sz="4400" b="0" dirty="0">
                <a:solidFill>
                  <a:schemeClr val="bg1"/>
                </a:solidFill>
              </a:rPr>
              <a:t>Public Meeting: </a:t>
            </a:r>
            <a:r>
              <a:rPr lang="en-NZ" altLang="en-US" sz="4400" dirty="0">
                <a:solidFill>
                  <a:schemeClr val="bg1"/>
                </a:solidFill>
              </a:rPr>
              <a:t>Lead and Your Health</a:t>
            </a:r>
            <a:br>
              <a:rPr lang="en-NZ" altLang="en-US" sz="4400" dirty="0">
                <a:solidFill>
                  <a:schemeClr val="bg1"/>
                </a:solidFill>
              </a:rPr>
            </a:br>
            <a:r>
              <a:rPr lang="en-NZ" altLang="en-US" sz="4400" b="0" dirty="0">
                <a:solidFill>
                  <a:schemeClr val="bg1"/>
                </a:solidFill>
              </a:rPr>
              <a:t>Wednesday 10</a:t>
            </a:r>
            <a:r>
              <a:rPr lang="en-NZ" altLang="en-US" sz="4400" b="0" baseline="30000" dirty="0">
                <a:solidFill>
                  <a:schemeClr val="bg1"/>
                </a:solidFill>
              </a:rPr>
              <a:t>th</a:t>
            </a:r>
            <a:r>
              <a:rPr lang="en-NZ" altLang="en-US" sz="4400" b="0" dirty="0">
                <a:solidFill>
                  <a:schemeClr val="bg1"/>
                </a:solidFill>
              </a:rPr>
              <a:t> March 2021</a:t>
            </a:r>
            <a:endParaRPr lang="en-NZ" altLang="en-US" sz="4400" b="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25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5403" y="4240697"/>
            <a:ext cx="11248134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eaLnBrk="1" hangingPunct="1">
              <a:spcAft>
                <a:spcPts val="0"/>
              </a:spcAft>
            </a:pPr>
            <a:r>
              <a:rPr lang="en-NZ" altLang="en-US" sz="4000" i="1" dirty="0">
                <a:solidFill>
                  <a:schemeClr val="bg1"/>
                </a:solidFill>
                <a:latin typeface="Calibri"/>
                <a:cs typeface="Calibri"/>
              </a:rPr>
              <a:t>Information session for residents of </a:t>
            </a:r>
          </a:p>
          <a:p>
            <a:pPr algn="ctr" eaLnBrk="1" hangingPunct="1">
              <a:spcAft>
                <a:spcPts val="0"/>
              </a:spcAft>
            </a:pPr>
            <a:r>
              <a:rPr lang="en-NZ" altLang="en-US" sz="4000" i="1" dirty="0" err="1">
                <a:solidFill>
                  <a:schemeClr val="bg1"/>
                </a:solidFill>
                <a:latin typeface="Calibri"/>
                <a:cs typeface="Calibri"/>
              </a:rPr>
              <a:t>Waikouaiti</a:t>
            </a:r>
            <a:r>
              <a:rPr lang="en-NZ" altLang="en-US" sz="4000" i="1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NZ" altLang="en-US" sz="4000" i="1" dirty="0" err="1">
                <a:solidFill>
                  <a:schemeClr val="bg1"/>
                </a:solidFill>
                <a:latin typeface="Calibri"/>
                <a:cs typeface="Calibri"/>
              </a:rPr>
              <a:t>Karitane</a:t>
            </a:r>
            <a:r>
              <a:rPr lang="en-NZ" altLang="en-US" sz="4000" i="1" dirty="0">
                <a:solidFill>
                  <a:schemeClr val="bg1"/>
                </a:solidFill>
                <a:latin typeface="Calibri"/>
                <a:cs typeface="Calibri"/>
              </a:rPr>
              <a:t> &amp; Hawksbury Village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498ED12-2D77-4ED5-B4CB-6D3E3F5CC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08" y="1395734"/>
            <a:ext cx="3318041" cy="14269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149C20-C128-4476-820B-A026E9F5E824}"/>
              </a:ext>
            </a:extLst>
          </p:cNvPr>
          <p:cNvSpPr txBox="1">
            <a:spLocks/>
          </p:cNvSpPr>
          <p:nvPr/>
        </p:nvSpPr>
        <p:spPr bwMode="auto">
          <a:xfrm>
            <a:off x="8157008" y="1258956"/>
            <a:ext cx="3914664" cy="54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70B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B9"/>
                </a:solidFill>
                <a:latin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B9"/>
                </a:solidFill>
                <a:latin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B9"/>
                </a:solidFill>
                <a:latin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B9"/>
                </a:solidFill>
                <a:latin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B9"/>
                </a:solidFill>
                <a:latin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B9"/>
                </a:solidFill>
                <a:latin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B9"/>
                </a:solidFill>
                <a:latin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B9"/>
                </a:solidFill>
                <a:latin typeface="Calibri" panose="020F0502020204030204" pitchFamily="34" charset="0"/>
              </a:defRPr>
            </a:lvl9pPr>
          </a:lstStyle>
          <a:p>
            <a:r>
              <a:rPr lang="en-NZ" sz="4000" dirty="0"/>
              <a:t>Number tested against estimated population living in </a:t>
            </a:r>
            <a:r>
              <a:rPr lang="en-NZ" sz="4000" dirty="0" err="1"/>
              <a:t>Waikouaiti</a:t>
            </a:r>
            <a:r>
              <a:rPr lang="en-NZ" sz="4000" dirty="0"/>
              <a:t>/ </a:t>
            </a:r>
            <a:r>
              <a:rPr lang="en-NZ" sz="4000" dirty="0" err="1"/>
              <a:t>Karitane</a:t>
            </a:r>
            <a:r>
              <a:rPr lang="en-NZ" sz="4000" dirty="0"/>
              <a:t>/ Hawksbury Village</a:t>
            </a:r>
          </a:p>
        </p:txBody>
      </p:sp>
      <p:pic>
        <p:nvPicPr>
          <p:cNvPr id="3074" name="Picture 3">
            <a:extLst>
              <a:ext uri="{FF2B5EF4-FFF2-40B4-BE49-F238E27FC236}">
                <a16:creationId xmlns:a16="http://schemas.microsoft.com/office/drawing/2014/main" id="{BA1C338F-A60B-498F-A8F9-EF6242DCD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" y="263231"/>
            <a:ext cx="8037795" cy="641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49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6DFA-C0FE-48F0-8771-39A76C87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30" y="-89407"/>
            <a:ext cx="6478072" cy="879079"/>
          </a:xfrm>
          <a:solidFill>
            <a:schemeClr val="bg1"/>
          </a:solidFill>
        </p:spPr>
        <p:txBody>
          <a:bodyPr wrap="square" anchor="b">
            <a:noAutofit/>
          </a:bodyPr>
          <a:lstStyle/>
          <a:p>
            <a:r>
              <a:rPr lang="en-NZ" sz="4000" dirty="0"/>
              <a:t>More detailed findings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5E8B9-9E87-42CD-97B9-03090AAA84EA}"/>
              </a:ext>
            </a:extLst>
          </p:cNvPr>
          <p:cNvSpPr txBox="1"/>
          <p:nvPr/>
        </p:nvSpPr>
        <p:spPr>
          <a:xfrm>
            <a:off x="0" y="1007681"/>
            <a:ext cx="3978823" cy="577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Most people were well below the new threshold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B9"/>
                </a:solidFill>
              </a:rPr>
              <a:t>A small number of people were above the current threshold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Blood lead levels are higher for the older age groups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B9"/>
                </a:solidFill>
              </a:rPr>
              <a:t>The patterns seen here are similar to other countries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6C27D0-7E51-4901-B5F4-EA8F0FA05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2540" y="1225690"/>
            <a:ext cx="8391297" cy="53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FEFA-35FB-47CD-9C7C-29D3103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418706"/>
            <a:ext cx="10774474" cy="908837"/>
          </a:xfrm>
        </p:spPr>
        <p:txBody>
          <a:bodyPr/>
          <a:lstStyle/>
          <a:p>
            <a:r>
              <a:rPr lang="en-NZ" sz="4000" dirty="0"/>
              <a:t>US Blood Lead Level trends for 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C7C01-B8D0-463A-A5D9-147EDD36B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283" y="1204084"/>
            <a:ext cx="8200254" cy="53543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C88136-88BA-47A0-9FA0-9AB7840176A3}"/>
              </a:ext>
            </a:extLst>
          </p:cNvPr>
          <p:cNvSpPr/>
          <p:nvPr/>
        </p:nvSpPr>
        <p:spPr>
          <a:xfrm>
            <a:off x="6172257" y="6558454"/>
            <a:ext cx="11016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https://www-</a:t>
            </a:r>
            <a:r>
              <a:rPr lang="en-US" sz="1200" dirty="0" err="1"/>
              <a:t>sciencedirect</a:t>
            </a:r>
            <a:r>
              <a:rPr lang="en-US" sz="1200" dirty="0"/>
              <a:t>-</a:t>
            </a:r>
            <a:r>
              <a:rPr lang="en-US" sz="1200" dirty="0" err="1"/>
              <a:t>com.ezproxy.otago.ac.nz</a:t>
            </a:r>
            <a:r>
              <a:rPr lang="en-US" sz="1200" dirty="0"/>
              <a:t>/science/article/</a:t>
            </a:r>
            <a:r>
              <a:rPr lang="en-US" sz="1200" dirty="0" err="1"/>
              <a:t>pii</a:t>
            </a:r>
            <a:r>
              <a:rPr lang="en-US" sz="1200" dirty="0"/>
              <a:t>/S0749379721000167</a:t>
            </a:r>
          </a:p>
        </p:txBody>
      </p:sp>
    </p:spTree>
    <p:extLst>
      <p:ext uri="{BB962C8B-B14F-4D97-AF65-F5344CB8AC3E}">
        <p14:creationId xmlns:p14="http://schemas.microsoft.com/office/powerpoint/2010/main" val="342785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D47C-DF6D-483E-B602-2E048E31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11" y="424070"/>
            <a:ext cx="10374334" cy="583095"/>
          </a:xfrm>
        </p:spPr>
        <p:txBody>
          <a:bodyPr/>
          <a:lstStyle/>
          <a:p>
            <a:r>
              <a:rPr lang="en-NZ" sz="4000" dirty="0"/>
              <a:t>What did we find for children?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7ABEA-FD2C-4064-95E7-4CBDEEA8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11" y="1245705"/>
            <a:ext cx="10019234" cy="5724938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NZ" sz="3800" dirty="0"/>
              <a:t>This is the first recent survey in NZ that has tested children under 5 years</a:t>
            </a:r>
          </a:p>
          <a:p>
            <a:pPr>
              <a:lnSpc>
                <a:spcPts val="3600"/>
              </a:lnSpc>
            </a:pPr>
            <a:endParaRPr lang="en-NZ" sz="3800" dirty="0"/>
          </a:p>
          <a:p>
            <a:pPr>
              <a:lnSpc>
                <a:spcPts val="3600"/>
              </a:lnSpc>
            </a:pPr>
            <a:r>
              <a:rPr lang="en-NZ" sz="3800" dirty="0"/>
              <a:t>Children 10-17 years the blood lead levels were similar to the previous national survey</a:t>
            </a:r>
          </a:p>
          <a:p>
            <a:pPr>
              <a:lnSpc>
                <a:spcPts val="3600"/>
              </a:lnSpc>
            </a:pPr>
            <a:endParaRPr lang="en-NZ" sz="3800" dirty="0"/>
          </a:p>
          <a:p>
            <a:pPr>
              <a:lnSpc>
                <a:spcPts val="3600"/>
              </a:lnSpc>
            </a:pPr>
            <a:r>
              <a:rPr lang="en-NZ" sz="3800" dirty="0"/>
              <a:t>Children 5-9 years the blood lead levels were slightly higher than the previous national survey</a:t>
            </a:r>
          </a:p>
          <a:p>
            <a:pPr marL="0" indent="0">
              <a:lnSpc>
                <a:spcPts val="3600"/>
              </a:lnSpc>
              <a:buNone/>
            </a:pPr>
            <a:endParaRPr lang="en-NZ" sz="3800" dirty="0"/>
          </a:p>
          <a:p>
            <a:pPr>
              <a:lnSpc>
                <a:spcPts val="3600"/>
              </a:lnSpc>
            </a:pPr>
            <a:r>
              <a:rPr lang="en-NZ" sz="3800" dirty="0"/>
              <a:t>Males had higher levels than females</a:t>
            </a:r>
          </a:p>
          <a:p>
            <a:endParaRPr lang="en-NZ" sz="3800" dirty="0"/>
          </a:p>
        </p:txBody>
      </p:sp>
    </p:spTree>
    <p:extLst>
      <p:ext uri="{BB962C8B-B14F-4D97-AF65-F5344CB8AC3E}">
        <p14:creationId xmlns:p14="http://schemas.microsoft.com/office/powerpoint/2010/main" val="13584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43189-02EC-4630-91D7-FBB73AE3E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87" y="1327943"/>
            <a:ext cx="11589026" cy="5327348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en-NZ" sz="3600" b="1" dirty="0"/>
              <a:t>Six children had levels above the new threshold on the screening finger/heel prick.</a:t>
            </a:r>
            <a:br>
              <a:rPr lang="en-NZ" sz="3600" dirty="0"/>
            </a:br>
            <a:r>
              <a:rPr lang="en-NZ" sz="3600" i="1" dirty="0">
                <a:latin typeface="Calibri" panose="020F0502020204030204" pitchFamily="34" charset="0"/>
                <a:cs typeface="Calibri" panose="020F0502020204030204" pitchFamily="34" charset="0"/>
              </a:rPr>
              <a:t>All were retested with venous samples and offered </a:t>
            </a:r>
            <a:br>
              <a:rPr lang="en-NZ" sz="3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3600" i="1" dirty="0">
                <a:latin typeface="Calibri" panose="020F0502020204030204" pitchFamily="34" charset="0"/>
                <a:cs typeface="Calibri" panose="020F0502020204030204" pitchFamily="34" charset="0"/>
              </a:rPr>
              <a:t>a Paediatric assessment</a:t>
            </a:r>
            <a:br>
              <a:rPr lang="en-N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N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8000">
              <a:lnSpc>
                <a:spcPts val="3600"/>
              </a:lnSpc>
            </a:pPr>
            <a:r>
              <a:rPr lang="en-NZ" sz="3600" b="1" dirty="0"/>
              <a:t>Two children had levels above the new threshold of     ≥0.24</a:t>
            </a:r>
            <a:r>
              <a:rPr lang="el-GR" sz="3600" b="1" dirty="0"/>
              <a:t>μ</a:t>
            </a:r>
            <a:r>
              <a:rPr lang="en-NZ" sz="3600" b="1" dirty="0"/>
              <a:t>mol/L on retesting.</a:t>
            </a:r>
            <a:br>
              <a:rPr lang="en-NZ" sz="3600" dirty="0"/>
            </a:br>
            <a:r>
              <a:rPr lang="en-NZ" sz="3600" i="1" dirty="0">
                <a:latin typeface="Calibri" panose="020F0502020204030204" pitchFamily="34" charset="0"/>
                <a:cs typeface="Calibri" panose="020F0502020204030204" pitchFamily="34" charset="0"/>
              </a:rPr>
              <a:t>One had a strong reason for higher blood lead level </a:t>
            </a:r>
            <a:br>
              <a:rPr lang="en-NZ" sz="3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3600" i="1" dirty="0">
                <a:latin typeface="Calibri" panose="020F0502020204030204" pitchFamily="34" charset="0"/>
                <a:cs typeface="Calibri" panose="020F0502020204030204" pitchFamily="34" charset="0"/>
              </a:rPr>
              <a:t>(other than drinking the water) and the other we are </a:t>
            </a:r>
            <a:br>
              <a:rPr lang="en-NZ" sz="3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3600" i="1" dirty="0">
                <a:latin typeface="Calibri" panose="020F0502020204030204" pitchFamily="34" charset="0"/>
                <a:cs typeface="Calibri" panose="020F0502020204030204" pitchFamily="34" charset="0"/>
              </a:rPr>
              <a:t>still investigating. They will be followed and monitored by a paediatrician</a:t>
            </a:r>
          </a:p>
          <a:p>
            <a:endParaRPr lang="en-NZ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E28E67-F7F4-4625-8905-5C28FDC5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418306"/>
            <a:ext cx="9812331" cy="909637"/>
          </a:xfrm>
        </p:spPr>
        <p:txBody>
          <a:bodyPr/>
          <a:lstStyle/>
          <a:p>
            <a:r>
              <a:rPr lang="en-NZ" sz="4000" dirty="0"/>
              <a:t>What did we find for children?</a:t>
            </a:r>
          </a:p>
        </p:txBody>
      </p:sp>
    </p:spTree>
    <p:extLst>
      <p:ext uri="{BB962C8B-B14F-4D97-AF65-F5344CB8AC3E}">
        <p14:creationId xmlns:p14="http://schemas.microsoft.com/office/powerpoint/2010/main" val="21217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F6F52-3894-4597-B9E9-E09800B3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2244435"/>
            <a:ext cx="10957456" cy="4124269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NZ" sz="4000" dirty="0"/>
              <a:t>Living in an old house</a:t>
            </a:r>
            <a:br>
              <a:rPr lang="en-NZ" sz="4000" dirty="0"/>
            </a:br>
            <a:r>
              <a:rPr lang="en-NZ" sz="4000" i="1" dirty="0">
                <a:latin typeface="Calibri" panose="020F0502020204030204" pitchFamily="34" charset="0"/>
                <a:cs typeface="Calibri" panose="020F0502020204030204" pitchFamily="34" charset="0"/>
              </a:rPr>
              <a:t>Especially houses built pre-1945</a:t>
            </a:r>
          </a:p>
          <a:p>
            <a:pPr marL="457200" lvl="1" indent="0">
              <a:lnSpc>
                <a:spcPts val="3600"/>
              </a:lnSpc>
              <a:buNone/>
            </a:pPr>
            <a:endParaRPr lang="en-N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en-NZ" sz="4000" dirty="0"/>
              <a:t>Living in a house with flaky/peeling paint or renovations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70A0FB-CA62-4101-B92F-98A0FFA5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414152"/>
            <a:ext cx="9817217" cy="1626683"/>
          </a:xfrm>
        </p:spPr>
        <p:txBody>
          <a:bodyPr/>
          <a:lstStyle/>
          <a:p>
            <a:r>
              <a:rPr lang="en-NZ" sz="4000" dirty="0"/>
              <a:t>What were the factors linked with overall higher blood lead levels in children?</a:t>
            </a:r>
          </a:p>
        </p:txBody>
      </p:sp>
    </p:spTree>
    <p:extLst>
      <p:ext uri="{BB962C8B-B14F-4D97-AF65-F5344CB8AC3E}">
        <p14:creationId xmlns:p14="http://schemas.microsoft.com/office/powerpoint/2010/main" val="244209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17BD-C3BE-4852-864E-F6DEA385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6" y="400309"/>
            <a:ext cx="10187608" cy="908837"/>
          </a:xfrm>
        </p:spPr>
        <p:txBody>
          <a:bodyPr/>
          <a:lstStyle/>
          <a:p>
            <a:r>
              <a:rPr lang="en-NZ" sz="4000" dirty="0"/>
              <a:t>What did we find for adults?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7024-1870-46DC-A033-93DCB3C5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8" y="1908312"/>
            <a:ext cx="9037984" cy="465151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NZ" sz="4000" dirty="0"/>
              <a:t>Blood lead levels were very similar to the previous national survey</a:t>
            </a:r>
          </a:p>
          <a:p>
            <a:pPr>
              <a:lnSpc>
                <a:spcPts val="3600"/>
              </a:lnSpc>
            </a:pP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Males had higher levels than females</a:t>
            </a:r>
          </a:p>
          <a:p>
            <a:pPr>
              <a:lnSpc>
                <a:spcPts val="3600"/>
              </a:lnSpc>
            </a:pP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Blood lead levels are higher in older age groups with higher levels in those aged 65 years+</a:t>
            </a:r>
          </a:p>
        </p:txBody>
      </p:sp>
    </p:spTree>
    <p:extLst>
      <p:ext uri="{BB962C8B-B14F-4D97-AF65-F5344CB8AC3E}">
        <p14:creationId xmlns:p14="http://schemas.microsoft.com/office/powerpoint/2010/main" val="18185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7D2AA-B5FB-4A4D-874D-12B9374E6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327943"/>
            <a:ext cx="10283687" cy="499097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NZ" sz="4000" dirty="0"/>
              <a:t>36 adults had blood lead levels above the new threshold (≥ 0.24</a:t>
            </a:r>
            <a:r>
              <a:rPr lang="el-GR" sz="4000" dirty="0"/>
              <a:t>μ</a:t>
            </a:r>
            <a:r>
              <a:rPr lang="en-NZ" sz="4000" dirty="0"/>
              <a:t>mol/L)</a:t>
            </a:r>
          </a:p>
          <a:p>
            <a:pPr>
              <a:lnSpc>
                <a:spcPts val="3600"/>
              </a:lnSpc>
            </a:pP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One was above the current threshold (≥ 0.48</a:t>
            </a:r>
            <a:r>
              <a:rPr lang="el-GR" sz="4000" dirty="0"/>
              <a:t>μ</a:t>
            </a:r>
            <a:r>
              <a:rPr lang="en-NZ" sz="4000" dirty="0"/>
              <a:t>mol/L)</a:t>
            </a:r>
          </a:p>
          <a:p>
            <a:pPr>
              <a:lnSpc>
                <a:spcPts val="3600"/>
              </a:lnSpc>
            </a:pP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Almost all were older than 55 years and had a plausible reason for a higher level.</a:t>
            </a:r>
          </a:p>
          <a:p>
            <a:endParaRPr lang="en-NZ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AB5153-5F6D-4772-A389-8B99DD5A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418306"/>
            <a:ext cx="10983960" cy="909637"/>
          </a:xfrm>
        </p:spPr>
        <p:txBody>
          <a:bodyPr/>
          <a:lstStyle/>
          <a:p>
            <a:r>
              <a:rPr lang="en-NZ" sz="4000" dirty="0"/>
              <a:t>What did we find for adults?</a:t>
            </a:r>
          </a:p>
        </p:txBody>
      </p:sp>
    </p:spTree>
    <p:extLst>
      <p:ext uri="{BB962C8B-B14F-4D97-AF65-F5344CB8AC3E}">
        <p14:creationId xmlns:p14="http://schemas.microsoft.com/office/powerpoint/2010/main" val="42895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21C3-55A3-47C7-83EC-F18575A5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7" y="413091"/>
            <a:ext cx="9501807" cy="1256680"/>
          </a:xfrm>
        </p:spPr>
        <p:txBody>
          <a:bodyPr/>
          <a:lstStyle/>
          <a:p>
            <a:r>
              <a:rPr lang="en-NZ" sz="4000" dirty="0"/>
              <a:t>What were the factors linked with adult higher blood lead levels?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8CEA-D6E7-4ED0-9109-F7A25D7F8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7" y="1787236"/>
            <a:ext cx="10914386" cy="5070764"/>
          </a:xfrm>
        </p:spPr>
        <p:txBody>
          <a:bodyPr numCol="2"/>
          <a:lstStyle/>
          <a:p>
            <a:pPr>
              <a:lnSpc>
                <a:spcPts val="3600"/>
              </a:lnSpc>
            </a:pPr>
            <a:r>
              <a:rPr lang="en-NZ" sz="4000" dirty="0"/>
              <a:t>Being male</a:t>
            </a:r>
            <a:br>
              <a:rPr lang="en-NZ" sz="4000" dirty="0"/>
            </a:b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Eating shellfish</a:t>
            </a:r>
            <a:br>
              <a:rPr lang="en-NZ" sz="4000" dirty="0"/>
            </a:b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Drinking roof water</a:t>
            </a:r>
            <a:br>
              <a:rPr lang="en-NZ" sz="4000" dirty="0"/>
            </a:b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Living in or regularly visiting a house with peeling paint or renovations</a:t>
            </a:r>
          </a:p>
          <a:p>
            <a:pPr>
              <a:lnSpc>
                <a:spcPts val="3600"/>
              </a:lnSpc>
            </a:pPr>
            <a:r>
              <a:rPr lang="en-NZ" sz="4000" dirty="0"/>
              <a:t>Risky job</a:t>
            </a:r>
            <a:br>
              <a:rPr lang="en-NZ" sz="4000" dirty="0"/>
            </a:b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Working with cars</a:t>
            </a:r>
            <a:br>
              <a:rPr lang="en-NZ" sz="4000" dirty="0"/>
            </a:b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Ship/boat building</a:t>
            </a:r>
          </a:p>
          <a:p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45563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6F9FFCA-A6BF-4847-9996-0657136D3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97619"/>
            <a:ext cx="10017879" cy="6560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7E4964-D8CF-4BDF-897F-5D2BAC99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0" y="77756"/>
            <a:ext cx="4171950" cy="2565433"/>
          </a:xfrm>
          <a:solidFill>
            <a:schemeClr val="bg1"/>
          </a:solidFill>
        </p:spPr>
        <p:txBody>
          <a:bodyPr/>
          <a:lstStyle/>
          <a:p>
            <a:r>
              <a:rPr lang="en-NZ" sz="4000" dirty="0"/>
              <a:t>Blood Lead Levels compared </a:t>
            </a:r>
            <a:br>
              <a:rPr lang="en-NZ" sz="4000" dirty="0"/>
            </a:br>
            <a:r>
              <a:rPr lang="en-NZ" sz="4000" dirty="0"/>
              <a:t>to the 2014-2016 NZ survey</a:t>
            </a:r>
          </a:p>
        </p:txBody>
      </p:sp>
    </p:spTree>
    <p:extLst>
      <p:ext uri="{BB962C8B-B14F-4D97-AF65-F5344CB8AC3E}">
        <p14:creationId xmlns:p14="http://schemas.microsoft.com/office/powerpoint/2010/main" val="336815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318054" y="159025"/>
            <a:ext cx="11873946" cy="1325217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spcAft>
                <a:spcPts val="0"/>
              </a:spcAft>
            </a:pPr>
            <a:r>
              <a:rPr lang="en-NZ" altLang="en-US" sz="4000" dirty="0"/>
              <a:t>Health information provided by:</a:t>
            </a:r>
            <a:endParaRPr lang="en-NZ" altLang="en-US" sz="3200" dirty="0">
              <a:solidFill>
                <a:srgbClr val="FF0000"/>
              </a:solidFill>
            </a:endParaRPr>
          </a:p>
        </p:txBody>
      </p:sp>
      <p:pic>
        <p:nvPicPr>
          <p:cNvPr id="1025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054" y="1536174"/>
            <a:ext cx="114539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3600"/>
              </a:lnSpc>
              <a:spcAft>
                <a:spcPts val="0"/>
              </a:spcAft>
            </a:pPr>
            <a:r>
              <a:rPr lang="en-NZ" altLang="en-US" sz="3600" i="1" dirty="0"/>
              <a:t>Public Health South, Southern DHB:</a:t>
            </a:r>
          </a:p>
          <a:p>
            <a:pPr marL="571500" indent="-571500" eaLnBrk="1" hangingPunct="1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altLang="en-US" sz="3600" dirty="0"/>
              <a:t>Dr Susan Jack, </a:t>
            </a:r>
            <a:r>
              <a:rPr lang="en-NZ" altLang="en-US" sz="3600" i="1" dirty="0"/>
              <a:t>Medical Officer of Health, Clinical Director</a:t>
            </a:r>
          </a:p>
          <a:p>
            <a:pPr marL="571500" indent="-571500" eaLnBrk="1" hangingPunct="1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altLang="en-US" sz="3600" dirty="0"/>
              <a:t>Dr Michael Butchard, </a:t>
            </a:r>
            <a:r>
              <a:rPr lang="en-NZ" altLang="en-US" sz="3600" i="1" dirty="0"/>
              <a:t>Medical Officer of Health</a:t>
            </a:r>
          </a:p>
          <a:p>
            <a:pPr eaLnBrk="1" hangingPunct="1">
              <a:lnSpc>
                <a:spcPts val="3600"/>
              </a:lnSpc>
              <a:spcAft>
                <a:spcPts val="0"/>
              </a:spcAft>
            </a:pPr>
            <a:endParaRPr lang="en-NZ" altLang="en-US" sz="3600" dirty="0"/>
          </a:p>
          <a:p>
            <a:pPr marL="571500" indent="-571500" eaLnBrk="1" hangingPunct="1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altLang="en-US" sz="3600" dirty="0"/>
              <a:t>Dr Adam Pomerleau, </a:t>
            </a:r>
            <a:r>
              <a:rPr lang="en-NZ" altLang="en-US" sz="3600" i="1" dirty="0"/>
              <a:t>Director of Poisons Centre, Medical Toxicologist and Emergency Medicine specialist</a:t>
            </a:r>
          </a:p>
          <a:p>
            <a:pPr eaLnBrk="1" hangingPunct="1">
              <a:lnSpc>
                <a:spcPts val="3600"/>
              </a:lnSpc>
              <a:spcAft>
                <a:spcPts val="0"/>
              </a:spcAft>
            </a:pPr>
            <a:endParaRPr lang="en-NZ" altLang="en-US" sz="3600" dirty="0"/>
          </a:p>
          <a:p>
            <a:pPr marL="571500" indent="-571500" eaLnBrk="1" hangingPunct="1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altLang="en-US" sz="3600" dirty="0"/>
              <a:t>Dr Gloria Dainty, </a:t>
            </a:r>
            <a:r>
              <a:rPr lang="en-NZ" altLang="en-US" sz="3600" i="1" dirty="0"/>
              <a:t>Paediatrician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83" y="310767"/>
            <a:ext cx="1975719" cy="6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21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3C38D626-973C-4A64-B09D-FB9B6EE4B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6" y="971232"/>
            <a:ext cx="8241475" cy="58867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B4F22C-D767-4942-BAAF-5BED452B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30" y="165616"/>
            <a:ext cx="10515600" cy="908837"/>
          </a:xfrm>
        </p:spPr>
        <p:txBody>
          <a:bodyPr wrap="square" anchor="t">
            <a:noAutofit/>
          </a:bodyPr>
          <a:lstStyle/>
          <a:p>
            <a:r>
              <a:rPr lang="en-NZ" sz="4000" dirty="0"/>
              <a:t>Context: Time trend of blood lead levels &amp; NZ lead mitigation interventions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B34111-E9AD-4FBF-87AC-BCC86EE75FC5}"/>
              </a:ext>
            </a:extLst>
          </p:cNvPr>
          <p:cNvGrpSpPr/>
          <p:nvPr/>
        </p:nvGrpSpPr>
        <p:grpSpPr>
          <a:xfrm>
            <a:off x="2849944" y="1351849"/>
            <a:ext cx="3771208" cy="5089982"/>
            <a:chOff x="1111028" y="1351849"/>
            <a:chExt cx="3771208" cy="50899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58B9584-2D86-469F-803A-314F69073249}"/>
                </a:ext>
              </a:extLst>
            </p:cNvPr>
            <p:cNvGrpSpPr/>
            <p:nvPr/>
          </p:nvGrpSpPr>
          <p:grpSpPr>
            <a:xfrm>
              <a:off x="1163782" y="1351849"/>
              <a:ext cx="3718454" cy="5037228"/>
              <a:chOff x="1163782" y="1351849"/>
              <a:chExt cx="3718454" cy="5037228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40F93E5-6F69-4067-8C4A-3938B11ABF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782" y="1353788"/>
                <a:ext cx="0" cy="50352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69A76F-ACD1-4D8F-9DE4-75A5BE9A9320}"/>
                  </a:ext>
                </a:extLst>
              </p:cNvPr>
              <p:cNvSpPr txBox="1"/>
              <p:nvPr/>
            </p:nvSpPr>
            <p:spPr>
              <a:xfrm>
                <a:off x="1163782" y="1351849"/>
                <a:ext cx="3718454" cy="92333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mi-NZ" dirty="0"/>
                  <a:t>1975: Introduction of lead-free solder</a:t>
                </a:r>
              </a:p>
              <a:p>
                <a:r>
                  <a:rPr lang="mi-NZ" dirty="0"/>
                  <a:t>in baby food cans and </a:t>
                </a:r>
              </a:p>
              <a:p>
                <a:r>
                  <a:rPr lang="mi-NZ" dirty="0"/>
                  <a:t>carbonated beverage cans</a:t>
                </a:r>
                <a:endParaRPr lang="en-NZ" dirty="0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2940437-C0E5-4A68-AA80-4828C59DF3EF}"/>
                </a:ext>
              </a:extLst>
            </p:cNvPr>
            <p:cNvSpPr/>
            <p:nvPr/>
          </p:nvSpPr>
          <p:spPr>
            <a:xfrm>
              <a:off x="1111028" y="6336323"/>
              <a:ext cx="105508" cy="105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4D7EB2-02BB-4D64-929C-0E5DCA951FDC}"/>
              </a:ext>
            </a:extLst>
          </p:cNvPr>
          <p:cNvGrpSpPr/>
          <p:nvPr/>
        </p:nvGrpSpPr>
        <p:grpSpPr>
          <a:xfrm>
            <a:off x="3338980" y="2418954"/>
            <a:ext cx="2845891" cy="4025075"/>
            <a:chOff x="1111028" y="2416756"/>
            <a:chExt cx="2845891" cy="40250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F6B742F-BB36-4F16-9761-85E557CC7446}"/>
                </a:ext>
              </a:extLst>
            </p:cNvPr>
            <p:cNvGrpSpPr/>
            <p:nvPr/>
          </p:nvGrpSpPr>
          <p:grpSpPr>
            <a:xfrm>
              <a:off x="1163782" y="2416756"/>
              <a:ext cx="2793137" cy="3972322"/>
              <a:chOff x="1163782" y="2416756"/>
              <a:chExt cx="2793137" cy="397232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6C941EE-DECB-4AF5-A548-121DACBFEE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782" y="2423502"/>
                <a:ext cx="0" cy="396557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411F8-55F4-4F41-9F28-73EED1A0918F}"/>
                  </a:ext>
                </a:extLst>
              </p:cNvPr>
              <p:cNvSpPr txBox="1"/>
              <p:nvPr/>
            </p:nvSpPr>
            <p:spPr>
              <a:xfrm>
                <a:off x="1163782" y="2416756"/>
                <a:ext cx="2793137" cy="64633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mi-NZ" dirty="0"/>
                  <a:t>1979: White lead no longer </a:t>
                </a:r>
              </a:p>
              <a:p>
                <a:r>
                  <a:rPr lang="mi-NZ" dirty="0"/>
                  <a:t>used in paint</a:t>
                </a:r>
                <a:endParaRPr lang="en-NZ" dirty="0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26F1754-6DBF-4C37-98EF-9A64C4F2D729}"/>
                </a:ext>
              </a:extLst>
            </p:cNvPr>
            <p:cNvSpPr/>
            <p:nvPr/>
          </p:nvSpPr>
          <p:spPr>
            <a:xfrm>
              <a:off x="1111028" y="6336323"/>
              <a:ext cx="105508" cy="105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E4CFBB-F9F5-4549-8758-24AA1AB49D80}"/>
              </a:ext>
            </a:extLst>
          </p:cNvPr>
          <p:cNvGrpSpPr/>
          <p:nvPr/>
        </p:nvGrpSpPr>
        <p:grpSpPr>
          <a:xfrm>
            <a:off x="3933523" y="3209060"/>
            <a:ext cx="2660584" cy="3232771"/>
            <a:chOff x="2194607" y="3209060"/>
            <a:chExt cx="2660584" cy="323277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966CF3E-5116-4983-B3C4-C61E81C8B9FE}"/>
                </a:ext>
              </a:extLst>
            </p:cNvPr>
            <p:cNvGrpSpPr/>
            <p:nvPr/>
          </p:nvGrpSpPr>
          <p:grpSpPr>
            <a:xfrm>
              <a:off x="2247361" y="3209060"/>
              <a:ext cx="2607830" cy="3192571"/>
              <a:chOff x="1163782" y="2416756"/>
              <a:chExt cx="2607830" cy="3972322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FDE3B58-072B-4CFA-BED7-777D78CDBC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782" y="2423502"/>
                <a:ext cx="0" cy="396557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1DF9D0-AD65-4CDE-8AE5-7FD1C0D381CA}"/>
                  </a:ext>
                </a:extLst>
              </p:cNvPr>
              <p:cNvSpPr txBox="1"/>
              <p:nvPr/>
            </p:nvSpPr>
            <p:spPr>
              <a:xfrm>
                <a:off x="1163782" y="2416756"/>
                <a:ext cx="2607830" cy="8041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mi-NZ" dirty="0"/>
                  <a:t>1983: Content of lead in </a:t>
                </a:r>
              </a:p>
              <a:p>
                <a:r>
                  <a:rPr lang="mi-NZ" dirty="0"/>
                  <a:t>all paint further restricted</a:t>
                </a:r>
                <a:endParaRPr lang="en-NZ" dirty="0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1066A9C-46CD-4AD1-8A79-10785F03AEA9}"/>
                </a:ext>
              </a:extLst>
            </p:cNvPr>
            <p:cNvSpPr/>
            <p:nvPr/>
          </p:nvSpPr>
          <p:spPr>
            <a:xfrm>
              <a:off x="2194607" y="6336323"/>
              <a:ext cx="105508" cy="105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1676E6-C207-46C7-B3CB-DA2DCD8FF4DA}"/>
              </a:ext>
            </a:extLst>
          </p:cNvPr>
          <p:cNvGrpSpPr/>
          <p:nvPr/>
        </p:nvGrpSpPr>
        <p:grpSpPr>
          <a:xfrm>
            <a:off x="4296373" y="3982585"/>
            <a:ext cx="2762535" cy="2459246"/>
            <a:chOff x="2194607" y="3982585"/>
            <a:chExt cx="2762535" cy="245924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C30C083-7696-43C4-BB00-714DD18C1ED0}"/>
                </a:ext>
              </a:extLst>
            </p:cNvPr>
            <p:cNvGrpSpPr/>
            <p:nvPr/>
          </p:nvGrpSpPr>
          <p:grpSpPr>
            <a:xfrm>
              <a:off x="2247361" y="3982585"/>
              <a:ext cx="2709781" cy="2419047"/>
              <a:chOff x="1163782" y="3379206"/>
              <a:chExt cx="2709781" cy="3009873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3A268D3-F44B-4C17-B201-0B25D10CBE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782" y="3379206"/>
                <a:ext cx="0" cy="300987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DD3EB-F4F1-4137-8FDD-6C38FEAE1535}"/>
                  </a:ext>
                </a:extLst>
              </p:cNvPr>
              <p:cNvSpPr txBox="1"/>
              <p:nvPr/>
            </p:nvSpPr>
            <p:spPr>
              <a:xfrm>
                <a:off x="1163782" y="3379206"/>
                <a:ext cx="2709781" cy="8041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mi-NZ" dirty="0"/>
                  <a:t>1986: Start of phase-out of</a:t>
                </a:r>
              </a:p>
              <a:p>
                <a:r>
                  <a:rPr lang="mi-NZ" dirty="0"/>
                  <a:t>Lead from gasoline in NZ</a:t>
                </a:r>
                <a:endParaRPr lang="en-NZ" dirty="0"/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32CA044-090E-48F5-BBCD-C4FEBF1163A6}"/>
                </a:ext>
              </a:extLst>
            </p:cNvPr>
            <p:cNvSpPr/>
            <p:nvPr/>
          </p:nvSpPr>
          <p:spPr>
            <a:xfrm>
              <a:off x="2194607" y="6336323"/>
              <a:ext cx="105508" cy="105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14E915-3CCE-4EA6-BCE3-97F789E3A997}"/>
              </a:ext>
            </a:extLst>
          </p:cNvPr>
          <p:cNvGrpSpPr/>
          <p:nvPr/>
        </p:nvGrpSpPr>
        <p:grpSpPr>
          <a:xfrm>
            <a:off x="5566300" y="4671031"/>
            <a:ext cx="2978042" cy="1758801"/>
            <a:chOff x="2194607" y="4683030"/>
            <a:chExt cx="2978042" cy="175880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E0211A8-00BB-4153-8B13-71E9746A03A5}"/>
                </a:ext>
              </a:extLst>
            </p:cNvPr>
            <p:cNvGrpSpPr/>
            <p:nvPr/>
          </p:nvGrpSpPr>
          <p:grpSpPr>
            <a:xfrm>
              <a:off x="2247361" y="4683030"/>
              <a:ext cx="2925288" cy="1718603"/>
              <a:chOff x="1163782" y="4250727"/>
              <a:chExt cx="2925288" cy="2138353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104F5BF-B925-46DA-BD16-7478304DC6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782" y="4250727"/>
                <a:ext cx="0" cy="213835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5454DF-7D60-48E1-A2F1-DBA854420CB5}"/>
                  </a:ext>
                </a:extLst>
              </p:cNvPr>
              <p:cNvSpPr txBox="1"/>
              <p:nvPr/>
            </p:nvSpPr>
            <p:spPr>
              <a:xfrm>
                <a:off x="1163782" y="4250727"/>
                <a:ext cx="2925288" cy="8041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mi-NZ" dirty="0"/>
                  <a:t>1996: Complete phase-out of</a:t>
                </a:r>
              </a:p>
              <a:p>
                <a:r>
                  <a:rPr lang="mi-NZ" dirty="0"/>
                  <a:t>Lead from gasoline in NZ</a:t>
                </a:r>
                <a:endParaRPr lang="en-NZ" dirty="0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A40053A-4609-4A03-9AF3-9131D8C660DD}"/>
                </a:ext>
              </a:extLst>
            </p:cNvPr>
            <p:cNvSpPr/>
            <p:nvPr/>
          </p:nvSpPr>
          <p:spPr>
            <a:xfrm>
              <a:off x="2194607" y="6336323"/>
              <a:ext cx="105508" cy="105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7453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3C38D626-973C-4A64-B09D-FB9B6EE4B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6" y="971232"/>
            <a:ext cx="8241475" cy="58867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B4F22C-D767-4942-BAAF-5BED452B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30" y="165616"/>
            <a:ext cx="10515600" cy="908837"/>
          </a:xfrm>
        </p:spPr>
        <p:txBody>
          <a:bodyPr wrap="square" anchor="t">
            <a:noAutofit/>
          </a:bodyPr>
          <a:lstStyle/>
          <a:p>
            <a:r>
              <a:rPr lang="en-NZ" sz="4000" dirty="0"/>
              <a:t>Context: Time trend of blood lead levels &amp; NZ lead mitigation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788823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2843-2CC6-4908-89EC-64C3B4E5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14" y="1135936"/>
            <a:ext cx="4512893" cy="1308908"/>
          </a:xfrm>
        </p:spPr>
        <p:txBody>
          <a:bodyPr wrap="square" anchor="b">
            <a:noAutofit/>
          </a:bodyPr>
          <a:lstStyle/>
          <a:p>
            <a:r>
              <a:rPr lang="en-NZ" sz="3800" dirty="0"/>
              <a:t>What were the factors NOT linked </a:t>
            </a:r>
            <a:br>
              <a:rPr lang="en-NZ" sz="3800" dirty="0"/>
            </a:br>
            <a:r>
              <a:rPr lang="en-NZ" sz="3800" dirty="0"/>
              <a:t>with higher blood lead levels?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E85E2-EFD2-44BB-9AD5-9E10C7038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926" y="2822161"/>
            <a:ext cx="3932237" cy="2969741"/>
          </a:xfrm>
        </p:spPr>
        <p:txBody>
          <a:bodyPr wrap="square" anchor="t">
            <a:normAutofit/>
          </a:bodyPr>
          <a:lstStyle/>
          <a:p>
            <a:r>
              <a:rPr lang="en-NZ" sz="4000" b="1" dirty="0"/>
              <a:t>No difference </a:t>
            </a:r>
            <a:r>
              <a:rPr lang="en-NZ" sz="4000" dirty="0"/>
              <a:t>where you lived on the water reticulation system.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0A1109-29DF-4638-8C71-4A0D1BBD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20" y="0"/>
            <a:ext cx="76514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138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D47F-C84D-46E4-8A5A-986D3EAE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225461"/>
            <a:ext cx="9651211" cy="1464793"/>
          </a:xfrm>
        </p:spPr>
        <p:txBody>
          <a:bodyPr/>
          <a:lstStyle/>
          <a:p>
            <a:r>
              <a:rPr lang="en-NZ" sz="4800" dirty="0"/>
              <a:t>How about if you always only drank </a:t>
            </a:r>
            <a:br>
              <a:rPr lang="en-NZ" sz="4800" dirty="0"/>
            </a:br>
            <a:r>
              <a:rPr lang="en-NZ" sz="4800" dirty="0"/>
              <a:t>the local water?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1902C-3D31-479A-B5E2-80241AE68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10" y="1939637"/>
            <a:ext cx="9007416" cy="4530436"/>
          </a:xfrm>
        </p:spPr>
        <p:txBody>
          <a:bodyPr/>
          <a:lstStyle/>
          <a:p>
            <a:pPr marL="317500" indent="-317500" algn="l" rtl="0" eaLnBrk="1" fontAlgn="t" latinLnBrk="0" hangingPunct="1">
              <a:lnSpc>
                <a:spcPts val="36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4000" dirty="0"/>
              <a:t>Adults – no evidence of a difference for those who only drank the local supply compared to those who didn’t</a:t>
            </a:r>
          </a:p>
          <a:p>
            <a:pPr marL="0" algn="l" rtl="0" eaLnBrk="1" fontAlgn="t" latinLnBrk="0" hangingPunct="1">
              <a:lnSpc>
                <a:spcPts val="3600"/>
              </a:lnSpc>
              <a:spcBef>
                <a:spcPts val="0"/>
              </a:spcBef>
              <a:spcAft>
                <a:spcPts val="800"/>
              </a:spcAft>
            </a:pPr>
            <a:endParaRPr lang="en-NZ" sz="4000" dirty="0"/>
          </a:p>
          <a:p>
            <a:pPr marL="317500" indent="-317500" algn="l" rtl="0" eaLnBrk="1" fontAlgn="t" latinLnBrk="0" hangingPunct="1">
              <a:lnSpc>
                <a:spcPts val="36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4000" dirty="0"/>
              <a:t>Children – no evidence of a difference for those who only drank the local supply compared those who didn’t.</a:t>
            </a:r>
          </a:p>
          <a:p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934503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EC53-C003-41FB-832D-ACD41F23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413562"/>
            <a:ext cx="10039742" cy="908837"/>
          </a:xfrm>
        </p:spPr>
        <p:txBody>
          <a:bodyPr/>
          <a:lstStyle/>
          <a:p>
            <a:r>
              <a:rPr lang="en-NZ" sz="4000" dirty="0"/>
              <a:t>Did the lead spikes in the water have any impact on Blood Lead Levels?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17AE3-0075-4DC1-937B-BF07B3E3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9" y="2014330"/>
            <a:ext cx="9806606" cy="4217505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NZ" sz="4000" dirty="0"/>
              <a:t>Overall we didn’t find an effect in adults and children over 10 years</a:t>
            </a:r>
          </a:p>
          <a:p>
            <a:pPr>
              <a:lnSpc>
                <a:spcPts val="3600"/>
              </a:lnSpc>
            </a:pP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We don’t know if there was a very small effect from drinking water in young children</a:t>
            </a:r>
          </a:p>
          <a:p>
            <a:pPr>
              <a:lnSpc>
                <a:spcPts val="3600"/>
              </a:lnSpc>
            </a:pP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Other lead exposures were much more important</a:t>
            </a:r>
          </a:p>
          <a:p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78551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BDC8-16AC-4055-ADBB-6EFC93AD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437655"/>
            <a:ext cx="10829150" cy="908837"/>
          </a:xfrm>
        </p:spPr>
        <p:txBody>
          <a:bodyPr/>
          <a:lstStyle/>
          <a:p>
            <a:r>
              <a:rPr lang="en-NZ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C2F33-7261-4A44-8A19-DE075F940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2" y="1284508"/>
            <a:ext cx="10829150" cy="5337519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NZ" sz="3800" dirty="0"/>
              <a:t>Some adults and a very small number of children had blood lead levels above the new threshold</a:t>
            </a:r>
          </a:p>
          <a:p>
            <a:pPr>
              <a:lnSpc>
                <a:spcPts val="3600"/>
              </a:lnSpc>
            </a:pPr>
            <a:endParaRPr lang="en-NZ" sz="3800" dirty="0"/>
          </a:p>
          <a:p>
            <a:pPr>
              <a:lnSpc>
                <a:spcPts val="3600"/>
              </a:lnSpc>
            </a:pPr>
            <a:r>
              <a:rPr lang="en-NZ" sz="3800" dirty="0"/>
              <a:t>The vast majority had blood lead levels below the new threshold</a:t>
            </a:r>
          </a:p>
          <a:p>
            <a:pPr>
              <a:lnSpc>
                <a:spcPts val="3600"/>
              </a:lnSpc>
            </a:pPr>
            <a:endParaRPr lang="en-NZ" sz="3800" dirty="0"/>
          </a:p>
          <a:p>
            <a:pPr>
              <a:lnSpc>
                <a:spcPts val="3600"/>
              </a:lnSpc>
            </a:pPr>
            <a:r>
              <a:rPr lang="en-NZ" sz="3800" dirty="0"/>
              <a:t>There are many possible reasons for lead exposure</a:t>
            </a:r>
          </a:p>
          <a:p>
            <a:pPr>
              <a:lnSpc>
                <a:spcPts val="3600"/>
              </a:lnSpc>
            </a:pPr>
            <a:endParaRPr lang="en-NZ" sz="3800" dirty="0"/>
          </a:p>
          <a:p>
            <a:pPr>
              <a:lnSpc>
                <a:spcPts val="3600"/>
              </a:lnSpc>
            </a:pPr>
            <a:r>
              <a:rPr lang="en-NZ" sz="3800" dirty="0"/>
              <a:t>Any health concerns then please do visit your GP for an assessment</a:t>
            </a:r>
          </a:p>
          <a:p>
            <a:endParaRPr lang="en-NZ" sz="3800" dirty="0"/>
          </a:p>
        </p:txBody>
      </p:sp>
    </p:spTree>
    <p:extLst>
      <p:ext uri="{BB962C8B-B14F-4D97-AF65-F5344CB8AC3E}">
        <p14:creationId xmlns:p14="http://schemas.microsoft.com/office/powerpoint/2010/main" val="1803751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C81F-8E93-4262-81DF-2AA70DB7A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244128"/>
            <a:ext cx="9673484" cy="908837"/>
          </a:xfrm>
        </p:spPr>
        <p:txBody>
          <a:bodyPr/>
          <a:lstStyle/>
          <a:p>
            <a:r>
              <a:rPr lang="en-NZ" sz="4000" dirty="0"/>
              <a:t>What can we do to reduce our </a:t>
            </a:r>
            <a:br>
              <a:rPr lang="en-NZ" sz="4000" dirty="0"/>
            </a:br>
            <a:r>
              <a:rPr lang="en-NZ" sz="4000" dirty="0"/>
              <a:t>lead exposure?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30D2-B682-44E5-91A4-7FA30B047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809592"/>
            <a:ext cx="10694504" cy="487017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NZ" sz="3800" b="1" dirty="0"/>
              <a:t>Be careful when renovating old houses</a:t>
            </a:r>
          </a:p>
          <a:p>
            <a:pPr marL="457200" lvl="1" indent="0">
              <a:lnSpc>
                <a:spcPts val="3600"/>
              </a:lnSpc>
              <a:buNone/>
            </a:pPr>
            <a:r>
              <a:rPr lang="en-NZ" sz="3800" b="1" dirty="0"/>
              <a:t>&gt; Stripping paint safely</a:t>
            </a:r>
          </a:p>
          <a:p>
            <a:pPr marL="457200" lvl="1" indent="0">
              <a:lnSpc>
                <a:spcPts val="3600"/>
              </a:lnSpc>
              <a:buNone/>
            </a:pPr>
            <a:r>
              <a:rPr lang="en-NZ" sz="3800" b="1" dirty="0"/>
              <a:t>&gt; Sanding old paint</a:t>
            </a:r>
          </a:p>
          <a:p>
            <a:pPr lvl="1">
              <a:lnSpc>
                <a:spcPts val="3600"/>
              </a:lnSpc>
            </a:pPr>
            <a:endParaRPr lang="en-NZ" sz="3800" b="1" dirty="0"/>
          </a:p>
          <a:p>
            <a:pPr>
              <a:lnSpc>
                <a:spcPts val="3600"/>
              </a:lnSpc>
            </a:pPr>
            <a:r>
              <a:rPr lang="en-NZ" sz="3800" b="1" dirty="0"/>
              <a:t>Fix old houses with chipping and peeling paint</a:t>
            </a:r>
          </a:p>
          <a:p>
            <a:pPr marL="0" indent="0">
              <a:lnSpc>
                <a:spcPts val="3600"/>
              </a:lnSpc>
              <a:buNone/>
            </a:pPr>
            <a:r>
              <a:rPr lang="en-NZ" sz="3800" dirty="0"/>
              <a:t>    &gt; Vacuum regularly to decrease dust</a:t>
            </a:r>
          </a:p>
          <a:p>
            <a:pPr marL="0" indent="0">
              <a:lnSpc>
                <a:spcPts val="3600"/>
              </a:lnSpc>
              <a:buNone/>
            </a:pPr>
            <a:r>
              <a:rPr lang="en-NZ" sz="3800" dirty="0"/>
              <a:t>    &gt; Wet-dust floors, ledges, window sills and other 	flat surfaces at least once a week.</a:t>
            </a:r>
          </a:p>
        </p:txBody>
      </p:sp>
    </p:spTree>
    <p:extLst>
      <p:ext uri="{BB962C8B-B14F-4D97-AF65-F5344CB8AC3E}">
        <p14:creationId xmlns:p14="http://schemas.microsoft.com/office/powerpoint/2010/main" val="9246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98EAD-E48C-6347-AAB9-9D1E4ABA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1178103"/>
            <a:ext cx="10906539" cy="575278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NZ" sz="3600" b="1" dirty="0"/>
              <a:t>Flush your taps every morning</a:t>
            </a:r>
            <a:br>
              <a:rPr lang="en-NZ" sz="3600" b="1" dirty="0"/>
            </a:br>
            <a:endParaRPr lang="en-NZ" sz="3600" b="1" dirty="0"/>
          </a:p>
          <a:p>
            <a:pPr>
              <a:lnSpc>
                <a:spcPts val="3600"/>
              </a:lnSpc>
            </a:pPr>
            <a:r>
              <a:rPr lang="en-NZ" sz="3600" dirty="0"/>
              <a:t>Wash your hands </a:t>
            </a:r>
            <a:br>
              <a:rPr lang="en-NZ" sz="3600" dirty="0"/>
            </a:br>
            <a:endParaRPr lang="en-NZ" sz="3600" dirty="0"/>
          </a:p>
          <a:p>
            <a:pPr>
              <a:lnSpc>
                <a:spcPts val="3600"/>
              </a:lnSpc>
            </a:pPr>
            <a:r>
              <a:rPr lang="en-NZ" sz="3600" dirty="0"/>
              <a:t>Discourage children eating dirt</a:t>
            </a:r>
            <a:br>
              <a:rPr lang="en-NZ" sz="3600" dirty="0"/>
            </a:br>
            <a:endParaRPr lang="en-NZ" sz="3600" dirty="0"/>
          </a:p>
          <a:p>
            <a:pPr>
              <a:lnSpc>
                <a:spcPts val="3600"/>
              </a:lnSpc>
            </a:pPr>
            <a:r>
              <a:rPr lang="en-NZ" sz="3600" dirty="0"/>
              <a:t>Wash dummies and toys frequently – especially if used outside</a:t>
            </a:r>
          </a:p>
          <a:p>
            <a:pPr>
              <a:lnSpc>
                <a:spcPts val="3600"/>
              </a:lnSpc>
            </a:pPr>
            <a:endParaRPr lang="en-NZ" sz="3600" dirty="0"/>
          </a:p>
          <a:p>
            <a:pPr>
              <a:lnSpc>
                <a:spcPts val="3600"/>
              </a:lnSpc>
            </a:pPr>
            <a:r>
              <a:rPr lang="en-NZ" sz="3600" dirty="0"/>
              <a:t>Check your roof does not have lead-head nails if you are collecting drinking water</a:t>
            </a:r>
          </a:p>
          <a:p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9F72CF-F824-2D4F-892E-FCE21834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318055"/>
            <a:ext cx="10174006" cy="1316969"/>
          </a:xfrm>
        </p:spPr>
        <p:txBody>
          <a:bodyPr/>
          <a:lstStyle/>
          <a:p>
            <a:r>
              <a:rPr lang="en-NZ" sz="4000" dirty="0"/>
              <a:t>What can we do to reduce our lead exposure?</a:t>
            </a:r>
          </a:p>
        </p:txBody>
      </p:sp>
    </p:spTree>
    <p:extLst>
      <p:ext uri="{BB962C8B-B14F-4D97-AF65-F5344CB8AC3E}">
        <p14:creationId xmlns:p14="http://schemas.microsoft.com/office/powerpoint/2010/main" val="2892332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F4FB-A5D0-43F0-8EBE-6A0E7052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02"/>
            <a:ext cx="10515600" cy="908837"/>
          </a:xfrm>
        </p:spPr>
        <p:txBody>
          <a:bodyPr/>
          <a:lstStyle/>
          <a:p>
            <a:r>
              <a:rPr lang="en-NZ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3910-E58E-47BB-85C8-AC17DD100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69" y="1285539"/>
            <a:ext cx="10515600" cy="5086686"/>
          </a:xfrm>
        </p:spPr>
        <p:txBody>
          <a:bodyPr/>
          <a:lstStyle/>
          <a:p>
            <a:r>
              <a:rPr lang="en-NZ" sz="3600" dirty="0"/>
              <a:t>Health providers will continue to provide care for individuals and advice around environmental lead exposures</a:t>
            </a:r>
          </a:p>
          <a:p>
            <a:r>
              <a:rPr lang="en-NZ" sz="3600" dirty="0"/>
              <a:t>If you are still have some individual health concerns then please do go and see your GP and be fully assessed.</a:t>
            </a:r>
          </a:p>
          <a:p>
            <a:r>
              <a:rPr lang="en-NZ" sz="3600" dirty="0"/>
              <a:t>Public Health South will continue to work with Dunedin City Council to ensure the water is completely safe before allowing its use for drinking</a:t>
            </a:r>
          </a:p>
          <a:p>
            <a:endParaRPr lang="en-NZ" sz="3600" dirty="0"/>
          </a:p>
          <a:p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862316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781D-FCF2-4339-96F1-B6237815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424070"/>
            <a:ext cx="10997212" cy="927652"/>
          </a:xfrm>
        </p:spPr>
        <p:txBody>
          <a:bodyPr/>
          <a:lstStyle/>
          <a:p>
            <a:r>
              <a:rPr lang="en-NZ" sz="4000" dirty="0"/>
              <a:t>Expert Advisory Group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D87BA-405C-4E02-9565-E3266ADC0287}"/>
              </a:ext>
            </a:extLst>
          </p:cNvPr>
          <p:cNvSpPr/>
          <p:nvPr/>
        </p:nvSpPr>
        <p:spPr>
          <a:xfrm>
            <a:off x="6321290" y="1297195"/>
            <a:ext cx="524785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NZ" sz="3600" dirty="0"/>
              <a:t>Dr Belinda </a:t>
            </a:r>
            <a:r>
              <a:rPr lang="en-NZ" sz="3600" dirty="0" err="1"/>
              <a:t>Cridge</a:t>
            </a:r>
            <a:r>
              <a:rPr lang="en-NZ" sz="3600" dirty="0"/>
              <a:t>, </a:t>
            </a:r>
            <a:r>
              <a:rPr lang="en-NZ" sz="3600" i="1" dirty="0"/>
              <a:t>ESR</a:t>
            </a:r>
          </a:p>
          <a:p>
            <a:pPr marL="571500" indent="-5715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NZ" sz="3600" i="1" dirty="0"/>
          </a:p>
          <a:p>
            <a:pPr marL="571500" indent="-5715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NZ" sz="3600" dirty="0"/>
              <a:t>Dr Adam Pomerleau, </a:t>
            </a:r>
            <a:r>
              <a:rPr lang="en-NZ" sz="3600" i="1" dirty="0"/>
              <a:t>National Poisons Centre</a:t>
            </a:r>
          </a:p>
          <a:p>
            <a:pPr marL="571500" indent="-5715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NZ" sz="3600" i="1" dirty="0"/>
          </a:p>
          <a:p>
            <a:pPr>
              <a:lnSpc>
                <a:spcPts val="3600"/>
              </a:lnSpc>
            </a:pPr>
            <a:r>
              <a:rPr lang="en-NZ" sz="3600" b="1" dirty="0"/>
              <a:t>Analysts</a:t>
            </a:r>
          </a:p>
          <a:p>
            <a:pPr marL="571500" indent="-5715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NZ" sz="3600" dirty="0"/>
              <a:t>Dr Andy </a:t>
            </a:r>
            <a:r>
              <a:rPr lang="en-NZ" sz="3600" dirty="0" err="1"/>
              <a:t>Anglemeyer</a:t>
            </a:r>
            <a:r>
              <a:rPr lang="en-NZ" sz="3600" dirty="0"/>
              <a:t>, </a:t>
            </a:r>
            <a:r>
              <a:rPr lang="en-NZ" sz="3600" i="1" dirty="0"/>
              <a:t>ESR</a:t>
            </a:r>
          </a:p>
          <a:p>
            <a:pPr marL="571500" indent="-5715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NZ" sz="3600" dirty="0"/>
              <a:t>Callum </a:t>
            </a:r>
            <a:r>
              <a:rPr lang="en-NZ" sz="3600" dirty="0" err="1"/>
              <a:t>Thirkell</a:t>
            </a:r>
            <a:r>
              <a:rPr lang="en-NZ" sz="3600" dirty="0"/>
              <a:t>, </a:t>
            </a:r>
            <a:r>
              <a:rPr lang="en-NZ" sz="3600" i="1" dirty="0"/>
              <a:t>ESR</a:t>
            </a:r>
          </a:p>
          <a:p>
            <a:endParaRPr lang="en-NZ" sz="36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EAEF55-4192-4A19-8EDC-DE28A2B52AAF}"/>
              </a:ext>
            </a:extLst>
          </p:cNvPr>
          <p:cNvSpPr/>
          <p:nvPr/>
        </p:nvSpPr>
        <p:spPr>
          <a:xfrm>
            <a:off x="344557" y="1351722"/>
            <a:ext cx="552615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NZ" sz="3600" dirty="0"/>
              <a:t>Dr Richard </a:t>
            </a:r>
            <a:r>
              <a:rPr lang="en-NZ" sz="3600" dirty="0" err="1"/>
              <a:t>Jaine</a:t>
            </a:r>
            <a:r>
              <a:rPr lang="en-NZ" sz="3600" dirty="0"/>
              <a:t>, </a:t>
            </a:r>
            <a:br>
              <a:rPr lang="en-NZ" sz="3600" dirty="0"/>
            </a:br>
            <a:r>
              <a:rPr lang="en-NZ" sz="3600" i="1" dirty="0"/>
              <a:t>Ministry of Health</a:t>
            </a:r>
            <a:br>
              <a:rPr lang="en-NZ" sz="3600" i="1" dirty="0"/>
            </a:br>
            <a:endParaRPr lang="en-NZ" sz="3600" i="1" dirty="0"/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NZ" sz="3600" dirty="0"/>
              <a:t>Dr Andrea ‘t </a:t>
            </a:r>
            <a:r>
              <a:rPr lang="en-NZ" sz="3600" dirty="0" err="1"/>
              <a:t>Mannetje</a:t>
            </a:r>
            <a:r>
              <a:rPr lang="en-NZ" sz="3600" dirty="0"/>
              <a:t>, </a:t>
            </a:r>
            <a:r>
              <a:rPr lang="en-NZ" sz="3600" i="1" dirty="0"/>
              <a:t>Massey University</a:t>
            </a:r>
            <a:br>
              <a:rPr lang="en-NZ" sz="3600" i="1" dirty="0"/>
            </a:br>
            <a:endParaRPr lang="en-NZ" sz="3600" i="1" dirty="0"/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NZ" sz="3600" dirty="0"/>
              <a:t>Prof Katrina Sharples, </a:t>
            </a:r>
            <a:r>
              <a:rPr lang="en-NZ" sz="3600" i="1" dirty="0"/>
              <a:t>University of Otago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40231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559A-1C24-48E7-8355-2B7FFCFB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413090"/>
            <a:ext cx="10108095" cy="908837"/>
          </a:xfrm>
        </p:spPr>
        <p:txBody>
          <a:bodyPr/>
          <a:lstStyle/>
          <a:p>
            <a:r>
              <a:rPr lang="en-NZ" sz="4000" dirty="0"/>
              <a:t>Blood Lead Levels -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D57F7-14E1-4A04-9BF4-2D2BBECB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321927"/>
            <a:ext cx="5605669" cy="525585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NZ" sz="4000" dirty="0"/>
              <a:t>Key findings</a:t>
            </a:r>
          </a:p>
          <a:p>
            <a:pPr marL="0" indent="0">
              <a:lnSpc>
                <a:spcPts val="3600"/>
              </a:lnSpc>
              <a:buNone/>
            </a:pP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Purpose of taking blood lead levels</a:t>
            </a:r>
            <a:br>
              <a:rPr lang="en-NZ" sz="4000" dirty="0"/>
            </a:b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How many people</a:t>
            </a:r>
            <a:br>
              <a:rPr lang="en-NZ" sz="4000" dirty="0"/>
            </a:br>
            <a:endParaRPr lang="en-NZ" sz="4000" dirty="0"/>
          </a:p>
          <a:p>
            <a:pPr>
              <a:lnSpc>
                <a:spcPts val="3600"/>
              </a:lnSpc>
            </a:pPr>
            <a:r>
              <a:rPr lang="en-NZ" sz="4000" dirty="0"/>
              <a:t>Detailed findings</a:t>
            </a:r>
          </a:p>
          <a:p>
            <a:pPr lvl="1">
              <a:lnSpc>
                <a:spcPts val="3600"/>
              </a:lnSpc>
            </a:pPr>
            <a:r>
              <a:rPr lang="en-NZ" sz="3600" dirty="0">
                <a:latin typeface="Calibri" panose="020F0502020204030204" pitchFamily="34" charset="0"/>
                <a:cs typeface="Calibri" panose="020F0502020204030204" pitchFamily="34" charset="0"/>
              </a:rPr>
              <a:t>Adults </a:t>
            </a:r>
          </a:p>
          <a:p>
            <a:pPr lvl="1">
              <a:lnSpc>
                <a:spcPts val="3600"/>
              </a:lnSpc>
            </a:pPr>
            <a:r>
              <a:rPr lang="en-NZ" sz="3600" dirty="0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</a:p>
          <a:p>
            <a:pPr marL="0" indent="0">
              <a:buNone/>
            </a:pPr>
            <a:endParaRPr lang="en-NZ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D7E529-41AA-4B1C-A2AD-3F807743B65E}"/>
              </a:ext>
            </a:extLst>
          </p:cNvPr>
          <p:cNvSpPr/>
          <p:nvPr/>
        </p:nvSpPr>
        <p:spPr>
          <a:xfrm>
            <a:off x="6621117" y="1321927"/>
            <a:ext cx="5398605" cy="334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NZ" sz="4000" dirty="0"/>
              <a:t>Comparisons with NZ survey</a:t>
            </a:r>
            <a:br>
              <a:rPr lang="en-NZ" sz="4000" dirty="0"/>
            </a:br>
            <a:endParaRPr lang="en-NZ" sz="4000" dirty="0"/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NZ" sz="4000" dirty="0"/>
              <a:t>Changes over time</a:t>
            </a:r>
            <a:br>
              <a:rPr lang="en-NZ" sz="4000" dirty="0"/>
            </a:br>
            <a:endParaRPr lang="en-NZ" sz="4000" dirty="0"/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NZ" sz="4000" dirty="0"/>
              <a:t>Conclusions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94928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CBD9-D389-49ED-9AF2-537D2F11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167640"/>
            <a:ext cx="10969487" cy="908837"/>
          </a:xfrm>
        </p:spPr>
        <p:txBody>
          <a:bodyPr/>
          <a:lstStyle/>
          <a:p>
            <a:r>
              <a:rPr lang="en-NZ" sz="4000" dirty="0"/>
              <a:t>Blood Lead Levels – Main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E205-8995-43A6-B740-B980BC20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4920"/>
            <a:ext cx="12085320" cy="588267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3500" dirty="0"/>
              <a:t> No one had a blood lead level that needed hospitalisation or treatment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3500" dirty="0"/>
              <a:t> Very few blood lead levels were above the new threshold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3500" dirty="0"/>
              <a:t> The blood lead levels are not substantially higher than expected among adults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3500" dirty="0"/>
              <a:t> We can’t tell if blood lead levels in children are slightly higher than expected although almost all were well below the new threshold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3500" dirty="0"/>
              <a:t> There was no evidence of a difference between those who only drank local water compared to those who did not</a:t>
            </a:r>
          </a:p>
          <a:p>
            <a:endParaRPr lang="en-NZ" sz="3500" dirty="0"/>
          </a:p>
        </p:txBody>
      </p:sp>
    </p:spTree>
    <p:extLst>
      <p:ext uri="{BB962C8B-B14F-4D97-AF65-F5344CB8AC3E}">
        <p14:creationId xmlns:p14="http://schemas.microsoft.com/office/powerpoint/2010/main" val="5976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96C79-29FF-490E-A30D-3036188DA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69" y="1743075"/>
            <a:ext cx="10515600" cy="4572000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3600" dirty="0"/>
              <a:t>Blood lead levels are generally below notifiable levels and in line with national data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3600" dirty="0"/>
              <a:t>Long-term exposure to lead from the water supply seems unlikely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3600" dirty="0"/>
              <a:t>Public Health South is still advising residents to not drink the water while the investigation into the cause of the elevated lead readings is ongoing.</a:t>
            </a:r>
          </a:p>
          <a:p>
            <a:endParaRPr lang="en-N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871E41-C2FE-4E18-9C86-B056E457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976313"/>
            <a:ext cx="10515600" cy="909637"/>
          </a:xfrm>
        </p:spPr>
        <p:txBody>
          <a:bodyPr/>
          <a:lstStyle/>
          <a:p>
            <a:r>
              <a:rPr lang="en-NZ" sz="4000" dirty="0"/>
              <a:t>Blood Lead Levels – Main Findings</a:t>
            </a:r>
          </a:p>
        </p:txBody>
      </p:sp>
    </p:spTree>
    <p:extLst>
      <p:ext uri="{BB962C8B-B14F-4D97-AF65-F5344CB8AC3E}">
        <p14:creationId xmlns:p14="http://schemas.microsoft.com/office/powerpoint/2010/main" val="69461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DA06-FD9F-4189-88C1-E3D40F89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38" y="417010"/>
            <a:ext cx="11005931" cy="908837"/>
          </a:xfrm>
        </p:spPr>
        <p:txBody>
          <a:bodyPr/>
          <a:lstStyle/>
          <a:p>
            <a:r>
              <a:rPr lang="en-NZ" sz="4000" dirty="0"/>
              <a:t>Blood Lead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9C43-ADD2-4E2C-9E48-018F9583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38" y="1272839"/>
            <a:ext cx="10515600" cy="5457260"/>
          </a:xfrm>
        </p:spPr>
        <p:txBody>
          <a:bodyPr/>
          <a:lstStyle/>
          <a:p>
            <a:pPr marL="0" indent="0">
              <a:lnSpc>
                <a:spcPts val="3600"/>
              </a:lnSpc>
              <a:buNone/>
            </a:pPr>
            <a:r>
              <a:rPr lang="en-NZ" sz="3600" b="1" dirty="0"/>
              <a:t>Purpose</a:t>
            </a:r>
          </a:p>
          <a:p>
            <a:pPr>
              <a:lnSpc>
                <a:spcPts val="3600"/>
              </a:lnSpc>
            </a:pPr>
            <a:r>
              <a:rPr lang="en-NZ" sz="3600" dirty="0"/>
              <a:t>For individuals to know their own blood lead levels and risk factors for lead exposure</a:t>
            </a:r>
          </a:p>
          <a:p>
            <a:pPr>
              <a:lnSpc>
                <a:spcPts val="3600"/>
              </a:lnSpc>
            </a:pPr>
            <a:endParaRPr lang="en-NZ" sz="3600" dirty="0"/>
          </a:p>
          <a:p>
            <a:pPr>
              <a:lnSpc>
                <a:spcPts val="3600"/>
              </a:lnSpc>
            </a:pPr>
            <a:r>
              <a:rPr lang="en-NZ" sz="3600" dirty="0"/>
              <a:t>To check the blood lead levels of people living in </a:t>
            </a:r>
            <a:r>
              <a:rPr lang="en-NZ" sz="3600" dirty="0" err="1"/>
              <a:t>Waikouaiti</a:t>
            </a:r>
            <a:r>
              <a:rPr lang="en-NZ" sz="3600" dirty="0"/>
              <a:t>/</a:t>
            </a:r>
            <a:r>
              <a:rPr lang="en-NZ" sz="3600" dirty="0" err="1"/>
              <a:t>Karitane</a:t>
            </a:r>
            <a:r>
              <a:rPr lang="en-NZ" sz="3600" dirty="0"/>
              <a:t>/Hawksbury village to see if they were higher than expected levels</a:t>
            </a:r>
          </a:p>
          <a:p>
            <a:pPr>
              <a:lnSpc>
                <a:spcPts val="3600"/>
              </a:lnSpc>
            </a:pPr>
            <a:endParaRPr lang="en-NZ" sz="3600" dirty="0"/>
          </a:p>
          <a:p>
            <a:pPr>
              <a:lnSpc>
                <a:spcPts val="3600"/>
              </a:lnSpc>
            </a:pPr>
            <a:r>
              <a:rPr lang="en-NZ" sz="3600" dirty="0"/>
              <a:t>To see if blood lead levels were in any way related to drinking the water from the local supply</a:t>
            </a:r>
          </a:p>
        </p:txBody>
      </p:sp>
    </p:spTree>
    <p:extLst>
      <p:ext uri="{BB962C8B-B14F-4D97-AF65-F5344CB8AC3E}">
        <p14:creationId xmlns:p14="http://schemas.microsoft.com/office/powerpoint/2010/main" val="17105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1F4E39-F75C-4E76-AE1D-CFD164811B4C}"/>
              </a:ext>
            </a:extLst>
          </p:cNvPr>
          <p:cNvSpPr/>
          <p:nvPr/>
        </p:nvSpPr>
        <p:spPr>
          <a:xfrm>
            <a:off x="4697895" y="2638773"/>
            <a:ext cx="3101009" cy="695739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8DA06-FD9F-4189-88C1-E3D40F89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418706"/>
            <a:ext cx="10515600" cy="908837"/>
          </a:xfrm>
        </p:spPr>
        <p:txBody>
          <a:bodyPr/>
          <a:lstStyle/>
          <a:p>
            <a:r>
              <a:rPr lang="en-NZ" sz="4000" dirty="0"/>
              <a:t>Blood Lead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9C43-ADD2-4E2C-9E48-018F9583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3" y="1154361"/>
            <a:ext cx="10992678" cy="5153286"/>
          </a:xfrm>
        </p:spPr>
        <p:txBody>
          <a:bodyPr/>
          <a:lstStyle/>
          <a:p>
            <a:pPr marL="0" indent="0">
              <a:lnSpc>
                <a:spcPts val="3600"/>
              </a:lnSpc>
              <a:buNone/>
            </a:pPr>
            <a:r>
              <a:rPr lang="en-NZ" sz="3600" b="1" dirty="0"/>
              <a:t>How many people did we test?</a:t>
            </a:r>
          </a:p>
          <a:p>
            <a:pPr>
              <a:lnSpc>
                <a:spcPts val="3600"/>
              </a:lnSpc>
            </a:pPr>
            <a:r>
              <a:rPr lang="en-NZ" sz="3600" dirty="0"/>
              <a:t>1326 from pop-up community clinic</a:t>
            </a:r>
            <a:br>
              <a:rPr lang="en-NZ" sz="3600" dirty="0"/>
            </a:br>
            <a:endParaRPr lang="en-NZ" sz="3600" dirty="0"/>
          </a:p>
          <a:p>
            <a:pPr>
              <a:lnSpc>
                <a:spcPts val="3600"/>
              </a:lnSpc>
            </a:pPr>
            <a:r>
              <a:rPr lang="en-NZ" sz="3600" dirty="0"/>
              <a:t>186 from GPs                     </a:t>
            </a:r>
            <a:r>
              <a:rPr lang="en-NZ" sz="3600" b="1" dirty="0"/>
              <a:t>TOTAL 1512</a:t>
            </a:r>
          </a:p>
          <a:p>
            <a:pPr marL="0" indent="0">
              <a:lnSpc>
                <a:spcPts val="3600"/>
              </a:lnSpc>
              <a:buNone/>
            </a:pPr>
            <a:endParaRPr lang="en-NZ" sz="3600" b="1" dirty="0"/>
          </a:p>
          <a:p>
            <a:pPr>
              <a:lnSpc>
                <a:spcPts val="3600"/>
              </a:lnSpc>
            </a:pPr>
            <a:r>
              <a:rPr lang="en-NZ" sz="3600" dirty="0"/>
              <a:t>Most people filled in questionnaires</a:t>
            </a:r>
            <a:br>
              <a:rPr lang="en-NZ" sz="3600" dirty="0"/>
            </a:br>
            <a:endParaRPr lang="en-NZ" sz="3600" dirty="0"/>
          </a:p>
          <a:p>
            <a:pPr>
              <a:lnSpc>
                <a:spcPts val="3600"/>
              </a:lnSpc>
            </a:pPr>
            <a:r>
              <a:rPr lang="en-NZ" sz="3600" dirty="0"/>
              <a:t>Some children had a finger or heel prick test</a:t>
            </a:r>
            <a:br>
              <a:rPr lang="en-NZ" sz="3600" dirty="0"/>
            </a:br>
            <a:r>
              <a:rPr lang="en-NZ" sz="3600" i="1" dirty="0">
                <a:latin typeface="Calibri" panose="020F0502020204030204" pitchFamily="34" charset="0"/>
                <a:cs typeface="Calibri" panose="020F0502020204030204" pitchFamily="34" charset="0"/>
              </a:rPr>
              <a:t>This is a screening test and if the result was higher </a:t>
            </a:r>
            <a:br>
              <a:rPr lang="en-NZ" sz="3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3600" i="1" dirty="0">
                <a:latin typeface="Calibri" panose="020F0502020204030204" pitchFamily="34" charset="0"/>
                <a:cs typeface="Calibri" panose="020F0502020204030204" pitchFamily="34" charset="0"/>
              </a:rPr>
              <a:t>than the threshold they had a venous blood sample. </a:t>
            </a:r>
          </a:p>
        </p:txBody>
      </p:sp>
    </p:spTree>
    <p:extLst>
      <p:ext uri="{BB962C8B-B14F-4D97-AF65-F5344CB8AC3E}">
        <p14:creationId xmlns:p14="http://schemas.microsoft.com/office/powerpoint/2010/main" val="103631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BC0DD1-D5EB-437F-975A-6D71AFEB8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550" y="4480106"/>
            <a:ext cx="3115326" cy="707197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42DA2-1AB0-4E5B-9BA4-AA42BEC5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25" y="668728"/>
            <a:ext cx="10515600" cy="908837"/>
          </a:xfrm>
        </p:spPr>
        <p:txBody>
          <a:bodyPr/>
          <a:lstStyle/>
          <a:p>
            <a:pPr algn="ctr"/>
            <a:r>
              <a:rPr lang="en-NZ" sz="4000" dirty="0"/>
              <a:t>Blood Lead Level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55893-560E-441A-97A9-08F9E03DE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2" y="1729409"/>
            <a:ext cx="11397343" cy="4005444"/>
          </a:xfrm>
        </p:spPr>
        <p:txBody>
          <a:bodyPr/>
          <a:lstStyle/>
          <a:p>
            <a:pPr marL="0" indent="0">
              <a:lnSpc>
                <a:spcPts val="3600"/>
              </a:lnSpc>
              <a:buNone/>
            </a:pPr>
            <a:r>
              <a:rPr lang="en-NZ" sz="3600" b="1" dirty="0"/>
              <a:t>Who was included in the detailed analysis?</a:t>
            </a:r>
          </a:p>
          <a:p>
            <a:pPr>
              <a:lnSpc>
                <a:spcPts val="3600"/>
              </a:lnSpc>
            </a:pPr>
            <a:r>
              <a:rPr lang="en-NZ" sz="3600" dirty="0"/>
              <a:t>Those with a matching venous blood test + survey</a:t>
            </a:r>
            <a:br>
              <a:rPr lang="en-NZ" sz="3600" dirty="0"/>
            </a:br>
            <a:endParaRPr lang="en-NZ" sz="3600" dirty="0"/>
          </a:p>
          <a:p>
            <a:pPr>
              <a:lnSpc>
                <a:spcPts val="3600"/>
              </a:lnSpc>
            </a:pPr>
            <a:r>
              <a:rPr lang="en-NZ" sz="3600" dirty="0"/>
              <a:t>1018 adults and 141 children</a:t>
            </a:r>
          </a:p>
          <a:p>
            <a:pPr marL="0" indent="0" algn="ctr">
              <a:buNone/>
            </a:pPr>
            <a:endParaRPr lang="en-NZ" sz="3600" b="1" dirty="0"/>
          </a:p>
          <a:p>
            <a:pPr marL="0" indent="0" algn="ctr">
              <a:buNone/>
            </a:pPr>
            <a:r>
              <a:rPr lang="en-NZ" sz="3600" b="1" dirty="0"/>
              <a:t>TOTAL 1159</a:t>
            </a:r>
          </a:p>
          <a:p>
            <a:pPr marL="0" indent="0">
              <a:buNone/>
            </a:pPr>
            <a:endParaRPr lang="en-NZ" sz="3600" b="1" dirty="0"/>
          </a:p>
        </p:txBody>
      </p:sp>
    </p:spTree>
    <p:extLst>
      <p:ext uri="{BB962C8B-B14F-4D97-AF65-F5344CB8AC3E}">
        <p14:creationId xmlns:p14="http://schemas.microsoft.com/office/powerpoint/2010/main" val="94801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 presentation 2020 - Southern population" id="{5AFA6C4D-0291-4E9C-9808-CDDA1D37D991}" vid="{209CE446-15A6-4B84-841F-DF7ECA5CFA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ed_x0020_For xmlns="06cd774f-b497-4b26-bb11-057a9172eea4">PowerPoint Presentations</Used_x0020_For>
    <Description0 xmlns="06cd774f-b497-4b26-bb11-057a9172eea4">A Southern Health System themed template with additional helpful slides and logos.</Description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0D4E598895F84E9C56D380F1FF651B" ma:contentTypeVersion="5" ma:contentTypeDescription="Create a new document." ma:contentTypeScope="" ma:versionID="5ddeec2bb5a8fce89b2a626c52ec0ffb">
  <xsd:schema xmlns:xsd="http://www.w3.org/2001/XMLSchema" xmlns:xs="http://www.w3.org/2001/XMLSchema" xmlns:p="http://schemas.microsoft.com/office/2006/metadata/properties" xmlns:ns2="06cd774f-b497-4b26-bb11-057a9172eea4" targetNamespace="http://schemas.microsoft.com/office/2006/metadata/properties" ma:root="true" ma:fieldsID="ca8ababa1ee7ded3dd15cfcd30dc92b6" ns2:_="">
    <xsd:import namespace="06cd774f-b497-4b26-bb11-057a9172eea4"/>
    <xsd:element name="properties">
      <xsd:complexType>
        <xsd:sequence>
          <xsd:element name="documentManagement">
            <xsd:complexType>
              <xsd:all>
                <xsd:element ref="ns2:Used_x0020_For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d774f-b497-4b26-bb11-057a9172eea4" elementFormDefault="qualified">
    <xsd:import namespace="http://schemas.microsoft.com/office/2006/documentManagement/types"/>
    <xsd:import namespace="http://schemas.microsoft.com/office/infopath/2007/PartnerControls"/>
    <xsd:element name="Used_x0020_For" ma:index="8" ma:displayName="Used For" ma:description="Enter what this file is used for" ma:internalName="Used_x0020_For">
      <xsd:simpleType>
        <xsd:restriction base="dms:Note">
          <xsd:maxLength value="255"/>
        </xsd:restriction>
      </xsd:simpleType>
    </xsd:element>
    <xsd:element name="Description0" ma:index="9" nillable="true" ma:displayName="Description" ma:description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DA373C-41F4-475B-BA3A-ACF5A9953EA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6cd774f-b497-4b26-bb11-057a9172eea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B7475E-A276-4B37-ACBF-7F1C95FC5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d774f-b497-4b26-bb11-057a9172ee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982294-48D3-4AC9-8FE3-2A0D91140C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Board presentation 2020 - Southern population</Template>
  <TotalTime>3829</TotalTime>
  <Words>1046</Words>
  <Application>Microsoft Office PowerPoint</Application>
  <PresentationFormat>Widescreen</PresentationFormat>
  <Paragraphs>188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Office Theme</vt:lpstr>
      <vt:lpstr>Public Meeting: Lead and Your Health Wednesday 10th March 2021</vt:lpstr>
      <vt:lpstr>Health information provided by:</vt:lpstr>
      <vt:lpstr>Expert Advisory Group</vt:lpstr>
      <vt:lpstr>Blood Lead Levels - Outline</vt:lpstr>
      <vt:lpstr>Blood Lead Levels – Main Findings</vt:lpstr>
      <vt:lpstr>Blood Lead Levels – Main Findings</vt:lpstr>
      <vt:lpstr>Blood Lead Levels</vt:lpstr>
      <vt:lpstr>Blood Lead Levels</vt:lpstr>
      <vt:lpstr>Blood Lead Level Analysis</vt:lpstr>
      <vt:lpstr>PowerPoint Presentation</vt:lpstr>
      <vt:lpstr>More detailed findings </vt:lpstr>
      <vt:lpstr>US Blood Lead Level trends for comparison</vt:lpstr>
      <vt:lpstr>What did we find for children?</vt:lpstr>
      <vt:lpstr>What did we find for children?</vt:lpstr>
      <vt:lpstr>What were the factors linked with overall higher blood lead levels in children?</vt:lpstr>
      <vt:lpstr>What did we find for adults?</vt:lpstr>
      <vt:lpstr>What did we find for adults?</vt:lpstr>
      <vt:lpstr>What were the factors linked with adult higher blood lead levels?</vt:lpstr>
      <vt:lpstr>Blood Lead Levels compared  to the 2014-2016 NZ survey</vt:lpstr>
      <vt:lpstr>Context: Time trend of blood lead levels &amp; NZ lead mitigation interventions</vt:lpstr>
      <vt:lpstr>Context: Time trend of blood lead levels &amp; NZ lead mitigation interventions</vt:lpstr>
      <vt:lpstr>What were the factors NOT linked  with higher blood lead levels?</vt:lpstr>
      <vt:lpstr>How about if you always only drank  the local water?</vt:lpstr>
      <vt:lpstr>Did the lead spikes in the water have any impact on Blood Lead Levels?</vt:lpstr>
      <vt:lpstr>Summary</vt:lpstr>
      <vt:lpstr>What can we do to reduce our  lead exposure?</vt:lpstr>
      <vt:lpstr>What can we do to reduce our lead exposure?</vt:lpstr>
      <vt:lpstr>Next steps</vt:lpstr>
      <vt:lpstr>PowerPoint Presentation</vt:lpstr>
    </vt:vector>
  </TitlesOfParts>
  <Company>Southern DHB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Southern’s population:  Projections and characteristics</dc:title>
  <dc:creator>Talis Liepins</dc:creator>
  <cp:lastModifiedBy>Nicola Mutch</cp:lastModifiedBy>
  <cp:revision>310</cp:revision>
  <cp:lastPrinted>2020-06-01T20:50:16Z</cp:lastPrinted>
  <dcterms:created xsi:type="dcterms:W3CDTF">2020-03-16T19:42:45Z</dcterms:created>
  <dcterms:modified xsi:type="dcterms:W3CDTF">2021-03-10T04:08:08Z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0x010100DD0D4E598895F84E9C56D380F1FF651B</vt:lpwstr>
  </property>
</Properties>
</file>